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13"/>
  </p:notesMasterIdLst>
  <p:sldIdLst>
    <p:sldId id="257" r:id="rId2"/>
    <p:sldId id="258" r:id="rId3"/>
    <p:sldId id="282" r:id="rId4"/>
    <p:sldId id="283" r:id="rId5"/>
    <p:sldId id="284" r:id="rId6"/>
    <p:sldId id="294" r:id="rId7"/>
    <p:sldId id="296" r:id="rId8"/>
    <p:sldId id="297" r:id="rId9"/>
    <p:sldId id="298" r:id="rId10"/>
    <p:sldId id="299" r:id="rId11"/>
    <p:sldId id="304" r:id="rId12"/>
    <p:sldId id="305" r:id="rId13"/>
    <p:sldId id="306" r:id="rId14"/>
    <p:sldId id="307" r:id="rId15"/>
    <p:sldId id="308" r:id="rId16"/>
    <p:sldId id="311" r:id="rId17"/>
    <p:sldId id="312" r:id="rId18"/>
    <p:sldId id="313"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3" r:id="rId37"/>
    <p:sldId id="334" r:id="rId38"/>
    <p:sldId id="335" r:id="rId39"/>
    <p:sldId id="336" r:id="rId40"/>
    <p:sldId id="338" r:id="rId41"/>
    <p:sldId id="339" r:id="rId42"/>
    <p:sldId id="341" r:id="rId43"/>
    <p:sldId id="342" r:id="rId44"/>
    <p:sldId id="343" r:id="rId45"/>
    <p:sldId id="340" r:id="rId46"/>
    <p:sldId id="345" r:id="rId47"/>
    <p:sldId id="346" r:id="rId48"/>
    <p:sldId id="347" r:id="rId49"/>
    <p:sldId id="348" r:id="rId50"/>
    <p:sldId id="349" r:id="rId51"/>
    <p:sldId id="350" r:id="rId52"/>
    <p:sldId id="351" r:id="rId53"/>
    <p:sldId id="352" r:id="rId54"/>
    <p:sldId id="353" r:id="rId55"/>
    <p:sldId id="354" r:id="rId56"/>
    <p:sldId id="355" r:id="rId57"/>
    <p:sldId id="356" r:id="rId58"/>
    <p:sldId id="357" r:id="rId59"/>
    <p:sldId id="358" r:id="rId60"/>
    <p:sldId id="359" r:id="rId61"/>
    <p:sldId id="360" r:id="rId62"/>
    <p:sldId id="361" r:id="rId63"/>
    <p:sldId id="362" r:id="rId64"/>
    <p:sldId id="363" r:id="rId65"/>
    <p:sldId id="404" r:id="rId66"/>
    <p:sldId id="405" r:id="rId67"/>
    <p:sldId id="406" r:id="rId68"/>
    <p:sldId id="407" r:id="rId69"/>
    <p:sldId id="408" r:id="rId70"/>
    <p:sldId id="410" r:id="rId71"/>
    <p:sldId id="409" r:id="rId72"/>
    <p:sldId id="364" r:id="rId73"/>
    <p:sldId id="366" r:id="rId74"/>
    <p:sldId id="367" r:id="rId75"/>
    <p:sldId id="368" r:id="rId76"/>
    <p:sldId id="369" r:id="rId77"/>
    <p:sldId id="370" r:id="rId78"/>
    <p:sldId id="371" r:id="rId79"/>
    <p:sldId id="372" r:id="rId80"/>
    <p:sldId id="373" r:id="rId81"/>
    <p:sldId id="374" r:id="rId82"/>
    <p:sldId id="375" r:id="rId83"/>
    <p:sldId id="376" r:id="rId84"/>
    <p:sldId id="377" r:id="rId85"/>
    <p:sldId id="378" r:id="rId86"/>
    <p:sldId id="379" r:id="rId87"/>
    <p:sldId id="380" r:id="rId88"/>
    <p:sldId id="381" r:id="rId89"/>
    <p:sldId id="382" r:id="rId90"/>
    <p:sldId id="383" r:id="rId91"/>
    <p:sldId id="384" r:id="rId92"/>
    <p:sldId id="385" r:id="rId93"/>
    <p:sldId id="386" r:id="rId94"/>
    <p:sldId id="387" r:id="rId95"/>
    <p:sldId id="388" r:id="rId96"/>
    <p:sldId id="389" r:id="rId97"/>
    <p:sldId id="390" r:id="rId98"/>
    <p:sldId id="391" r:id="rId99"/>
    <p:sldId id="392" r:id="rId100"/>
    <p:sldId id="393" r:id="rId101"/>
    <p:sldId id="394" r:id="rId102"/>
    <p:sldId id="395" r:id="rId103"/>
    <p:sldId id="396" r:id="rId104"/>
    <p:sldId id="397" r:id="rId105"/>
    <p:sldId id="398" r:id="rId106"/>
    <p:sldId id="399" r:id="rId107"/>
    <p:sldId id="400" r:id="rId108"/>
    <p:sldId id="401" r:id="rId109"/>
    <p:sldId id="402" r:id="rId110"/>
    <p:sldId id="365" r:id="rId111"/>
    <p:sldId id="403"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C5CB"/>
    <a:srgbClr val="FFD966"/>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9A412F-24CF-0042-BA28-9298350EF71F}" v="7312" dt="2021-12-15T19:24:39.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70"/>
    <p:restoredTop sz="94702"/>
  </p:normalViewPr>
  <p:slideViewPr>
    <p:cSldViewPr snapToGrid="0">
      <p:cViewPr varScale="1">
        <p:scale>
          <a:sx n="142" d="100"/>
          <a:sy n="142" d="100"/>
        </p:scale>
        <p:origin x="17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0EB390-44ED-0E40-92C1-B6A41B775C55}" type="datetimeFigureOut">
              <a:rPr lang="en-US" smtClean="0"/>
              <a:t>12/15/21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7312D-AFE5-1745-8ABC-BEE72356860E}" type="slidenum">
              <a:rPr lang="en-US" smtClean="0"/>
              <a:t>‹#›</a:t>
            </a:fld>
            <a:endParaRPr lang="en-US"/>
          </a:p>
        </p:txBody>
      </p:sp>
    </p:spTree>
    <p:extLst>
      <p:ext uri="{BB962C8B-B14F-4D97-AF65-F5344CB8AC3E}">
        <p14:creationId xmlns:p14="http://schemas.microsoft.com/office/powerpoint/2010/main" val="24091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CC5F49-6018-1346-AEBE-D53DB28ED4E5}" type="slidenum">
              <a:rPr lang="en-US" smtClean="0"/>
              <a:t>1</a:t>
            </a:fld>
            <a:endParaRPr lang="en-US"/>
          </a:p>
        </p:txBody>
      </p:sp>
    </p:spTree>
    <p:extLst>
      <p:ext uri="{BB962C8B-B14F-4D97-AF65-F5344CB8AC3E}">
        <p14:creationId xmlns:p14="http://schemas.microsoft.com/office/powerpoint/2010/main" val="887593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23</a:t>
            </a:fld>
            <a:endParaRPr lang="en-US"/>
          </a:p>
        </p:txBody>
      </p:sp>
    </p:spTree>
    <p:extLst>
      <p:ext uri="{BB962C8B-B14F-4D97-AF65-F5344CB8AC3E}">
        <p14:creationId xmlns:p14="http://schemas.microsoft.com/office/powerpoint/2010/main" val="4028377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24</a:t>
            </a:fld>
            <a:endParaRPr lang="en-US"/>
          </a:p>
        </p:txBody>
      </p:sp>
    </p:spTree>
    <p:extLst>
      <p:ext uri="{BB962C8B-B14F-4D97-AF65-F5344CB8AC3E}">
        <p14:creationId xmlns:p14="http://schemas.microsoft.com/office/powerpoint/2010/main" val="1373977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25</a:t>
            </a:fld>
            <a:endParaRPr lang="en-US"/>
          </a:p>
        </p:txBody>
      </p:sp>
    </p:spTree>
    <p:extLst>
      <p:ext uri="{BB962C8B-B14F-4D97-AF65-F5344CB8AC3E}">
        <p14:creationId xmlns:p14="http://schemas.microsoft.com/office/powerpoint/2010/main" val="2688933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26</a:t>
            </a:fld>
            <a:endParaRPr lang="en-US"/>
          </a:p>
        </p:txBody>
      </p:sp>
    </p:spTree>
    <p:extLst>
      <p:ext uri="{BB962C8B-B14F-4D97-AF65-F5344CB8AC3E}">
        <p14:creationId xmlns:p14="http://schemas.microsoft.com/office/powerpoint/2010/main" val="754513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28</a:t>
            </a:fld>
            <a:endParaRPr lang="en-US"/>
          </a:p>
        </p:txBody>
      </p:sp>
    </p:spTree>
    <p:extLst>
      <p:ext uri="{BB962C8B-B14F-4D97-AF65-F5344CB8AC3E}">
        <p14:creationId xmlns:p14="http://schemas.microsoft.com/office/powerpoint/2010/main" val="183590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29</a:t>
            </a:fld>
            <a:endParaRPr lang="en-US"/>
          </a:p>
        </p:txBody>
      </p:sp>
    </p:spTree>
    <p:extLst>
      <p:ext uri="{BB962C8B-B14F-4D97-AF65-F5344CB8AC3E}">
        <p14:creationId xmlns:p14="http://schemas.microsoft.com/office/powerpoint/2010/main" val="1335423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30</a:t>
            </a:fld>
            <a:endParaRPr lang="en-US"/>
          </a:p>
        </p:txBody>
      </p:sp>
    </p:spTree>
    <p:extLst>
      <p:ext uri="{BB962C8B-B14F-4D97-AF65-F5344CB8AC3E}">
        <p14:creationId xmlns:p14="http://schemas.microsoft.com/office/powerpoint/2010/main" val="3917228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31</a:t>
            </a:fld>
            <a:endParaRPr lang="en-US"/>
          </a:p>
        </p:txBody>
      </p:sp>
    </p:spTree>
    <p:extLst>
      <p:ext uri="{BB962C8B-B14F-4D97-AF65-F5344CB8AC3E}">
        <p14:creationId xmlns:p14="http://schemas.microsoft.com/office/powerpoint/2010/main" val="421119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32</a:t>
            </a:fld>
            <a:endParaRPr lang="en-US"/>
          </a:p>
        </p:txBody>
      </p:sp>
    </p:spTree>
    <p:extLst>
      <p:ext uri="{BB962C8B-B14F-4D97-AF65-F5344CB8AC3E}">
        <p14:creationId xmlns:p14="http://schemas.microsoft.com/office/powerpoint/2010/main" val="3257218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33</a:t>
            </a:fld>
            <a:endParaRPr lang="en-US"/>
          </a:p>
        </p:txBody>
      </p:sp>
    </p:spTree>
    <p:extLst>
      <p:ext uri="{BB962C8B-B14F-4D97-AF65-F5344CB8AC3E}">
        <p14:creationId xmlns:p14="http://schemas.microsoft.com/office/powerpoint/2010/main" val="179683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CC5F49-6018-1346-AEBE-D53DB28ED4E5}" type="slidenum">
              <a:rPr lang="en-US" smtClean="0"/>
              <a:t>2</a:t>
            </a:fld>
            <a:endParaRPr lang="en-US"/>
          </a:p>
        </p:txBody>
      </p:sp>
    </p:spTree>
    <p:extLst>
      <p:ext uri="{BB962C8B-B14F-4D97-AF65-F5344CB8AC3E}">
        <p14:creationId xmlns:p14="http://schemas.microsoft.com/office/powerpoint/2010/main" val="608176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34</a:t>
            </a:fld>
            <a:endParaRPr lang="en-US"/>
          </a:p>
        </p:txBody>
      </p:sp>
    </p:spTree>
    <p:extLst>
      <p:ext uri="{BB962C8B-B14F-4D97-AF65-F5344CB8AC3E}">
        <p14:creationId xmlns:p14="http://schemas.microsoft.com/office/powerpoint/2010/main" val="1023488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35</a:t>
            </a:fld>
            <a:endParaRPr lang="en-US"/>
          </a:p>
        </p:txBody>
      </p:sp>
    </p:spTree>
    <p:extLst>
      <p:ext uri="{BB962C8B-B14F-4D97-AF65-F5344CB8AC3E}">
        <p14:creationId xmlns:p14="http://schemas.microsoft.com/office/powerpoint/2010/main" val="1296895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36</a:t>
            </a:fld>
            <a:endParaRPr lang="en-US"/>
          </a:p>
        </p:txBody>
      </p:sp>
    </p:spTree>
    <p:extLst>
      <p:ext uri="{BB962C8B-B14F-4D97-AF65-F5344CB8AC3E}">
        <p14:creationId xmlns:p14="http://schemas.microsoft.com/office/powerpoint/2010/main" val="1313126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37</a:t>
            </a:fld>
            <a:endParaRPr lang="en-US"/>
          </a:p>
        </p:txBody>
      </p:sp>
    </p:spTree>
    <p:extLst>
      <p:ext uri="{BB962C8B-B14F-4D97-AF65-F5344CB8AC3E}">
        <p14:creationId xmlns:p14="http://schemas.microsoft.com/office/powerpoint/2010/main" val="2926408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38</a:t>
            </a:fld>
            <a:endParaRPr lang="en-US"/>
          </a:p>
        </p:txBody>
      </p:sp>
    </p:spTree>
    <p:extLst>
      <p:ext uri="{BB962C8B-B14F-4D97-AF65-F5344CB8AC3E}">
        <p14:creationId xmlns:p14="http://schemas.microsoft.com/office/powerpoint/2010/main" val="1645532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39</a:t>
            </a:fld>
            <a:endParaRPr lang="en-US"/>
          </a:p>
        </p:txBody>
      </p:sp>
    </p:spTree>
    <p:extLst>
      <p:ext uri="{BB962C8B-B14F-4D97-AF65-F5344CB8AC3E}">
        <p14:creationId xmlns:p14="http://schemas.microsoft.com/office/powerpoint/2010/main" val="1731581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40</a:t>
            </a:fld>
            <a:endParaRPr lang="en-US"/>
          </a:p>
        </p:txBody>
      </p:sp>
    </p:spTree>
    <p:extLst>
      <p:ext uri="{BB962C8B-B14F-4D97-AF65-F5344CB8AC3E}">
        <p14:creationId xmlns:p14="http://schemas.microsoft.com/office/powerpoint/2010/main" val="1953850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41</a:t>
            </a:fld>
            <a:endParaRPr lang="en-US"/>
          </a:p>
        </p:txBody>
      </p:sp>
    </p:spTree>
    <p:extLst>
      <p:ext uri="{BB962C8B-B14F-4D97-AF65-F5344CB8AC3E}">
        <p14:creationId xmlns:p14="http://schemas.microsoft.com/office/powerpoint/2010/main" val="1557054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42</a:t>
            </a:fld>
            <a:endParaRPr lang="en-US"/>
          </a:p>
        </p:txBody>
      </p:sp>
    </p:spTree>
    <p:extLst>
      <p:ext uri="{BB962C8B-B14F-4D97-AF65-F5344CB8AC3E}">
        <p14:creationId xmlns:p14="http://schemas.microsoft.com/office/powerpoint/2010/main" val="2867459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43</a:t>
            </a:fld>
            <a:endParaRPr lang="en-US"/>
          </a:p>
        </p:txBody>
      </p:sp>
    </p:spTree>
    <p:extLst>
      <p:ext uri="{BB962C8B-B14F-4D97-AF65-F5344CB8AC3E}">
        <p14:creationId xmlns:p14="http://schemas.microsoft.com/office/powerpoint/2010/main" val="1870072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0CA2EE-2524-5E4C-A203-31319EAAED55}" type="slidenum">
              <a:rPr lang="en-US" smtClean="0"/>
              <a:t>3</a:t>
            </a:fld>
            <a:endParaRPr lang="en-US"/>
          </a:p>
        </p:txBody>
      </p:sp>
    </p:spTree>
    <p:extLst>
      <p:ext uri="{BB962C8B-B14F-4D97-AF65-F5344CB8AC3E}">
        <p14:creationId xmlns:p14="http://schemas.microsoft.com/office/powerpoint/2010/main" val="1950245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44</a:t>
            </a:fld>
            <a:endParaRPr lang="en-US"/>
          </a:p>
        </p:txBody>
      </p:sp>
    </p:spTree>
    <p:extLst>
      <p:ext uri="{BB962C8B-B14F-4D97-AF65-F5344CB8AC3E}">
        <p14:creationId xmlns:p14="http://schemas.microsoft.com/office/powerpoint/2010/main" val="2691502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45</a:t>
            </a:fld>
            <a:endParaRPr lang="en-US"/>
          </a:p>
        </p:txBody>
      </p:sp>
    </p:spTree>
    <p:extLst>
      <p:ext uri="{BB962C8B-B14F-4D97-AF65-F5344CB8AC3E}">
        <p14:creationId xmlns:p14="http://schemas.microsoft.com/office/powerpoint/2010/main" val="1539615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46</a:t>
            </a:fld>
            <a:endParaRPr lang="en-US"/>
          </a:p>
        </p:txBody>
      </p:sp>
    </p:spTree>
    <p:extLst>
      <p:ext uri="{BB962C8B-B14F-4D97-AF65-F5344CB8AC3E}">
        <p14:creationId xmlns:p14="http://schemas.microsoft.com/office/powerpoint/2010/main" val="3782679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47</a:t>
            </a:fld>
            <a:endParaRPr lang="en-US"/>
          </a:p>
        </p:txBody>
      </p:sp>
    </p:spTree>
    <p:extLst>
      <p:ext uri="{BB962C8B-B14F-4D97-AF65-F5344CB8AC3E}">
        <p14:creationId xmlns:p14="http://schemas.microsoft.com/office/powerpoint/2010/main" val="3010762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48</a:t>
            </a:fld>
            <a:endParaRPr lang="en-US"/>
          </a:p>
        </p:txBody>
      </p:sp>
    </p:spTree>
    <p:extLst>
      <p:ext uri="{BB962C8B-B14F-4D97-AF65-F5344CB8AC3E}">
        <p14:creationId xmlns:p14="http://schemas.microsoft.com/office/powerpoint/2010/main" val="1863440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49</a:t>
            </a:fld>
            <a:endParaRPr lang="en-US"/>
          </a:p>
        </p:txBody>
      </p:sp>
    </p:spTree>
    <p:extLst>
      <p:ext uri="{BB962C8B-B14F-4D97-AF65-F5344CB8AC3E}">
        <p14:creationId xmlns:p14="http://schemas.microsoft.com/office/powerpoint/2010/main" val="3023619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50</a:t>
            </a:fld>
            <a:endParaRPr lang="en-US"/>
          </a:p>
        </p:txBody>
      </p:sp>
    </p:spTree>
    <p:extLst>
      <p:ext uri="{BB962C8B-B14F-4D97-AF65-F5344CB8AC3E}">
        <p14:creationId xmlns:p14="http://schemas.microsoft.com/office/powerpoint/2010/main" val="4292216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51</a:t>
            </a:fld>
            <a:endParaRPr lang="en-US"/>
          </a:p>
        </p:txBody>
      </p:sp>
    </p:spTree>
    <p:extLst>
      <p:ext uri="{BB962C8B-B14F-4D97-AF65-F5344CB8AC3E}">
        <p14:creationId xmlns:p14="http://schemas.microsoft.com/office/powerpoint/2010/main" val="4168360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52</a:t>
            </a:fld>
            <a:endParaRPr lang="en-US"/>
          </a:p>
        </p:txBody>
      </p:sp>
    </p:spTree>
    <p:extLst>
      <p:ext uri="{BB962C8B-B14F-4D97-AF65-F5344CB8AC3E}">
        <p14:creationId xmlns:p14="http://schemas.microsoft.com/office/powerpoint/2010/main" val="3288749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53</a:t>
            </a:fld>
            <a:endParaRPr lang="en-US"/>
          </a:p>
        </p:txBody>
      </p:sp>
    </p:spTree>
    <p:extLst>
      <p:ext uri="{BB962C8B-B14F-4D97-AF65-F5344CB8AC3E}">
        <p14:creationId xmlns:p14="http://schemas.microsoft.com/office/powerpoint/2010/main" val="362223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15</a:t>
            </a:fld>
            <a:endParaRPr lang="en-US"/>
          </a:p>
        </p:txBody>
      </p:sp>
    </p:spTree>
    <p:extLst>
      <p:ext uri="{BB962C8B-B14F-4D97-AF65-F5344CB8AC3E}">
        <p14:creationId xmlns:p14="http://schemas.microsoft.com/office/powerpoint/2010/main" val="2217742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54</a:t>
            </a:fld>
            <a:endParaRPr lang="en-US"/>
          </a:p>
        </p:txBody>
      </p:sp>
    </p:spTree>
    <p:extLst>
      <p:ext uri="{BB962C8B-B14F-4D97-AF65-F5344CB8AC3E}">
        <p14:creationId xmlns:p14="http://schemas.microsoft.com/office/powerpoint/2010/main" val="1847005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55</a:t>
            </a:fld>
            <a:endParaRPr lang="en-US"/>
          </a:p>
        </p:txBody>
      </p:sp>
    </p:spTree>
    <p:extLst>
      <p:ext uri="{BB962C8B-B14F-4D97-AF65-F5344CB8AC3E}">
        <p14:creationId xmlns:p14="http://schemas.microsoft.com/office/powerpoint/2010/main" val="1271103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56</a:t>
            </a:fld>
            <a:endParaRPr lang="en-US"/>
          </a:p>
        </p:txBody>
      </p:sp>
    </p:spTree>
    <p:extLst>
      <p:ext uri="{BB962C8B-B14F-4D97-AF65-F5344CB8AC3E}">
        <p14:creationId xmlns:p14="http://schemas.microsoft.com/office/powerpoint/2010/main" val="376410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57</a:t>
            </a:fld>
            <a:endParaRPr lang="en-US"/>
          </a:p>
        </p:txBody>
      </p:sp>
    </p:spTree>
    <p:extLst>
      <p:ext uri="{BB962C8B-B14F-4D97-AF65-F5344CB8AC3E}">
        <p14:creationId xmlns:p14="http://schemas.microsoft.com/office/powerpoint/2010/main" val="1243324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58</a:t>
            </a:fld>
            <a:endParaRPr lang="en-US"/>
          </a:p>
        </p:txBody>
      </p:sp>
    </p:spTree>
    <p:extLst>
      <p:ext uri="{BB962C8B-B14F-4D97-AF65-F5344CB8AC3E}">
        <p14:creationId xmlns:p14="http://schemas.microsoft.com/office/powerpoint/2010/main" val="2968900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59</a:t>
            </a:fld>
            <a:endParaRPr lang="en-US"/>
          </a:p>
        </p:txBody>
      </p:sp>
    </p:spTree>
    <p:extLst>
      <p:ext uri="{BB962C8B-B14F-4D97-AF65-F5344CB8AC3E}">
        <p14:creationId xmlns:p14="http://schemas.microsoft.com/office/powerpoint/2010/main" val="1655951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60</a:t>
            </a:fld>
            <a:endParaRPr lang="en-US"/>
          </a:p>
        </p:txBody>
      </p:sp>
    </p:spTree>
    <p:extLst>
      <p:ext uri="{BB962C8B-B14F-4D97-AF65-F5344CB8AC3E}">
        <p14:creationId xmlns:p14="http://schemas.microsoft.com/office/powerpoint/2010/main" val="21775331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61</a:t>
            </a:fld>
            <a:endParaRPr lang="en-US"/>
          </a:p>
        </p:txBody>
      </p:sp>
    </p:spTree>
    <p:extLst>
      <p:ext uri="{BB962C8B-B14F-4D97-AF65-F5344CB8AC3E}">
        <p14:creationId xmlns:p14="http://schemas.microsoft.com/office/powerpoint/2010/main" val="1525431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62</a:t>
            </a:fld>
            <a:endParaRPr lang="en-US"/>
          </a:p>
        </p:txBody>
      </p:sp>
    </p:spTree>
    <p:extLst>
      <p:ext uri="{BB962C8B-B14F-4D97-AF65-F5344CB8AC3E}">
        <p14:creationId xmlns:p14="http://schemas.microsoft.com/office/powerpoint/2010/main" val="394301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63</a:t>
            </a:fld>
            <a:endParaRPr lang="en-US"/>
          </a:p>
        </p:txBody>
      </p:sp>
    </p:spTree>
    <p:extLst>
      <p:ext uri="{BB962C8B-B14F-4D97-AF65-F5344CB8AC3E}">
        <p14:creationId xmlns:p14="http://schemas.microsoft.com/office/powerpoint/2010/main" val="1962985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16</a:t>
            </a:fld>
            <a:endParaRPr lang="en-US"/>
          </a:p>
        </p:txBody>
      </p:sp>
    </p:spTree>
    <p:extLst>
      <p:ext uri="{BB962C8B-B14F-4D97-AF65-F5344CB8AC3E}">
        <p14:creationId xmlns:p14="http://schemas.microsoft.com/office/powerpoint/2010/main" val="15718261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64</a:t>
            </a:fld>
            <a:endParaRPr lang="en-US"/>
          </a:p>
        </p:txBody>
      </p:sp>
    </p:spTree>
    <p:extLst>
      <p:ext uri="{BB962C8B-B14F-4D97-AF65-F5344CB8AC3E}">
        <p14:creationId xmlns:p14="http://schemas.microsoft.com/office/powerpoint/2010/main" val="1970979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65</a:t>
            </a:fld>
            <a:endParaRPr lang="en-US"/>
          </a:p>
        </p:txBody>
      </p:sp>
    </p:spTree>
    <p:extLst>
      <p:ext uri="{BB962C8B-B14F-4D97-AF65-F5344CB8AC3E}">
        <p14:creationId xmlns:p14="http://schemas.microsoft.com/office/powerpoint/2010/main" val="273148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66</a:t>
            </a:fld>
            <a:endParaRPr lang="en-US"/>
          </a:p>
        </p:txBody>
      </p:sp>
    </p:spTree>
    <p:extLst>
      <p:ext uri="{BB962C8B-B14F-4D97-AF65-F5344CB8AC3E}">
        <p14:creationId xmlns:p14="http://schemas.microsoft.com/office/powerpoint/2010/main" val="12325413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67</a:t>
            </a:fld>
            <a:endParaRPr lang="en-US"/>
          </a:p>
        </p:txBody>
      </p:sp>
    </p:spTree>
    <p:extLst>
      <p:ext uri="{BB962C8B-B14F-4D97-AF65-F5344CB8AC3E}">
        <p14:creationId xmlns:p14="http://schemas.microsoft.com/office/powerpoint/2010/main" val="662497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68</a:t>
            </a:fld>
            <a:endParaRPr lang="en-US"/>
          </a:p>
        </p:txBody>
      </p:sp>
    </p:spTree>
    <p:extLst>
      <p:ext uri="{BB962C8B-B14F-4D97-AF65-F5344CB8AC3E}">
        <p14:creationId xmlns:p14="http://schemas.microsoft.com/office/powerpoint/2010/main" val="29920612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69</a:t>
            </a:fld>
            <a:endParaRPr lang="en-US"/>
          </a:p>
        </p:txBody>
      </p:sp>
    </p:spTree>
    <p:extLst>
      <p:ext uri="{BB962C8B-B14F-4D97-AF65-F5344CB8AC3E}">
        <p14:creationId xmlns:p14="http://schemas.microsoft.com/office/powerpoint/2010/main" val="4248236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70</a:t>
            </a:fld>
            <a:endParaRPr lang="en-US"/>
          </a:p>
        </p:txBody>
      </p:sp>
    </p:spTree>
    <p:extLst>
      <p:ext uri="{BB962C8B-B14F-4D97-AF65-F5344CB8AC3E}">
        <p14:creationId xmlns:p14="http://schemas.microsoft.com/office/powerpoint/2010/main" val="2003053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71</a:t>
            </a:fld>
            <a:endParaRPr lang="en-US"/>
          </a:p>
        </p:txBody>
      </p:sp>
    </p:spTree>
    <p:extLst>
      <p:ext uri="{BB962C8B-B14F-4D97-AF65-F5344CB8AC3E}">
        <p14:creationId xmlns:p14="http://schemas.microsoft.com/office/powerpoint/2010/main" val="18432240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F287C2-EFBD-7245-B491-3DB9292079F4}" type="slidenum">
              <a:rPr lang="en-US" smtClean="0"/>
              <a:t>75</a:t>
            </a:fld>
            <a:endParaRPr lang="en-US"/>
          </a:p>
        </p:txBody>
      </p:sp>
    </p:spTree>
    <p:extLst>
      <p:ext uri="{BB962C8B-B14F-4D97-AF65-F5344CB8AC3E}">
        <p14:creationId xmlns:p14="http://schemas.microsoft.com/office/powerpoint/2010/main" val="22036431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0CA2EE-2524-5E4C-A203-31319EAAED55}" type="slidenum">
              <a:rPr lang="en-US" smtClean="0"/>
              <a:t>91</a:t>
            </a:fld>
            <a:endParaRPr lang="en-US"/>
          </a:p>
        </p:txBody>
      </p:sp>
    </p:spTree>
    <p:extLst>
      <p:ext uri="{BB962C8B-B14F-4D97-AF65-F5344CB8AC3E}">
        <p14:creationId xmlns:p14="http://schemas.microsoft.com/office/powerpoint/2010/main" val="1074842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19</a:t>
            </a:fld>
            <a:endParaRPr lang="en-US"/>
          </a:p>
        </p:txBody>
      </p:sp>
    </p:spTree>
    <p:extLst>
      <p:ext uri="{BB962C8B-B14F-4D97-AF65-F5344CB8AC3E}">
        <p14:creationId xmlns:p14="http://schemas.microsoft.com/office/powerpoint/2010/main" val="6864197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99</a:t>
            </a:fld>
            <a:endParaRPr lang="en-US"/>
          </a:p>
        </p:txBody>
      </p:sp>
    </p:spTree>
    <p:extLst>
      <p:ext uri="{BB962C8B-B14F-4D97-AF65-F5344CB8AC3E}">
        <p14:creationId xmlns:p14="http://schemas.microsoft.com/office/powerpoint/2010/main" val="948497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20</a:t>
            </a:fld>
            <a:endParaRPr lang="en-US"/>
          </a:p>
        </p:txBody>
      </p:sp>
    </p:spTree>
    <p:extLst>
      <p:ext uri="{BB962C8B-B14F-4D97-AF65-F5344CB8AC3E}">
        <p14:creationId xmlns:p14="http://schemas.microsoft.com/office/powerpoint/2010/main" val="142439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21</a:t>
            </a:fld>
            <a:endParaRPr lang="en-US"/>
          </a:p>
        </p:txBody>
      </p:sp>
    </p:spTree>
    <p:extLst>
      <p:ext uri="{BB962C8B-B14F-4D97-AF65-F5344CB8AC3E}">
        <p14:creationId xmlns:p14="http://schemas.microsoft.com/office/powerpoint/2010/main" val="598225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7312D-AFE5-1745-8ABC-BEE72356860E}" type="slidenum">
              <a:rPr lang="en-US" smtClean="0"/>
              <a:t>22</a:t>
            </a:fld>
            <a:endParaRPr lang="en-US"/>
          </a:p>
        </p:txBody>
      </p:sp>
    </p:spTree>
    <p:extLst>
      <p:ext uri="{BB962C8B-B14F-4D97-AF65-F5344CB8AC3E}">
        <p14:creationId xmlns:p14="http://schemas.microsoft.com/office/powerpoint/2010/main" val="1604851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A59ADAB-BBCC-F949-A081-87A8AA8AF28F}" type="datetime1">
              <a:rPr lang="en-US" smtClean="0"/>
              <a:t>12/15/21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4EC0DA-4BF5-A643-9CB7-B11B04F56005}" type="slidenum">
              <a:rPr lang="en-US" smtClean="0"/>
              <a:t>‹#›</a:t>
            </a:fld>
            <a:endParaRPr lang="en-US"/>
          </a:p>
        </p:txBody>
      </p:sp>
    </p:spTree>
    <p:extLst>
      <p:ext uri="{BB962C8B-B14F-4D97-AF65-F5344CB8AC3E}">
        <p14:creationId xmlns:p14="http://schemas.microsoft.com/office/powerpoint/2010/main" val="32569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E8999B-80FD-924A-97F5-C4750CAE7668}" type="datetime1">
              <a:rPr lang="en-US" smtClean="0"/>
              <a:t>12/15/21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4EC0DA-4BF5-A643-9CB7-B11B04F56005}" type="slidenum">
              <a:rPr lang="en-US" smtClean="0"/>
              <a:t>‹#›</a:t>
            </a:fld>
            <a:endParaRPr lang="en-US"/>
          </a:p>
        </p:txBody>
      </p:sp>
    </p:spTree>
    <p:extLst>
      <p:ext uri="{BB962C8B-B14F-4D97-AF65-F5344CB8AC3E}">
        <p14:creationId xmlns:p14="http://schemas.microsoft.com/office/powerpoint/2010/main" val="156678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BC9EF0-7A43-CD4C-A90F-D0BA77F4770C}" type="datetime1">
              <a:rPr lang="en-US" smtClean="0"/>
              <a:t>12/15/21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4EC0DA-4BF5-A643-9CB7-B11B04F56005}" type="slidenum">
              <a:rPr lang="en-US" smtClean="0"/>
              <a:t>‹#›</a:t>
            </a:fld>
            <a:endParaRPr lang="en-US"/>
          </a:p>
        </p:txBody>
      </p:sp>
    </p:spTree>
    <p:extLst>
      <p:ext uri="{BB962C8B-B14F-4D97-AF65-F5344CB8AC3E}">
        <p14:creationId xmlns:p14="http://schemas.microsoft.com/office/powerpoint/2010/main" val="43852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FE6CD8-3161-E248-848F-BC81A4196DF0}" type="datetime1">
              <a:rPr lang="en-US" smtClean="0"/>
              <a:t>12/15/21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000"/>
            </a:lvl1pPr>
          </a:lstStyle>
          <a:p>
            <a:fld id="{8D4EC0DA-4BF5-A643-9CB7-B11B04F56005}" type="slidenum">
              <a:rPr lang="en-US" smtClean="0"/>
              <a:pPr/>
              <a:t>‹#›</a:t>
            </a:fld>
            <a:endParaRPr lang="en-US"/>
          </a:p>
        </p:txBody>
      </p:sp>
    </p:spTree>
    <p:extLst>
      <p:ext uri="{BB962C8B-B14F-4D97-AF65-F5344CB8AC3E}">
        <p14:creationId xmlns:p14="http://schemas.microsoft.com/office/powerpoint/2010/main" val="210564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E30255-24F0-744C-B067-2E5A712172CD}" type="datetime1">
              <a:rPr lang="en-US" smtClean="0"/>
              <a:t>12/15/21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000"/>
            </a:lvl1pPr>
          </a:lstStyle>
          <a:p>
            <a:fld id="{8D4EC0DA-4BF5-A643-9CB7-B11B04F56005}" type="slidenum">
              <a:rPr lang="en-US" smtClean="0"/>
              <a:pPr/>
              <a:t>‹#›</a:t>
            </a:fld>
            <a:endParaRPr lang="en-US"/>
          </a:p>
        </p:txBody>
      </p:sp>
    </p:spTree>
    <p:extLst>
      <p:ext uri="{BB962C8B-B14F-4D97-AF65-F5344CB8AC3E}">
        <p14:creationId xmlns:p14="http://schemas.microsoft.com/office/powerpoint/2010/main" val="1260900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A07523-CC79-514B-AC43-6AE1E09B4F02}" type="datetime1">
              <a:rPr lang="en-US" smtClean="0"/>
              <a:t>12/15/21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4EC0DA-4BF5-A643-9CB7-B11B04F56005}" type="slidenum">
              <a:rPr lang="en-US" smtClean="0"/>
              <a:t>‹#›</a:t>
            </a:fld>
            <a:endParaRPr lang="en-US"/>
          </a:p>
        </p:txBody>
      </p:sp>
    </p:spTree>
    <p:extLst>
      <p:ext uri="{BB962C8B-B14F-4D97-AF65-F5344CB8AC3E}">
        <p14:creationId xmlns:p14="http://schemas.microsoft.com/office/powerpoint/2010/main" val="587369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C86B14-8390-644E-8E41-468E9DBBF555}" type="datetime1">
              <a:rPr lang="en-US" smtClean="0"/>
              <a:t>12/15/21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4EC0DA-4BF5-A643-9CB7-B11B04F56005}" type="slidenum">
              <a:rPr lang="en-US" smtClean="0"/>
              <a:t>‹#›</a:t>
            </a:fld>
            <a:endParaRPr lang="en-US"/>
          </a:p>
        </p:txBody>
      </p:sp>
    </p:spTree>
    <p:extLst>
      <p:ext uri="{BB962C8B-B14F-4D97-AF65-F5344CB8AC3E}">
        <p14:creationId xmlns:p14="http://schemas.microsoft.com/office/powerpoint/2010/main" val="2076664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7FBB16-0FC9-3948-9992-DCF31CB7DEBA}" type="datetime1">
              <a:rPr lang="en-US" smtClean="0"/>
              <a:t>12/15/21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4EC0DA-4BF5-A643-9CB7-B11B04F56005}" type="slidenum">
              <a:rPr lang="en-US" smtClean="0"/>
              <a:t>‹#›</a:t>
            </a:fld>
            <a:endParaRPr lang="en-US"/>
          </a:p>
        </p:txBody>
      </p:sp>
    </p:spTree>
    <p:extLst>
      <p:ext uri="{BB962C8B-B14F-4D97-AF65-F5344CB8AC3E}">
        <p14:creationId xmlns:p14="http://schemas.microsoft.com/office/powerpoint/2010/main" val="1589112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0ED23-52D7-4E46-88E7-5B89F8103BA7}" type="datetime1">
              <a:rPr lang="en-US" smtClean="0"/>
              <a:t>12/15/21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4EC0DA-4BF5-A643-9CB7-B11B04F56005}" type="slidenum">
              <a:rPr lang="en-US" smtClean="0"/>
              <a:t>‹#›</a:t>
            </a:fld>
            <a:endParaRPr lang="en-US"/>
          </a:p>
        </p:txBody>
      </p:sp>
    </p:spTree>
    <p:extLst>
      <p:ext uri="{BB962C8B-B14F-4D97-AF65-F5344CB8AC3E}">
        <p14:creationId xmlns:p14="http://schemas.microsoft.com/office/powerpoint/2010/main" val="2111842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9A98C1-9A8C-9A45-9CB8-C4B122DFDF81}" type="datetime1">
              <a:rPr lang="en-US" smtClean="0"/>
              <a:t>12/15/21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4EC0DA-4BF5-A643-9CB7-B11B04F56005}" type="slidenum">
              <a:rPr lang="en-US" smtClean="0"/>
              <a:t>‹#›</a:t>
            </a:fld>
            <a:endParaRPr lang="en-US"/>
          </a:p>
        </p:txBody>
      </p:sp>
    </p:spTree>
    <p:extLst>
      <p:ext uri="{BB962C8B-B14F-4D97-AF65-F5344CB8AC3E}">
        <p14:creationId xmlns:p14="http://schemas.microsoft.com/office/powerpoint/2010/main" val="12820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34242F-75B6-E24E-98ED-1BF46471A995}" type="datetime1">
              <a:rPr lang="en-US" smtClean="0"/>
              <a:t>12/15/21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4EC0DA-4BF5-A643-9CB7-B11B04F56005}" type="slidenum">
              <a:rPr lang="en-US" smtClean="0"/>
              <a:t>‹#›</a:t>
            </a:fld>
            <a:endParaRPr lang="en-US"/>
          </a:p>
        </p:txBody>
      </p:sp>
    </p:spTree>
    <p:extLst>
      <p:ext uri="{BB962C8B-B14F-4D97-AF65-F5344CB8AC3E}">
        <p14:creationId xmlns:p14="http://schemas.microsoft.com/office/powerpoint/2010/main" val="817202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3A7F5D-60CC-4242-A5C5-2F2F1AA84E32}" type="datetime1">
              <a:rPr lang="en-US" smtClean="0"/>
              <a:t>12/15/21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4EC0DA-4BF5-A643-9CB7-B11B04F56005}" type="slidenum">
              <a:rPr lang="en-US" smtClean="0"/>
              <a:t>‹#›</a:t>
            </a:fld>
            <a:endParaRPr lang="en-US"/>
          </a:p>
        </p:txBody>
      </p:sp>
    </p:spTree>
    <p:extLst>
      <p:ext uri="{BB962C8B-B14F-4D97-AF65-F5344CB8AC3E}">
        <p14:creationId xmlns:p14="http://schemas.microsoft.com/office/powerpoint/2010/main" val="171716299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nyu-cso.github.io/notes/arch-cpu-pipeline.pdf"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nyu-cso.github.io/notes/arch-cpu-pipeline.pdf"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CSO-Recitation 15</a:t>
            </a:r>
            <a:br>
              <a:rPr lang="en-US"/>
            </a:br>
            <a:r>
              <a:rPr lang="en-US"/>
              <a:t> </a:t>
            </a:r>
            <a:r>
              <a:rPr lang="en-US" sz="4400"/>
              <a:t>CSCI-UA 0201-007</a:t>
            </a:r>
          </a:p>
        </p:txBody>
      </p:sp>
      <p:sp>
        <p:nvSpPr>
          <p:cNvPr id="3" name="Subtitle 2"/>
          <p:cNvSpPr>
            <a:spLocks noGrp="1"/>
          </p:cNvSpPr>
          <p:nvPr>
            <p:ph type="subTitle" idx="1"/>
          </p:nvPr>
        </p:nvSpPr>
        <p:spPr/>
        <p:txBody>
          <a:bodyPr/>
          <a:lstStyle/>
          <a:p>
            <a:r>
              <a:rPr lang="en-US"/>
              <a:t>R15: </a:t>
            </a:r>
            <a:r>
              <a:rPr lang="en-US" altLang="zh-CN"/>
              <a:t>Assessment 13 &amp;</a:t>
            </a:r>
            <a:r>
              <a:rPr lang="zh-CN" altLang="en-US"/>
              <a:t> </a:t>
            </a:r>
            <a:r>
              <a:rPr lang="en-US" altLang="zh-CN"/>
              <a:t>Mock Exam</a:t>
            </a:r>
            <a:endParaRPr lang="en-US"/>
          </a:p>
        </p:txBody>
      </p:sp>
    </p:spTree>
    <p:extLst>
      <p:ext uri="{BB962C8B-B14F-4D97-AF65-F5344CB8AC3E}">
        <p14:creationId xmlns:p14="http://schemas.microsoft.com/office/powerpoint/2010/main" val="1020066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1-D</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 p[1][1]?</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10</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19" name="TextBox 18">
            <a:extLst>
              <a:ext uri="{FF2B5EF4-FFF2-40B4-BE49-F238E27FC236}">
                <a16:creationId xmlns:a16="http://schemas.microsoft.com/office/drawing/2014/main" id="{96E880CC-E5A2-DD4B-B435-18446159A6A7}"/>
              </a:ext>
            </a:extLst>
          </p:cNvPr>
          <p:cNvSpPr txBox="1"/>
          <p:nvPr/>
        </p:nvSpPr>
        <p:spPr>
          <a:xfrm>
            <a:off x="5631480" y="5043028"/>
            <a:ext cx="464520" cy="369332"/>
          </a:xfrm>
          <a:prstGeom prst="rect">
            <a:avLst/>
          </a:prstGeom>
          <a:noFill/>
        </p:spPr>
        <p:txBody>
          <a:bodyPr wrap="square" rtlCol="0">
            <a:spAutoFit/>
          </a:bodyPr>
          <a:lstStyle/>
          <a:p>
            <a:r>
              <a:rPr lang="en-US" altLang="zh-CN">
                <a:solidFill>
                  <a:schemeClr val="bg1"/>
                </a:solidFill>
              </a:rPr>
              <a:t>ff</a:t>
            </a:r>
            <a:endParaRPr lang="en-US">
              <a:solidFill>
                <a:schemeClr val="bg1"/>
              </a:solidFill>
            </a:endParaRPr>
          </a:p>
        </p:txBody>
      </p:sp>
      <p:sp>
        <p:nvSpPr>
          <p:cNvPr id="20" name="TextBox 19">
            <a:extLst>
              <a:ext uri="{FF2B5EF4-FFF2-40B4-BE49-F238E27FC236}">
                <a16:creationId xmlns:a16="http://schemas.microsoft.com/office/drawing/2014/main" id="{10ADF89C-73FB-214A-A96D-EC9523582D4B}"/>
              </a:ext>
            </a:extLst>
          </p:cNvPr>
          <p:cNvSpPr txBox="1"/>
          <p:nvPr/>
        </p:nvSpPr>
        <p:spPr>
          <a:xfrm>
            <a:off x="6886832" y="5034474"/>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1" name="TextBox 20">
            <a:extLst>
              <a:ext uri="{FF2B5EF4-FFF2-40B4-BE49-F238E27FC236}">
                <a16:creationId xmlns:a16="http://schemas.microsoft.com/office/drawing/2014/main" id="{0E9EF450-730E-9249-A0AA-BC33D5DCA877}"/>
              </a:ext>
            </a:extLst>
          </p:cNvPr>
          <p:cNvSpPr txBox="1"/>
          <p:nvPr/>
        </p:nvSpPr>
        <p:spPr>
          <a:xfrm>
            <a:off x="7847313" y="5029405"/>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pic>
        <p:nvPicPr>
          <p:cNvPr id="9" name="Picture 8" descr="Text&#10;&#10;Description automatically generated with medium confidence">
            <a:extLst>
              <a:ext uri="{FF2B5EF4-FFF2-40B4-BE49-F238E27FC236}">
                <a16:creationId xmlns:a16="http://schemas.microsoft.com/office/drawing/2014/main" id="{CDF64BC1-0026-C94D-BF7D-5F331CA38F33}"/>
              </a:ext>
            </a:extLst>
          </p:cNvPr>
          <p:cNvPicPr>
            <a:picLocks noChangeAspect="1"/>
          </p:cNvPicPr>
          <p:nvPr/>
        </p:nvPicPr>
        <p:blipFill>
          <a:blip r:embed="rId2"/>
          <a:stretch>
            <a:fillRect/>
          </a:stretch>
        </p:blipFill>
        <p:spPr>
          <a:xfrm>
            <a:off x="781275" y="2384609"/>
            <a:ext cx="7829325" cy="1285412"/>
          </a:xfrm>
          <a:prstGeom prst="rect">
            <a:avLst/>
          </a:prstGeom>
        </p:spPr>
      </p:pic>
      <p:sp>
        <p:nvSpPr>
          <p:cNvPr id="25" name="Rectangle 24">
            <a:extLst>
              <a:ext uri="{FF2B5EF4-FFF2-40B4-BE49-F238E27FC236}">
                <a16:creationId xmlns:a16="http://schemas.microsoft.com/office/drawing/2014/main" id="{C16D896E-EFAF-EF46-8698-EDEDE6A227D6}"/>
              </a:ext>
            </a:extLst>
          </p:cNvPr>
          <p:cNvSpPr/>
          <p:nvPr/>
        </p:nvSpPr>
        <p:spPr>
          <a:xfrm>
            <a:off x="1861073" y="2528047"/>
            <a:ext cx="645459" cy="22591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662E799-3569-504A-8589-8B2EE9C95C9F}"/>
              </a:ext>
            </a:extLst>
          </p:cNvPr>
          <p:cNvSpPr txBox="1"/>
          <p:nvPr/>
        </p:nvSpPr>
        <p:spPr>
          <a:xfrm>
            <a:off x="2597277" y="2745904"/>
            <a:ext cx="3575794" cy="369332"/>
          </a:xfrm>
          <a:prstGeom prst="rect">
            <a:avLst/>
          </a:prstGeom>
          <a:noFill/>
        </p:spPr>
        <p:txBody>
          <a:bodyPr wrap="square" rtlCol="0">
            <a:spAutoFit/>
          </a:bodyPr>
          <a:lstStyle/>
          <a:p>
            <a:r>
              <a:rPr lang="en-US" altLang="zh-CN">
                <a:solidFill>
                  <a:srgbClr val="5B9BD5"/>
                </a:solidFill>
              </a:rPr>
              <a:t>name:</a:t>
            </a:r>
            <a:r>
              <a:rPr lang="zh-CN" altLang="en-US">
                <a:solidFill>
                  <a:srgbClr val="5B9BD5"/>
                </a:solidFill>
              </a:rPr>
              <a:t> </a:t>
            </a:r>
            <a:r>
              <a:rPr lang="en-US" altLang="zh-CN">
                <a:solidFill>
                  <a:srgbClr val="5B9BD5"/>
                </a:solidFill>
              </a:rPr>
              <a:t>an</a:t>
            </a:r>
            <a:r>
              <a:rPr lang="zh-CN" altLang="en-US">
                <a:solidFill>
                  <a:srgbClr val="5B9BD5"/>
                </a:solidFill>
              </a:rPr>
              <a:t> </a:t>
            </a:r>
            <a:r>
              <a:rPr lang="en-US" altLang="zh-CN">
                <a:solidFill>
                  <a:srgbClr val="5B9BD5"/>
                </a:solidFill>
              </a:rPr>
              <a:t>array</a:t>
            </a:r>
            <a:r>
              <a:rPr lang="zh-CN" altLang="en-US">
                <a:solidFill>
                  <a:srgbClr val="5B9BD5"/>
                </a:solidFill>
              </a:rPr>
              <a:t> </a:t>
            </a:r>
            <a:r>
              <a:rPr lang="en-US" altLang="zh-CN">
                <a:solidFill>
                  <a:srgbClr val="5B9BD5"/>
                </a:solidFill>
              </a:rPr>
              <a:t>of</a:t>
            </a:r>
            <a:r>
              <a:rPr lang="zh-CN" altLang="en-US">
                <a:solidFill>
                  <a:srgbClr val="5B9BD5"/>
                </a:solidFill>
              </a:rPr>
              <a:t> </a:t>
            </a:r>
            <a:r>
              <a:rPr lang="en-US" altLang="zh-CN">
                <a:solidFill>
                  <a:srgbClr val="5B9BD5"/>
                </a:solidFill>
              </a:rPr>
              <a:t>char</a:t>
            </a:r>
            <a:r>
              <a:rPr lang="zh-CN" altLang="en-US">
                <a:solidFill>
                  <a:srgbClr val="5B9BD5"/>
                </a:solidFill>
              </a:rPr>
              <a:t> </a:t>
            </a:r>
            <a:r>
              <a:rPr lang="en-US" altLang="zh-CN" b="1">
                <a:solidFill>
                  <a:srgbClr val="5B9BD5"/>
                </a:solidFill>
              </a:rPr>
              <a:t>pointer</a:t>
            </a:r>
            <a:r>
              <a:rPr lang="en-US" altLang="zh-CN">
                <a:solidFill>
                  <a:srgbClr val="5B9BD5"/>
                </a:solidFill>
              </a:rPr>
              <a:t>s</a:t>
            </a:r>
            <a:endParaRPr lang="en-US">
              <a:solidFill>
                <a:srgbClr val="5B9BD5"/>
              </a:solidFill>
            </a:endParaRPr>
          </a:p>
        </p:txBody>
      </p:sp>
      <p:sp>
        <p:nvSpPr>
          <p:cNvPr id="27" name="TextBox 26">
            <a:extLst>
              <a:ext uri="{FF2B5EF4-FFF2-40B4-BE49-F238E27FC236}">
                <a16:creationId xmlns:a16="http://schemas.microsoft.com/office/drawing/2014/main" id="{55090AD1-9352-0845-B41E-71A821070B76}"/>
              </a:ext>
            </a:extLst>
          </p:cNvPr>
          <p:cNvSpPr txBox="1"/>
          <p:nvPr/>
        </p:nvSpPr>
        <p:spPr>
          <a:xfrm>
            <a:off x="838200" y="4660073"/>
            <a:ext cx="4158379" cy="378678"/>
          </a:xfrm>
          <a:prstGeom prst="rect">
            <a:avLst/>
          </a:prstGeom>
          <a:noFill/>
        </p:spPr>
        <p:txBody>
          <a:bodyPr wrap="square" rtlCol="0">
            <a:spAutoFit/>
          </a:bodyPr>
          <a:lstStyle/>
          <a:p>
            <a:r>
              <a:rPr lang="en-US" altLang="zh-CN"/>
              <a:t>Q1:</a:t>
            </a:r>
            <a:r>
              <a:rPr lang="zh-CN" altLang="en-US"/>
              <a:t> </a:t>
            </a:r>
            <a:r>
              <a:rPr lang="en-US" altLang="zh-CN"/>
              <a:t>what</a:t>
            </a:r>
            <a:r>
              <a:rPr lang="zh-CN" altLang="en-US"/>
              <a:t> </a:t>
            </a:r>
            <a:r>
              <a:rPr lang="en-US" altLang="zh-CN"/>
              <a:t>is</a:t>
            </a:r>
            <a:r>
              <a:rPr lang="zh-CN" altLang="en-US"/>
              <a:t> </a:t>
            </a:r>
            <a:r>
              <a:rPr lang="en-US" altLang="zh-CN"/>
              <a:t>the</a:t>
            </a:r>
            <a:r>
              <a:rPr lang="zh-CN" altLang="en-US"/>
              <a:t> </a:t>
            </a:r>
            <a:r>
              <a:rPr lang="en-US" altLang="zh-CN"/>
              <a:t>size</a:t>
            </a:r>
            <a:r>
              <a:rPr lang="zh-CN" altLang="en-US"/>
              <a:t> </a:t>
            </a:r>
            <a:r>
              <a:rPr lang="en-US" altLang="zh-CN"/>
              <a:t>of</a:t>
            </a:r>
            <a:r>
              <a:rPr lang="zh-CN" altLang="en-US"/>
              <a:t> </a:t>
            </a:r>
            <a:r>
              <a:rPr lang="en-US" altLang="zh-CN"/>
              <a:t>name[0]?</a:t>
            </a:r>
            <a:endParaRPr lang="en-US"/>
          </a:p>
        </p:txBody>
      </p:sp>
      <p:pic>
        <p:nvPicPr>
          <p:cNvPr id="28" name="Picture 27">
            <a:extLst>
              <a:ext uri="{FF2B5EF4-FFF2-40B4-BE49-F238E27FC236}">
                <a16:creationId xmlns:a16="http://schemas.microsoft.com/office/drawing/2014/main" id="{9A8EE12D-06EF-DF46-B560-73C21A1D9AC9}"/>
              </a:ext>
            </a:extLst>
          </p:cNvPr>
          <p:cNvPicPr>
            <a:picLocks noChangeAspect="1"/>
          </p:cNvPicPr>
          <p:nvPr/>
        </p:nvPicPr>
        <p:blipFill>
          <a:blip r:embed="rId3"/>
          <a:stretch>
            <a:fillRect/>
          </a:stretch>
        </p:blipFill>
        <p:spPr>
          <a:xfrm>
            <a:off x="935443" y="5048716"/>
            <a:ext cx="7213600" cy="1473200"/>
          </a:xfrm>
          <a:prstGeom prst="rect">
            <a:avLst/>
          </a:prstGeom>
        </p:spPr>
      </p:pic>
    </p:spTree>
    <p:extLst>
      <p:ext uri="{BB962C8B-B14F-4D97-AF65-F5344CB8AC3E}">
        <p14:creationId xmlns:p14="http://schemas.microsoft.com/office/powerpoint/2010/main" val="41606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256C4F9-5105-5A48-A0AB-60459AF26726}"/>
              </a:ext>
            </a:extLst>
          </p:cNvPr>
          <p:cNvGrpSpPr/>
          <p:nvPr/>
        </p:nvGrpSpPr>
        <p:grpSpPr>
          <a:xfrm>
            <a:off x="3069963" y="2397046"/>
            <a:ext cx="7223706" cy="2060720"/>
            <a:chOff x="3078928" y="2397046"/>
            <a:chExt cx="7223706" cy="2060720"/>
          </a:xfrm>
        </p:grpSpPr>
        <p:sp>
          <p:nvSpPr>
            <p:cNvPr id="6" name="Rectangle 5">
              <a:extLst>
                <a:ext uri="{FF2B5EF4-FFF2-40B4-BE49-F238E27FC236}">
                  <a16:creationId xmlns:a16="http://schemas.microsoft.com/office/drawing/2014/main" id="{E383CF81-035F-AE42-9549-03C47861A09E}"/>
                </a:ext>
              </a:extLst>
            </p:cNvPr>
            <p:cNvSpPr/>
            <p:nvPr/>
          </p:nvSpPr>
          <p:spPr>
            <a:xfrm>
              <a:off x="7992616" y="2531983"/>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MEM</a:t>
              </a:r>
              <a:endParaRPr lang="en-US">
                <a:solidFill>
                  <a:schemeClr val="bg1"/>
                </a:solidFill>
              </a:endParaRPr>
            </a:p>
          </p:txBody>
        </p:sp>
        <p:sp>
          <p:nvSpPr>
            <p:cNvPr id="7" name="Rectangle 6">
              <a:extLst>
                <a:ext uri="{FF2B5EF4-FFF2-40B4-BE49-F238E27FC236}">
                  <a16:creationId xmlns:a16="http://schemas.microsoft.com/office/drawing/2014/main" id="{7C448525-3E83-EF47-83B7-51E0DF3979B5}"/>
                </a:ext>
              </a:extLst>
            </p:cNvPr>
            <p:cNvSpPr/>
            <p:nvPr/>
          </p:nvSpPr>
          <p:spPr>
            <a:xfrm>
              <a:off x="3078928" y="2564957"/>
              <a:ext cx="354584" cy="369332"/>
            </a:xfrm>
            <a:prstGeom prst="rect">
              <a:avLst/>
            </a:prstGeom>
          </p:spPr>
          <p:txBody>
            <a:bodyPr wrap="none">
              <a:spAutoFit/>
            </a:bodyPr>
            <a:lstStyle/>
            <a:p>
              <a:r>
                <a:rPr lang="en-US" altLang="zh-CN"/>
                <a:t>i1</a:t>
              </a:r>
            </a:p>
          </p:txBody>
        </p:sp>
        <p:sp>
          <p:nvSpPr>
            <p:cNvPr id="8" name="Rectangle 7">
              <a:extLst>
                <a:ext uri="{FF2B5EF4-FFF2-40B4-BE49-F238E27FC236}">
                  <a16:creationId xmlns:a16="http://schemas.microsoft.com/office/drawing/2014/main" id="{FDF440E7-81DF-B94F-8A93-9D1E7046383D}"/>
                </a:ext>
              </a:extLst>
            </p:cNvPr>
            <p:cNvSpPr/>
            <p:nvPr/>
          </p:nvSpPr>
          <p:spPr>
            <a:xfrm>
              <a:off x="3770145" y="3365392"/>
              <a:ext cx="354584" cy="369332"/>
            </a:xfrm>
            <a:prstGeom prst="rect">
              <a:avLst/>
            </a:prstGeom>
          </p:spPr>
          <p:txBody>
            <a:bodyPr wrap="none">
              <a:spAutoFit/>
            </a:bodyPr>
            <a:lstStyle/>
            <a:p>
              <a:r>
                <a:rPr lang="en-US" altLang="zh-CN"/>
                <a:t>i2</a:t>
              </a:r>
            </a:p>
          </p:txBody>
        </p:sp>
        <p:sp>
          <p:nvSpPr>
            <p:cNvPr id="9" name="Rectangle 8">
              <a:extLst>
                <a:ext uri="{FF2B5EF4-FFF2-40B4-BE49-F238E27FC236}">
                  <a16:creationId xmlns:a16="http://schemas.microsoft.com/office/drawing/2014/main" id="{519D53C5-90DF-DF46-965D-E66E466A68D1}"/>
                </a:ext>
              </a:extLst>
            </p:cNvPr>
            <p:cNvSpPr/>
            <p:nvPr/>
          </p:nvSpPr>
          <p:spPr>
            <a:xfrm>
              <a:off x="5372862" y="4080843"/>
              <a:ext cx="354584" cy="369332"/>
            </a:xfrm>
            <a:prstGeom prst="rect">
              <a:avLst/>
            </a:prstGeom>
          </p:spPr>
          <p:txBody>
            <a:bodyPr wrap="none">
              <a:spAutoFit/>
            </a:bodyPr>
            <a:lstStyle/>
            <a:p>
              <a:r>
                <a:rPr lang="en-US" altLang="zh-CN"/>
                <a:t>i3</a:t>
              </a:r>
            </a:p>
          </p:txBody>
        </p:sp>
        <p:sp>
          <p:nvSpPr>
            <p:cNvPr id="10" name="Rectangle 9">
              <a:extLst>
                <a:ext uri="{FF2B5EF4-FFF2-40B4-BE49-F238E27FC236}">
                  <a16:creationId xmlns:a16="http://schemas.microsoft.com/office/drawing/2014/main" id="{7AB0F5DE-1B92-5349-94E2-92D1CC8E3D7A}"/>
                </a:ext>
              </a:extLst>
            </p:cNvPr>
            <p:cNvSpPr/>
            <p:nvPr/>
          </p:nvSpPr>
          <p:spPr>
            <a:xfrm>
              <a:off x="3770145" y="2531983"/>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1" name="Rectangle 10">
              <a:extLst>
                <a:ext uri="{FF2B5EF4-FFF2-40B4-BE49-F238E27FC236}">
                  <a16:creationId xmlns:a16="http://schemas.microsoft.com/office/drawing/2014/main" id="{507B8BB8-C5D9-9842-9B57-82921B09DD12}"/>
                </a:ext>
              </a:extLst>
            </p:cNvPr>
            <p:cNvSpPr/>
            <p:nvPr/>
          </p:nvSpPr>
          <p:spPr>
            <a:xfrm>
              <a:off x="6587059" y="2531983"/>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2" name="Rectangle 11">
              <a:extLst>
                <a:ext uri="{FF2B5EF4-FFF2-40B4-BE49-F238E27FC236}">
                  <a16:creationId xmlns:a16="http://schemas.microsoft.com/office/drawing/2014/main" id="{EBCEDE7F-D5E8-2144-AD38-C909C7464AF0}"/>
                </a:ext>
              </a:extLst>
            </p:cNvPr>
            <p:cNvSpPr/>
            <p:nvPr/>
          </p:nvSpPr>
          <p:spPr>
            <a:xfrm>
              <a:off x="5573267" y="2533280"/>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3" name="Rectangle 12">
              <a:extLst>
                <a:ext uri="{FF2B5EF4-FFF2-40B4-BE49-F238E27FC236}">
                  <a16:creationId xmlns:a16="http://schemas.microsoft.com/office/drawing/2014/main" id="{4918BCDA-80D2-9246-BA53-6FC8372FC71D}"/>
                </a:ext>
              </a:extLst>
            </p:cNvPr>
            <p:cNvSpPr/>
            <p:nvPr/>
          </p:nvSpPr>
          <p:spPr>
            <a:xfrm>
              <a:off x="9398174" y="2533343"/>
              <a:ext cx="506896" cy="55659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a:solidFill>
                    <a:schemeClr val="bg1"/>
                  </a:solidFill>
                </a:rPr>
                <a:t>WB</a:t>
              </a:r>
              <a:endParaRPr lang="en-US" sz="1200">
                <a:solidFill>
                  <a:schemeClr val="bg1"/>
                </a:solidFill>
              </a:endParaRPr>
            </a:p>
          </p:txBody>
        </p:sp>
        <p:sp>
          <p:nvSpPr>
            <p:cNvPr id="14" name="Rectangle 13">
              <a:extLst>
                <a:ext uri="{FF2B5EF4-FFF2-40B4-BE49-F238E27FC236}">
                  <a16:creationId xmlns:a16="http://schemas.microsoft.com/office/drawing/2014/main" id="{F9F6E5AF-6722-194B-89B7-448DC9B82B22}"/>
                </a:ext>
              </a:extLst>
            </p:cNvPr>
            <p:cNvSpPr/>
            <p:nvPr/>
          </p:nvSpPr>
          <p:spPr>
            <a:xfrm>
              <a:off x="5175702" y="3212401"/>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5" name="Rectangle 14">
              <a:extLst>
                <a:ext uri="{FF2B5EF4-FFF2-40B4-BE49-F238E27FC236}">
                  <a16:creationId xmlns:a16="http://schemas.microsoft.com/office/drawing/2014/main" id="{530C330C-BC81-2047-86F7-CE5486A80F8C}"/>
                </a:ext>
              </a:extLst>
            </p:cNvPr>
            <p:cNvSpPr/>
            <p:nvPr/>
          </p:nvSpPr>
          <p:spPr>
            <a:xfrm>
              <a:off x="7992616" y="3212401"/>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6" name="Rectangle 15">
              <a:extLst>
                <a:ext uri="{FF2B5EF4-FFF2-40B4-BE49-F238E27FC236}">
                  <a16:creationId xmlns:a16="http://schemas.microsoft.com/office/drawing/2014/main" id="{1C3966DB-A2FE-C34C-904E-D9A9DBB3F998}"/>
                </a:ext>
              </a:extLst>
            </p:cNvPr>
            <p:cNvSpPr/>
            <p:nvPr/>
          </p:nvSpPr>
          <p:spPr>
            <a:xfrm>
              <a:off x="6978824" y="3213698"/>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7" name="Rectangle 16">
              <a:extLst>
                <a:ext uri="{FF2B5EF4-FFF2-40B4-BE49-F238E27FC236}">
                  <a16:creationId xmlns:a16="http://schemas.microsoft.com/office/drawing/2014/main" id="{2775887D-EA4E-D545-BE81-ED975346E3DB}"/>
                </a:ext>
              </a:extLst>
            </p:cNvPr>
            <p:cNvSpPr/>
            <p:nvPr/>
          </p:nvSpPr>
          <p:spPr>
            <a:xfrm>
              <a:off x="9398173" y="3212401"/>
              <a:ext cx="904461" cy="5565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solidFill>
                    <a:schemeClr val="bg1"/>
                  </a:solidFill>
                </a:rPr>
                <a:t>MEM</a:t>
              </a:r>
              <a:endParaRPr lang="en-US" dirty="0">
                <a:solidFill>
                  <a:schemeClr val="bg1"/>
                </a:solidFill>
              </a:endParaRPr>
            </a:p>
          </p:txBody>
        </p:sp>
        <p:sp>
          <p:nvSpPr>
            <p:cNvPr id="18" name="Rectangle 17">
              <a:extLst>
                <a:ext uri="{FF2B5EF4-FFF2-40B4-BE49-F238E27FC236}">
                  <a16:creationId xmlns:a16="http://schemas.microsoft.com/office/drawing/2014/main" id="{1146CDB9-0B7B-2342-8A20-AFAA76F69FD3}"/>
                </a:ext>
              </a:extLst>
            </p:cNvPr>
            <p:cNvSpPr/>
            <p:nvPr/>
          </p:nvSpPr>
          <p:spPr>
            <a:xfrm>
              <a:off x="6579800" y="3899877"/>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9" name="Rectangle 18">
              <a:extLst>
                <a:ext uri="{FF2B5EF4-FFF2-40B4-BE49-F238E27FC236}">
                  <a16:creationId xmlns:a16="http://schemas.microsoft.com/office/drawing/2014/main" id="{F88F4AD9-3534-534F-81BD-F716E30086F9}"/>
                </a:ext>
              </a:extLst>
            </p:cNvPr>
            <p:cNvSpPr/>
            <p:nvPr/>
          </p:nvSpPr>
          <p:spPr>
            <a:xfrm>
              <a:off x="9396714" y="3899877"/>
              <a:ext cx="904461" cy="5565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EX</a:t>
              </a:r>
              <a:endParaRPr lang="en-US"/>
            </a:p>
          </p:txBody>
        </p:sp>
        <p:sp>
          <p:nvSpPr>
            <p:cNvPr id="20" name="Rectangle 19">
              <a:extLst>
                <a:ext uri="{FF2B5EF4-FFF2-40B4-BE49-F238E27FC236}">
                  <a16:creationId xmlns:a16="http://schemas.microsoft.com/office/drawing/2014/main" id="{75366EA1-0CA9-D347-AFB5-9D61BC2CB0BC}"/>
                </a:ext>
              </a:extLst>
            </p:cNvPr>
            <p:cNvSpPr/>
            <p:nvPr/>
          </p:nvSpPr>
          <p:spPr>
            <a:xfrm>
              <a:off x="8382922" y="3901174"/>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cxnSp>
          <p:nvCxnSpPr>
            <p:cNvPr id="32" name="Straight Arrow Connector 31">
              <a:extLst>
                <a:ext uri="{FF2B5EF4-FFF2-40B4-BE49-F238E27FC236}">
                  <a16:creationId xmlns:a16="http://schemas.microsoft.com/office/drawing/2014/main" id="{B2F1599D-F90D-D942-A84A-5F00BB7E1EBE}"/>
                </a:ext>
              </a:extLst>
            </p:cNvPr>
            <p:cNvCxnSpPr/>
            <p:nvPr/>
          </p:nvCxnSpPr>
          <p:spPr>
            <a:xfrm>
              <a:off x="7521618" y="2745502"/>
              <a:ext cx="48339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43FA8F84-24B0-1242-85A9-BBE561CC5021}"/>
                </a:ext>
              </a:extLst>
            </p:cNvPr>
            <p:cNvCxnSpPr/>
            <p:nvPr/>
          </p:nvCxnSpPr>
          <p:spPr>
            <a:xfrm>
              <a:off x="8918976" y="2752889"/>
              <a:ext cx="48339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1" name="TextBox 40">
              <a:extLst>
                <a:ext uri="{FF2B5EF4-FFF2-40B4-BE49-F238E27FC236}">
                  <a16:creationId xmlns:a16="http://schemas.microsoft.com/office/drawing/2014/main" id="{4CFF595D-B105-3143-BAC9-63423E66790E}"/>
                </a:ext>
              </a:extLst>
            </p:cNvPr>
            <p:cNvSpPr txBox="1"/>
            <p:nvPr/>
          </p:nvSpPr>
          <p:spPr>
            <a:xfrm>
              <a:off x="7569646" y="2397046"/>
              <a:ext cx="401072" cy="369332"/>
            </a:xfrm>
            <a:prstGeom prst="rect">
              <a:avLst/>
            </a:prstGeom>
            <a:noFill/>
          </p:spPr>
          <p:txBody>
            <a:bodyPr wrap="none" rtlCol="0">
              <a:spAutoFit/>
            </a:bodyPr>
            <a:lstStyle/>
            <a:p>
              <a:r>
                <a:rPr lang="en-US"/>
                <a:t>x2</a:t>
              </a:r>
            </a:p>
          </p:txBody>
        </p:sp>
        <p:sp>
          <p:nvSpPr>
            <p:cNvPr id="42" name="TextBox 41">
              <a:extLst>
                <a:ext uri="{FF2B5EF4-FFF2-40B4-BE49-F238E27FC236}">
                  <a16:creationId xmlns:a16="http://schemas.microsoft.com/office/drawing/2014/main" id="{EF5CBA32-7309-734B-98CB-2AA63C02A732}"/>
                </a:ext>
              </a:extLst>
            </p:cNvPr>
            <p:cNvSpPr txBox="1"/>
            <p:nvPr/>
          </p:nvSpPr>
          <p:spPr>
            <a:xfrm>
              <a:off x="8978623" y="2425702"/>
              <a:ext cx="401072" cy="369332"/>
            </a:xfrm>
            <a:prstGeom prst="rect">
              <a:avLst/>
            </a:prstGeom>
            <a:noFill/>
          </p:spPr>
          <p:txBody>
            <a:bodyPr wrap="none" rtlCol="0">
              <a:spAutoFit/>
            </a:bodyPr>
            <a:lstStyle/>
            <a:p>
              <a:r>
                <a:rPr lang="en-US"/>
                <a:t>x2</a:t>
              </a:r>
            </a:p>
          </p:txBody>
        </p:sp>
      </p:grpSp>
      <p:sp>
        <p:nvSpPr>
          <p:cNvPr id="2" name="Title 1">
            <a:extLst>
              <a:ext uri="{FF2B5EF4-FFF2-40B4-BE49-F238E27FC236}">
                <a16:creationId xmlns:a16="http://schemas.microsoft.com/office/drawing/2014/main" id="{598DAFE5-9EA4-5D4C-BE26-89FB727CFFD7}"/>
              </a:ext>
            </a:extLst>
          </p:cNvPr>
          <p:cNvSpPr>
            <a:spLocks noGrp="1"/>
          </p:cNvSpPr>
          <p:nvPr>
            <p:ph type="title"/>
          </p:nvPr>
        </p:nvSpPr>
        <p:spPr/>
        <p:txBody>
          <a:bodyPr/>
          <a:lstStyle/>
          <a:p>
            <a:r>
              <a:rPr lang="en-US"/>
              <a:t>Q1.4</a:t>
            </a:r>
          </a:p>
        </p:txBody>
      </p:sp>
      <p:sp>
        <p:nvSpPr>
          <p:cNvPr id="3" name="Content Placeholder 2">
            <a:extLst>
              <a:ext uri="{FF2B5EF4-FFF2-40B4-BE49-F238E27FC236}">
                <a16:creationId xmlns:a16="http://schemas.microsoft.com/office/drawing/2014/main" id="{0A18C56F-9CBF-8047-A24F-86E3D91EA4A8}"/>
              </a:ext>
            </a:extLst>
          </p:cNvPr>
          <p:cNvSpPr>
            <a:spLocks noGrp="1"/>
          </p:cNvSpPr>
          <p:nvPr>
            <p:ph idx="1"/>
          </p:nvPr>
        </p:nvSpPr>
        <p:spPr/>
        <p:txBody>
          <a:bodyPr/>
          <a:lstStyle/>
          <a:p>
            <a:pPr fontAlgn="base"/>
            <a:r>
              <a:rPr lang="en-US"/>
              <a:t>Answer=</a:t>
            </a:r>
            <a:r>
              <a:rPr lang="en-US">
                <a:solidFill>
                  <a:schemeClr val="accent6"/>
                </a:solidFill>
              </a:rPr>
              <a:t> n+#stages-1+#bubbles</a:t>
            </a:r>
            <a:endParaRPr lang="en-US"/>
          </a:p>
        </p:txBody>
      </p:sp>
      <p:sp>
        <p:nvSpPr>
          <p:cNvPr id="4" name="Slide Number Placeholder 3">
            <a:extLst>
              <a:ext uri="{FF2B5EF4-FFF2-40B4-BE49-F238E27FC236}">
                <a16:creationId xmlns:a16="http://schemas.microsoft.com/office/drawing/2014/main" id="{612900AE-818F-E748-BB98-E524316EE07B}"/>
              </a:ext>
            </a:extLst>
          </p:cNvPr>
          <p:cNvSpPr>
            <a:spLocks noGrp="1"/>
          </p:cNvSpPr>
          <p:nvPr>
            <p:ph type="sldNum" sz="quarter" idx="12"/>
          </p:nvPr>
        </p:nvSpPr>
        <p:spPr/>
        <p:txBody>
          <a:bodyPr/>
          <a:lstStyle/>
          <a:p>
            <a:fld id="{8D4EC0DA-4BF5-A643-9CB7-B11B04F56005}" type="slidenum">
              <a:rPr lang="en-US" smtClean="0"/>
              <a:pPr/>
              <a:t>100</a:t>
            </a:fld>
            <a:endParaRPr lang="en-US"/>
          </a:p>
        </p:txBody>
      </p:sp>
      <p:pic>
        <p:nvPicPr>
          <p:cNvPr id="28" name="Picture 27">
            <a:extLst>
              <a:ext uri="{FF2B5EF4-FFF2-40B4-BE49-F238E27FC236}">
                <a16:creationId xmlns:a16="http://schemas.microsoft.com/office/drawing/2014/main" id="{945B9729-3C8F-B144-964C-FB4209C40469}"/>
              </a:ext>
            </a:extLst>
          </p:cNvPr>
          <p:cNvPicPr>
            <a:picLocks noChangeAspect="1"/>
          </p:cNvPicPr>
          <p:nvPr/>
        </p:nvPicPr>
        <p:blipFill>
          <a:blip r:embed="rId2"/>
          <a:stretch>
            <a:fillRect/>
          </a:stretch>
        </p:blipFill>
        <p:spPr>
          <a:xfrm>
            <a:off x="0" y="4125157"/>
            <a:ext cx="4110748" cy="2732843"/>
          </a:xfrm>
          <a:prstGeom prst="rect">
            <a:avLst/>
          </a:prstGeom>
        </p:spPr>
      </p:pic>
      <p:sp>
        <p:nvSpPr>
          <p:cNvPr id="29" name="Rectangle 28">
            <a:extLst>
              <a:ext uri="{FF2B5EF4-FFF2-40B4-BE49-F238E27FC236}">
                <a16:creationId xmlns:a16="http://schemas.microsoft.com/office/drawing/2014/main" id="{4D9D8CFF-8508-BD4F-B18B-BD3D0A5D0BF8}"/>
              </a:ext>
            </a:extLst>
          </p:cNvPr>
          <p:cNvSpPr/>
          <p:nvPr/>
        </p:nvSpPr>
        <p:spPr>
          <a:xfrm>
            <a:off x="3021106" y="280829"/>
            <a:ext cx="3146611" cy="1477328"/>
          </a:xfrm>
          <a:prstGeom prst="rect">
            <a:avLst/>
          </a:prstGeom>
        </p:spPr>
        <p:txBody>
          <a:bodyPr wrap="square">
            <a:spAutoFit/>
          </a:bodyPr>
          <a:lstStyle/>
          <a:p>
            <a:pPr fontAlgn="base"/>
            <a:r>
              <a:rPr lang="en-US"/>
              <a:t>add x2, x1, x3 //x2=x1+x3 </a:t>
            </a:r>
          </a:p>
          <a:p>
            <a:pPr fontAlgn="base"/>
            <a:r>
              <a:rPr lang="en-US"/>
              <a:t>and x5, x2, x3 //x5 = x2 &amp; x3 </a:t>
            </a:r>
          </a:p>
          <a:p>
            <a:pPr fontAlgn="base"/>
            <a:r>
              <a:rPr lang="en-US"/>
              <a:t>or x10, x2, x9 //x10 = x2 | x9 </a:t>
            </a:r>
          </a:p>
          <a:p>
            <a:pPr fontAlgn="base"/>
            <a:r>
              <a:rPr lang="en-US"/>
              <a:t>add x14, x2, x2 //x14 = x2+x2 </a:t>
            </a:r>
          </a:p>
          <a:p>
            <a:pPr fontAlgn="base"/>
            <a:r>
              <a:rPr lang="en-US"/>
              <a:t>add x15, x2, x12 //x15 = x2+x12</a:t>
            </a:r>
          </a:p>
        </p:txBody>
      </p:sp>
      <p:cxnSp>
        <p:nvCxnSpPr>
          <p:cNvPr id="30" name="Straight Arrow Connector 29">
            <a:extLst>
              <a:ext uri="{FF2B5EF4-FFF2-40B4-BE49-F238E27FC236}">
                <a16:creationId xmlns:a16="http://schemas.microsoft.com/office/drawing/2014/main" id="{BCB1A852-55EA-2A43-84F1-B1451DA9015E}"/>
              </a:ext>
            </a:extLst>
          </p:cNvPr>
          <p:cNvCxnSpPr/>
          <p:nvPr/>
        </p:nvCxnSpPr>
        <p:spPr>
          <a:xfrm>
            <a:off x="4805082" y="555812"/>
            <a:ext cx="268942" cy="152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BE0D3E06-A138-6A4D-A8B9-73E5895F7F4A}"/>
              </a:ext>
            </a:extLst>
          </p:cNvPr>
          <p:cNvCxnSpPr>
            <a:cxnSpLocks/>
          </p:cNvCxnSpPr>
          <p:nvPr/>
        </p:nvCxnSpPr>
        <p:spPr>
          <a:xfrm>
            <a:off x="4805082" y="555812"/>
            <a:ext cx="340659" cy="421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5AF88703-211A-1E4A-B90B-A26A91A2D714}"/>
              </a:ext>
            </a:extLst>
          </p:cNvPr>
          <p:cNvCxnSpPr>
            <a:cxnSpLocks/>
          </p:cNvCxnSpPr>
          <p:nvPr/>
        </p:nvCxnSpPr>
        <p:spPr>
          <a:xfrm>
            <a:off x="9160673" y="2773788"/>
            <a:ext cx="0" cy="1485839"/>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D24208DD-9F97-FD44-B55A-3139514A89AF}"/>
              </a:ext>
            </a:extLst>
          </p:cNvPr>
          <p:cNvCxnSpPr/>
          <p:nvPr/>
        </p:nvCxnSpPr>
        <p:spPr>
          <a:xfrm>
            <a:off x="7681724" y="3497334"/>
            <a:ext cx="3232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F349A0AB-126A-DB4A-BF4D-C1166957E3CB}"/>
              </a:ext>
            </a:extLst>
          </p:cNvPr>
          <p:cNvCxnSpPr>
            <a:cxnSpLocks/>
          </p:cNvCxnSpPr>
          <p:nvPr/>
        </p:nvCxnSpPr>
        <p:spPr>
          <a:xfrm>
            <a:off x="7681724" y="2745502"/>
            <a:ext cx="0" cy="751832"/>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5636EABB-942B-E34A-8012-E61A93F591F4}"/>
              </a:ext>
            </a:extLst>
          </p:cNvPr>
          <p:cNvCxnSpPr/>
          <p:nvPr/>
        </p:nvCxnSpPr>
        <p:spPr>
          <a:xfrm>
            <a:off x="9171567" y="4242796"/>
            <a:ext cx="3232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3" name="TextBox 42">
            <a:extLst>
              <a:ext uri="{FF2B5EF4-FFF2-40B4-BE49-F238E27FC236}">
                <a16:creationId xmlns:a16="http://schemas.microsoft.com/office/drawing/2014/main" id="{51CCFA37-5D81-A345-9880-67D0444E6969}"/>
              </a:ext>
            </a:extLst>
          </p:cNvPr>
          <p:cNvSpPr txBox="1"/>
          <p:nvPr/>
        </p:nvSpPr>
        <p:spPr>
          <a:xfrm>
            <a:off x="6157616" y="4944605"/>
            <a:ext cx="1588897" cy="646331"/>
          </a:xfrm>
          <a:prstGeom prst="rect">
            <a:avLst/>
          </a:prstGeom>
          <a:noFill/>
        </p:spPr>
        <p:txBody>
          <a:bodyPr wrap="none" rtlCol="0">
            <a:spAutoFit/>
          </a:bodyPr>
          <a:lstStyle/>
          <a:p>
            <a:r>
              <a:rPr lang="en-US" altLang="zh-CN"/>
              <a:t>No</a:t>
            </a:r>
            <a:r>
              <a:rPr lang="zh-CN" altLang="en-US"/>
              <a:t> </a:t>
            </a:r>
            <a:r>
              <a:rPr lang="en-US" altLang="zh-CN"/>
              <a:t>bubbles</a:t>
            </a:r>
            <a:endParaRPr lang="en-US"/>
          </a:p>
          <a:p>
            <a:r>
              <a:rPr lang="en-US"/>
              <a:t>Answer=n+4=9</a:t>
            </a:r>
          </a:p>
        </p:txBody>
      </p:sp>
    </p:spTree>
    <p:extLst>
      <p:ext uri="{BB962C8B-B14F-4D97-AF65-F5344CB8AC3E}">
        <p14:creationId xmlns:p14="http://schemas.microsoft.com/office/powerpoint/2010/main" val="316042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10D-5A44-484C-A2A5-43DD77CAFE99}"/>
              </a:ext>
            </a:extLst>
          </p:cNvPr>
          <p:cNvSpPr>
            <a:spLocks noGrp="1"/>
          </p:cNvSpPr>
          <p:nvPr>
            <p:ph type="title"/>
          </p:nvPr>
        </p:nvSpPr>
        <p:spPr/>
        <p:txBody>
          <a:bodyPr/>
          <a:lstStyle/>
          <a:p>
            <a:r>
              <a:rPr lang="en-US"/>
              <a:t>Q1.5</a:t>
            </a:r>
          </a:p>
        </p:txBody>
      </p:sp>
      <p:sp>
        <p:nvSpPr>
          <p:cNvPr id="3" name="Content Placeholder 2">
            <a:extLst>
              <a:ext uri="{FF2B5EF4-FFF2-40B4-BE49-F238E27FC236}">
                <a16:creationId xmlns:a16="http://schemas.microsoft.com/office/drawing/2014/main" id="{DAAAFEAB-9631-854E-B332-C3C903AD822A}"/>
              </a:ext>
            </a:extLst>
          </p:cNvPr>
          <p:cNvSpPr>
            <a:spLocks noGrp="1"/>
          </p:cNvSpPr>
          <p:nvPr>
            <p:ph idx="1"/>
          </p:nvPr>
        </p:nvSpPr>
        <p:spPr/>
        <p:txBody>
          <a:bodyPr/>
          <a:lstStyle/>
          <a:p>
            <a:pPr fontAlgn="base"/>
            <a:r>
              <a:rPr lang="en-US"/>
              <a:t>Suppose the CPU performs forwarding, how many clock cycles are needed to execute the instruction sequence in Q1.3?</a:t>
            </a:r>
          </a:p>
          <a:p>
            <a:pPr fontAlgn="base"/>
            <a:r>
              <a:rPr lang="en-US"/>
              <a:t>Answer=</a:t>
            </a:r>
            <a:r>
              <a:rPr lang="en-US">
                <a:solidFill>
                  <a:schemeClr val="accent6"/>
                </a:solidFill>
              </a:rPr>
              <a:t> n+#stages-1+#bubbles</a:t>
            </a:r>
            <a:endParaRPr lang="en-US"/>
          </a:p>
          <a:p>
            <a:pPr fontAlgn="base"/>
            <a:endParaRPr lang="en-US"/>
          </a:p>
        </p:txBody>
      </p:sp>
      <p:sp>
        <p:nvSpPr>
          <p:cNvPr id="4" name="Slide Number Placeholder 3">
            <a:extLst>
              <a:ext uri="{FF2B5EF4-FFF2-40B4-BE49-F238E27FC236}">
                <a16:creationId xmlns:a16="http://schemas.microsoft.com/office/drawing/2014/main" id="{07F33ED3-8A58-8A43-BBAF-3499423F80DC}"/>
              </a:ext>
            </a:extLst>
          </p:cNvPr>
          <p:cNvSpPr>
            <a:spLocks noGrp="1"/>
          </p:cNvSpPr>
          <p:nvPr>
            <p:ph type="sldNum" sz="quarter" idx="12"/>
          </p:nvPr>
        </p:nvSpPr>
        <p:spPr/>
        <p:txBody>
          <a:bodyPr/>
          <a:lstStyle/>
          <a:p>
            <a:fld id="{8D4EC0DA-4BF5-A643-9CB7-B11B04F56005}" type="slidenum">
              <a:rPr lang="en-US" smtClean="0"/>
              <a:pPr/>
              <a:t>101</a:t>
            </a:fld>
            <a:endParaRPr lang="en-US"/>
          </a:p>
        </p:txBody>
      </p:sp>
      <p:sp>
        <p:nvSpPr>
          <p:cNvPr id="5" name="Rectangle 4">
            <a:extLst>
              <a:ext uri="{FF2B5EF4-FFF2-40B4-BE49-F238E27FC236}">
                <a16:creationId xmlns:a16="http://schemas.microsoft.com/office/drawing/2014/main" id="{33E36866-0801-A941-8461-9D7E2F0499E8}"/>
              </a:ext>
            </a:extLst>
          </p:cNvPr>
          <p:cNvSpPr/>
          <p:nvPr/>
        </p:nvSpPr>
        <p:spPr>
          <a:xfrm>
            <a:off x="4948518" y="345869"/>
            <a:ext cx="6096000" cy="1477328"/>
          </a:xfrm>
          <a:prstGeom prst="rect">
            <a:avLst/>
          </a:prstGeom>
        </p:spPr>
        <p:txBody>
          <a:bodyPr>
            <a:spAutoFit/>
          </a:bodyPr>
          <a:lstStyle/>
          <a:p>
            <a:pPr fontAlgn="base"/>
            <a:r>
              <a:rPr lang="en-US" err="1"/>
              <a:t>ld</a:t>
            </a:r>
            <a:r>
              <a:rPr lang="en-US"/>
              <a:t> x2, 100(x1) //x2=Memory[100+x1] </a:t>
            </a:r>
          </a:p>
          <a:p>
            <a:pPr fontAlgn="base"/>
            <a:r>
              <a:rPr lang="en-US"/>
              <a:t>and x5, x2, x3 //x5 = x2 &amp; x3 </a:t>
            </a:r>
          </a:p>
          <a:p>
            <a:pPr fontAlgn="base"/>
            <a:r>
              <a:rPr lang="en-US"/>
              <a:t>or x10, x2, x9 //x10 = x2 | x9 </a:t>
            </a:r>
          </a:p>
          <a:p>
            <a:pPr fontAlgn="base"/>
            <a:r>
              <a:rPr lang="en-US"/>
              <a:t>add x14, x2, x2 //x14 = x2+x2 </a:t>
            </a:r>
          </a:p>
          <a:p>
            <a:pPr fontAlgn="base"/>
            <a:r>
              <a:rPr lang="en-US"/>
              <a:t>add x15, x2, x12 //x15 = x2+x12</a:t>
            </a:r>
          </a:p>
        </p:txBody>
      </p:sp>
      <p:cxnSp>
        <p:nvCxnSpPr>
          <p:cNvPr id="6" name="Straight Arrow Connector 5">
            <a:extLst>
              <a:ext uri="{FF2B5EF4-FFF2-40B4-BE49-F238E27FC236}">
                <a16:creationId xmlns:a16="http://schemas.microsoft.com/office/drawing/2014/main" id="{48FDD758-4820-7B4F-A81A-CE780C7CDC9A}"/>
              </a:ext>
            </a:extLst>
          </p:cNvPr>
          <p:cNvCxnSpPr/>
          <p:nvPr/>
        </p:nvCxnSpPr>
        <p:spPr>
          <a:xfrm>
            <a:off x="6741458" y="618565"/>
            <a:ext cx="268942" cy="152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012C9485-4772-CF4E-A91D-9DA38E766088}"/>
              </a:ext>
            </a:extLst>
          </p:cNvPr>
          <p:cNvCxnSpPr>
            <a:cxnSpLocks/>
          </p:cNvCxnSpPr>
          <p:nvPr/>
        </p:nvCxnSpPr>
        <p:spPr>
          <a:xfrm>
            <a:off x="6741458" y="618565"/>
            <a:ext cx="340659" cy="421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8" name="Group 7">
            <a:extLst>
              <a:ext uri="{FF2B5EF4-FFF2-40B4-BE49-F238E27FC236}">
                <a16:creationId xmlns:a16="http://schemas.microsoft.com/office/drawing/2014/main" id="{136BDC37-4392-B745-8116-8CC02CFA64B7}"/>
              </a:ext>
            </a:extLst>
          </p:cNvPr>
          <p:cNvGrpSpPr/>
          <p:nvPr/>
        </p:nvGrpSpPr>
        <p:grpSpPr>
          <a:xfrm>
            <a:off x="2164853" y="3647576"/>
            <a:ext cx="8241363" cy="1925783"/>
            <a:chOff x="2164853" y="3081519"/>
            <a:chExt cx="8241363" cy="1925783"/>
          </a:xfrm>
        </p:grpSpPr>
        <p:sp>
          <p:nvSpPr>
            <p:cNvPr id="9" name="Rectangle 8">
              <a:extLst>
                <a:ext uri="{FF2B5EF4-FFF2-40B4-BE49-F238E27FC236}">
                  <a16:creationId xmlns:a16="http://schemas.microsoft.com/office/drawing/2014/main" id="{8A9F84D8-423F-8046-B007-8AD27CD0CEE6}"/>
                </a:ext>
              </a:extLst>
            </p:cNvPr>
            <p:cNvSpPr/>
            <p:nvPr/>
          </p:nvSpPr>
          <p:spPr>
            <a:xfrm>
              <a:off x="8096198" y="3081519"/>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MEM</a:t>
              </a:r>
              <a:endParaRPr lang="en-US">
                <a:solidFill>
                  <a:schemeClr val="bg1"/>
                </a:solidFill>
              </a:endParaRPr>
            </a:p>
          </p:txBody>
        </p:sp>
        <p:sp>
          <p:nvSpPr>
            <p:cNvPr id="10" name="Rectangle 9">
              <a:extLst>
                <a:ext uri="{FF2B5EF4-FFF2-40B4-BE49-F238E27FC236}">
                  <a16:creationId xmlns:a16="http://schemas.microsoft.com/office/drawing/2014/main" id="{B2A48F03-0901-CF4C-B737-9732ACD0809C}"/>
                </a:ext>
              </a:extLst>
            </p:cNvPr>
            <p:cNvSpPr/>
            <p:nvPr/>
          </p:nvSpPr>
          <p:spPr>
            <a:xfrm>
              <a:off x="2164853" y="3081519"/>
              <a:ext cx="1733167" cy="369332"/>
            </a:xfrm>
            <a:prstGeom prst="rect">
              <a:avLst/>
            </a:prstGeom>
          </p:spPr>
          <p:txBody>
            <a:bodyPr wrap="none">
              <a:spAutoFit/>
            </a:bodyPr>
            <a:lstStyle/>
            <a:p>
              <a:r>
                <a:rPr lang="en-US"/>
                <a:t>i1: </a:t>
              </a:r>
              <a:r>
                <a:rPr lang="en-US" err="1"/>
                <a:t>ld</a:t>
              </a:r>
              <a:r>
                <a:rPr lang="en-US"/>
                <a:t> x2, 100(x1)</a:t>
              </a:r>
              <a:endParaRPr lang="en-US" altLang="zh-CN"/>
            </a:p>
          </p:txBody>
        </p:sp>
        <p:sp>
          <p:nvSpPr>
            <p:cNvPr id="11" name="Rectangle 10">
              <a:extLst>
                <a:ext uri="{FF2B5EF4-FFF2-40B4-BE49-F238E27FC236}">
                  <a16:creationId xmlns:a16="http://schemas.microsoft.com/office/drawing/2014/main" id="{6D8D1F3D-1284-7A48-8CED-0909B59CFDA9}"/>
                </a:ext>
              </a:extLst>
            </p:cNvPr>
            <p:cNvSpPr/>
            <p:nvPr/>
          </p:nvSpPr>
          <p:spPr>
            <a:xfrm>
              <a:off x="3478791" y="3887043"/>
              <a:ext cx="1800493" cy="369332"/>
            </a:xfrm>
            <a:prstGeom prst="rect">
              <a:avLst/>
            </a:prstGeom>
          </p:spPr>
          <p:txBody>
            <a:bodyPr wrap="none">
              <a:spAutoFit/>
            </a:bodyPr>
            <a:lstStyle/>
            <a:p>
              <a:r>
                <a:rPr lang="en-US" altLang="zh-CN"/>
                <a:t>i2: </a:t>
              </a:r>
              <a:r>
                <a:rPr lang="en-US"/>
                <a:t>and x5, x2, x3 </a:t>
              </a:r>
              <a:endParaRPr lang="en-US" altLang="zh-CN"/>
            </a:p>
          </p:txBody>
        </p:sp>
        <p:sp>
          <p:nvSpPr>
            <p:cNvPr id="12" name="Rectangle 11">
              <a:extLst>
                <a:ext uri="{FF2B5EF4-FFF2-40B4-BE49-F238E27FC236}">
                  <a16:creationId xmlns:a16="http://schemas.microsoft.com/office/drawing/2014/main" id="{37336BEB-2FEC-B741-8AF8-C091C61265EB}"/>
                </a:ext>
              </a:extLst>
            </p:cNvPr>
            <p:cNvSpPr/>
            <p:nvPr/>
          </p:nvSpPr>
          <p:spPr>
            <a:xfrm>
              <a:off x="4902107" y="4636673"/>
              <a:ext cx="1765227" cy="369332"/>
            </a:xfrm>
            <a:prstGeom prst="rect">
              <a:avLst/>
            </a:prstGeom>
          </p:spPr>
          <p:txBody>
            <a:bodyPr wrap="none">
              <a:spAutoFit/>
            </a:bodyPr>
            <a:lstStyle/>
            <a:p>
              <a:r>
                <a:rPr lang="en-US" altLang="zh-CN"/>
                <a:t>i3: </a:t>
              </a:r>
              <a:r>
                <a:rPr lang="en-US"/>
                <a:t>or x10, x2, x9 </a:t>
              </a:r>
              <a:endParaRPr lang="en-US" altLang="zh-CN"/>
            </a:p>
          </p:txBody>
        </p:sp>
        <p:sp>
          <p:nvSpPr>
            <p:cNvPr id="13" name="Rectangle 12">
              <a:extLst>
                <a:ext uri="{FF2B5EF4-FFF2-40B4-BE49-F238E27FC236}">
                  <a16:creationId xmlns:a16="http://schemas.microsoft.com/office/drawing/2014/main" id="{01053D66-215F-5044-BE28-1F657AD796CA}"/>
                </a:ext>
              </a:extLst>
            </p:cNvPr>
            <p:cNvSpPr/>
            <p:nvPr/>
          </p:nvSpPr>
          <p:spPr>
            <a:xfrm>
              <a:off x="3873727" y="3081519"/>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4" name="Rectangle 13">
              <a:extLst>
                <a:ext uri="{FF2B5EF4-FFF2-40B4-BE49-F238E27FC236}">
                  <a16:creationId xmlns:a16="http://schemas.microsoft.com/office/drawing/2014/main" id="{7ABE5A7B-8F1B-9E43-9AE7-DCAC611D9D56}"/>
                </a:ext>
              </a:extLst>
            </p:cNvPr>
            <p:cNvSpPr/>
            <p:nvPr/>
          </p:nvSpPr>
          <p:spPr>
            <a:xfrm>
              <a:off x="6690641" y="3081519"/>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5" name="Rectangle 14">
              <a:extLst>
                <a:ext uri="{FF2B5EF4-FFF2-40B4-BE49-F238E27FC236}">
                  <a16:creationId xmlns:a16="http://schemas.microsoft.com/office/drawing/2014/main" id="{3D3527FE-5D09-8F41-BB49-E1AEC167545A}"/>
                </a:ext>
              </a:extLst>
            </p:cNvPr>
            <p:cNvSpPr/>
            <p:nvPr/>
          </p:nvSpPr>
          <p:spPr>
            <a:xfrm>
              <a:off x="5676849" y="3082816"/>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6" name="Rectangle 15">
              <a:extLst>
                <a:ext uri="{FF2B5EF4-FFF2-40B4-BE49-F238E27FC236}">
                  <a16:creationId xmlns:a16="http://schemas.microsoft.com/office/drawing/2014/main" id="{202BE849-1F51-9640-86B3-26398E82573A}"/>
                </a:ext>
              </a:extLst>
            </p:cNvPr>
            <p:cNvSpPr/>
            <p:nvPr/>
          </p:nvSpPr>
          <p:spPr>
            <a:xfrm>
              <a:off x="9501756" y="3082879"/>
              <a:ext cx="506896" cy="556592"/>
            </a:xfrm>
            <a:prstGeom prst="rect">
              <a:avLst/>
            </a:prstGeom>
            <a:solidFill>
              <a:srgbClr val="FFD966"/>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WB</a:t>
              </a:r>
              <a:endParaRPr lang="en-US" sz="1200">
                <a:solidFill>
                  <a:schemeClr val="tx1"/>
                </a:solidFill>
              </a:endParaRPr>
            </a:p>
          </p:txBody>
        </p:sp>
        <p:sp>
          <p:nvSpPr>
            <p:cNvPr id="17" name="Rectangle 16">
              <a:extLst>
                <a:ext uri="{FF2B5EF4-FFF2-40B4-BE49-F238E27FC236}">
                  <a16:creationId xmlns:a16="http://schemas.microsoft.com/office/drawing/2014/main" id="{ADF0F699-7EE6-BB41-A7CE-9B6D0A6AB3E8}"/>
                </a:ext>
              </a:extLst>
            </p:cNvPr>
            <p:cNvSpPr/>
            <p:nvPr/>
          </p:nvSpPr>
          <p:spPr>
            <a:xfrm>
              <a:off x="5279284" y="3761937"/>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8" name="Rectangle 17">
              <a:extLst>
                <a:ext uri="{FF2B5EF4-FFF2-40B4-BE49-F238E27FC236}">
                  <a16:creationId xmlns:a16="http://schemas.microsoft.com/office/drawing/2014/main" id="{72A839D9-4E42-F743-AB33-9F722C2D3C1A}"/>
                </a:ext>
              </a:extLst>
            </p:cNvPr>
            <p:cNvSpPr/>
            <p:nvPr/>
          </p:nvSpPr>
          <p:spPr>
            <a:xfrm>
              <a:off x="8096198" y="3761937"/>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9" name="Rectangle 18">
              <a:extLst>
                <a:ext uri="{FF2B5EF4-FFF2-40B4-BE49-F238E27FC236}">
                  <a16:creationId xmlns:a16="http://schemas.microsoft.com/office/drawing/2014/main" id="{E79D7D01-557E-3842-A75C-DA260CDE39CA}"/>
                </a:ext>
              </a:extLst>
            </p:cNvPr>
            <p:cNvSpPr/>
            <p:nvPr/>
          </p:nvSpPr>
          <p:spPr>
            <a:xfrm>
              <a:off x="7082406" y="3763234"/>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20" name="Rectangle 19">
              <a:extLst>
                <a:ext uri="{FF2B5EF4-FFF2-40B4-BE49-F238E27FC236}">
                  <a16:creationId xmlns:a16="http://schemas.microsoft.com/office/drawing/2014/main" id="{3F9537FC-7192-3542-8B45-2B19D8E8122E}"/>
                </a:ext>
              </a:extLst>
            </p:cNvPr>
            <p:cNvSpPr/>
            <p:nvPr/>
          </p:nvSpPr>
          <p:spPr>
            <a:xfrm>
              <a:off x="9501755" y="3761937"/>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MEM</a:t>
              </a:r>
              <a:endParaRPr lang="en-US">
                <a:solidFill>
                  <a:schemeClr val="tx1"/>
                </a:solidFill>
              </a:endParaRPr>
            </a:p>
          </p:txBody>
        </p:sp>
        <p:sp>
          <p:nvSpPr>
            <p:cNvPr id="21" name="Rectangle 20">
              <a:extLst>
                <a:ext uri="{FF2B5EF4-FFF2-40B4-BE49-F238E27FC236}">
                  <a16:creationId xmlns:a16="http://schemas.microsoft.com/office/drawing/2014/main" id="{61D279B5-9D76-764F-861B-C1127CC47BD2}"/>
                </a:ext>
              </a:extLst>
            </p:cNvPr>
            <p:cNvSpPr/>
            <p:nvPr/>
          </p:nvSpPr>
          <p:spPr>
            <a:xfrm>
              <a:off x="6683382" y="4449413"/>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22" name="Rectangle 21">
              <a:extLst>
                <a:ext uri="{FF2B5EF4-FFF2-40B4-BE49-F238E27FC236}">
                  <a16:creationId xmlns:a16="http://schemas.microsoft.com/office/drawing/2014/main" id="{23E89408-7650-4849-A854-2536FD2C7815}"/>
                </a:ext>
              </a:extLst>
            </p:cNvPr>
            <p:cNvSpPr/>
            <p:nvPr/>
          </p:nvSpPr>
          <p:spPr>
            <a:xfrm>
              <a:off x="9500296" y="4449413"/>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EX</a:t>
              </a:r>
              <a:endParaRPr lang="en-US">
                <a:solidFill>
                  <a:schemeClr val="tx1"/>
                </a:solidFill>
              </a:endParaRPr>
            </a:p>
          </p:txBody>
        </p:sp>
        <p:sp>
          <p:nvSpPr>
            <p:cNvPr id="23" name="Rectangle 22">
              <a:extLst>
                <a:ext uri="{FF2B5EF4-FFF2-40B4-BE49-F238E27FC236}">
                  <a16:creationId xmlns:a16="http://schemas.microsoft.com/office/drawing/2014/main" id="{EB16B402-92EF-7642-B5A2-971F0E68C071}"/>
                </a:ext>
              </a:extLst>
            </p:cNvPr>
            <p:cNvSpPr/>
            <p:nvPr/>
          </p:nvSpPr>
          <p:spPr>
            <a:xfrm>
              <a:off x="8486504" y="4450710"/>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grpSp>
      <p:cxnSp>
        <p:nvCxnSpPr>
          <p:cNvPr id="25" name="Straight Arrow Connector 24">
            <a:extLst>
              <a:ext uri="{FF2B5EF4-FFF2-40B4-BE49-F238E27FC236}">
                <a16:creationId xmlns:a16="http://schemas.microsoft.com/office/drawing/2014/main" id="{CE7C737F-C2FF-B343-B3FB-D9CF9E0F03B6}"/>
              </a:ext>
            </a:extLst>
          </p:cNvPr>
          <p:cNvCxnSpPr>
            <a:cxnSpLocks/>
            <a:stCxn id="9" idx="3"/>
            <a:endCxn id="18" idx="1"/>
          </p:cNvCxnSpPr>
          <p:nvPr/>
        </p:nvCxnSpPr>
        <p:spPr>
          <a:xfrm flipH="1">
            <a:off x="8096198" y="3925872"/>
            <a:ext cx="904461" cy="68041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Rounded Rectangular Callout 25">
            <a:extLst>
              <a:ext uri="{FF2B5EF4-FFF2-40B4-BE49-F238E27FC236}">
                <a16:creationId xmlns:a16="http://schemas.microsoft.com/office/drawing/2014/main" id="{F3A3B85E-835B-B74B-A03C-2481A5724D78}"/>
              </a:ext>
            </a:extLst>
          </p:cNvPr>
          <p:cNvSpPr/>
          <p:nvPr/>
        </p:nvSpPr>
        <p:spPr>
          <a:xfrm>
            <a:off x="9168114" y="2869068"/>
            <a:ext cx="1568823" cy="896470"/>
          </a:xfrm>
          <a:prstGeom prst="wedgeRoundRectCallout">
            <a:avLst>
              <a:gd name="adj1" fmla="val -57892"/>
              <a:gd name="adj2" fmla="val 44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x2 is not read</a:t>
            </a:r>
            <a:r>
              <a:rPr lang="en-US" altLang="zh-CN"/>
              <a:t>y</a:t>
            </a:r>
            <a:r>
              <a:rPr lang="en-US"/>
              <a:t> until here</a:t>
            </a:r>
          </a:p>
        </p:txBody>
      </p:sp>
      <p:sp>
        <p:nvSpPr>
          <p:cNvPr id="27" name="Rounded Rectangular Callout 26">
            <a:extLst>
              <a:ext uri="{FF2B5EF4-FFF2-40B4-BE49-F238E27FC236}">
                <a16:creationId xmlns:a16="http://schemas.microsoft.com/office/drawing/2014/main" id="{9C94BB99-36FE-804D-A98E-DFCC708F27B0}"/>
              </a:ext>
            </a:extLst>
          </p:cNvPr>
          <p:cNvSpPr/>
          <p:nvPr/>
        </p:nvSpPr>
        <p:spPr>
          <a:xfrm>
            <a:off x="6315778" y="5603556"/>
            <a:ext cx="2684881" cy="891552"/>
          </a:xfrm>
          <a:prstGeom prst="wedgeRoundRectCallout">
            <a:avLst>
              <a:gd name="adj1" fmla="val 15712"/>
              <a:gd name="adj2" fmla="val -1594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Forwarding postpone x2’s dependency to here, but not still too late</a:t>
            </a:r>
          </a:p>
        </p:txBody>
      </p:sp>
    </p:spTree>
    <p:extLst>
      <p:ext uri="{BB962C8B-B14F-4D97-AF65-F5344CB8AC3E}">
        <p14:creationId xmlns:p14="http://schemas.microsoft.com/office/powerpoint/2010/main" val="342169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10D-5A44-484C-A2A5-43DD77CAFE99}"/>
              </a:ext>
            </a:extLst>
          </p:cNvPr>
          <p:cNvSpPr>
            <a:spLocks noGrp="1"/>
          </p:cNvSpPr>
          <p:nvPr>
            <p:ph type="title"/>
          </p:nvPr>
        </p:nvSpPr>
        <p:spPr/>
        <p:txBody>
          <a:bodyPr/>
          <a:lstStyle/>
          <a:p>
            <a:r>
              <a:rPr lang="en-US"/>
              <a:t>Q1.5</a:t>
            </a:r>
          </a:p>
        </p:txBody>
      </p:sp>
      <p:sp>
        <p:nvSpPr>
          <p:cNvPr id="3" name="Content Placeholder 2">
            <a:extLst>
              <a:ext uri="{FF2B5EF4-FFF2-40B4-BE49-F238E27FC236}">
                <a16:creationId xmlns:a16="http://schemas.microsoft.com/office/drawing/2014/main" id="{DAAAFEAB-9631-854E-B332-C3C903AD822A}"/>
              </a:ext>
            </a:extLst>
          </p:cNvPr>
          <p:cNvSpPr>
            <a:spLocks noGrp="1"/>
          </p:cNvSpPr>
          <p:nvPr>
            <p:ph idx="1"/>
          </p:nvPr>
        </p:nvSpPr>
        <p:spPr>
          <a:xfrm>
            <a:off x="838200" y="1825625"/>
            <a:ext cx="10515600" cy="4351338"/>
          </a:xfrm>
        </p:spPr>
        <p:txBody>
          <a:bodyPr/>
          <a:lstStyle/>
          <a:p>
            <a:pPr fontAlgn="base"/>
            <a:r>
              <a:rPr lang="en-US"/>
              <a:t>Suppose the CPU performs forwarding, how many clock cycles are needed to execute the instruction sequence in Q1.3?</a:t>
            </a:r>
          </a:p>
          <a:p>
            <a:pPr fontAlgn="base"/>
            <a:r>
              <a:rPr lang="en-US"/>
              <a:t>Answer=</a:t>
            </a:r>
            <a:r>
              <a:rPr lang="en-US">
                <a:solidFill>
                  <a:schemeClr val="accent6"/>
                </a:solidFill>
              </a:rPr>
              <a:t> n+#stages-1+#bubbles</a:t>
            </a:r>
            <a:endParaRPr lang="en-US"/>
          </a:p>
          <a:p>
            <a:pPr fontAlgn="base"/>
            <a:endParaRPr lang="en-US"/>
          </a:p>
        </p:txBody>
      </p:sp>
      <p:sp>
        <p:nvSpPr>
          <p:cNvPr id="4" name="Slide Number Placeholder 3">
            <a:extLst>
              <a:ext uri="{FF2B5EF4-FFF2-40B4-BE49-F238E27FC236}">
                <a16:creationId xmlns:a16="http://schemas.microsoft.com/office/drawing/2014/main" id="{07F33ED3-8A58-8A43-BBAF-3499423F80DC}"/>
              </a:ext>
            </a:extLst>
          </p:cNvPr>
          <p:cNvSpPr>
            <a:spLocks noGrp="1"/>
          </p:cNvSpPr>
          <p:nvPr>
            <p:ph type="sldNum" sz="quarter" idx="12"/>
          </p:nvPr>
        </p:nvSpPr>
        <p:spPr/>
        <p:txBody>
          <a:bodyPr/>
          <a:lstStyle/>
          <a:p>
            <a:fld id="{8D4EC0DA-4BF5-A643-9CB7-B11B04F56005}" type="slidenum">
              <a:rPr lang="en-US" smtClean="0"/>
              <a:pPr/>
              <a:t>102</a:t>
            </a:fld>
            <a:endParaRPr lang="en-US"/>
          </a:p>
        </p:txBody>
      </p:sp>
      <p:sp>
        <p:nvSpPr>
          <p:cNvPr id="5" name="Rectangle 4">
            <a:extLst>
              <a:ext uri="{FF2B5EF4-FFF2-40B4-BE49-F238E27FC236}">
                <a16:creationId xmlns:a16="http://schemas.microsoft.com/office/drawing/2014/main" id="{33E36866-0801-A941-8461-9D7E2F0499E8}"/>
              </a:ext>
            </a:extLst>
          </p:cNvPr>
          <p:cNvSpPr/>
          <p:nvPr/>
        </p:nvSpPr>
        <p:spPr>
          <a:xfrm>
            <a:off x="4948518" y="345869"/>
            <a:ext cx="6096000" cy="1477328"/>
          </a:xfrm>
          <a:prstGeom prst="rect">
            <a:avLst/>
          </a:prstGeom>
        </p:spPr>
        <p:txBody>
          <a:bodyPr>
            <a:spAutoFit/>
          </a:bodyPr>
          <a:lstStyle/>
          <a:p>
            <a:pPr fontAlgn="base"/>
            <a:r>
              <a:rPr lang="en-US" err="1"/>
              <a:t>ld</a:t>
            </a:r>
            <a:r>
              <a:rPr lang="en-US"/>
              <a:t> x2, 100(x1) //x2=Memory[100+x1] </a:t>
            </a:r>
          </a:p>
          <a:p>
            <a:pPr fontAlgn="base"/>
            <a:r>
              <a:rPr lang="en-US"/>
              <a:t>and x5, x2, x3 //x5 = x2 &amp; x3 </a:t>
            </a:r>
          </a:p>
          <a:p>
            <a:pPr fontAlgn="base"/>
            <a:r>
              <a:rPr lang="en-US"/>
              <a:t>or x10, x2, x9 //x10 = x2 | x9 </a:t>
            </a:r>
          </a:p>
          <a:p>
            <a:pPr fontAlgn="base"/>
            <a:r>
              <a:rPr lang="en-US"/>
              <a:t>add x14, x2, x2 //x14 = x2+x2 </a:t>
            </a:r>
          </a:p>
          <a:p>
            <a:pPr fontAlgn="base"/>
            <a:r>
              <a:rPr lang="en-US"/>
              <a:t>add x15, x2, x12 //x15 = x2+x12</a:t>
            </a:r>
          </a:p>
        </p:txBody>
      </p:sp>
      <p:cxnSp>
        <p:nvCxnSpPr>
          <p:cNvPr id="6" name="Straight Arrow Connector 5">
            <a:extLst>
              <a:ext uri="{FF2B5EF4-FFF2-40B4-BE49-F238E27FC236}">
                <a16:creationId xmlns:a16="http://schemas.microsoft.com/office/drawing/2014/main" id="{48FDD758-4820-7B4F-A81A-CE780C7CDC9A}"/>
              </a:ext>
            </a:extLst>
          </p:cNvPr>
          <p:cNvCxnSpPr/>
          <p:nvPr/>
        </p:nvCxnSpPr>
        <p:spPr>
          <a:xfrm>
            <a:off x="6741458" y="618565"/>
            <a:ext cx="268942" cy="152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012C9485-4772-CF4E-A91D-9DA38E766088}"/>
              </a:ext>
            </a:extLst>
          </p:cNvPr>
          <p:cNvCxnSpPr>
            <a:cxnSpLocks/>
          </p:cNvCxnSpPr>
          <p:nvPr/>
        </p:nvCxnSpPr>
        <p:spPr>
          <a:xfrm>
            <a:off x="6741458" y="618565"/>
            <a:ext cx="340659" cy="421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ctangle 8">
            <a:extLst>
              <a:ext uri="{FF2B5EF4-FFF2-40B4-BE49-F238E27FC236}">
                <a16:creationId xmlns:a16="http://schemas.microsoft.com/office/drawing/2014/main" id="{8A9F84D8-423F-8046-B007-8AD27CD0CEE6}"/>
              </a:ext>
            </a:extLst>
          </p:cNvPr>
          <p:cNvSpPr/>
          <p:nvPr/>
        </p:nvSpPr>
        <p:spPr>
          <a:xfrm>
            <a:off x="8096198" y="3464696"/>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MEM</a:t>
            </a:r>
            <a:endParaRPr lang="en-US">
              <a:solidFill>
                <a:schemeClr val="bg1"/>
              </a:solidFill>
            </a:endParaRPr>
          </a:p>
        </p:txBody>
      </p:sp>
      <p:sp>
        <p:nvSpPr>
          <p:cNvPr id="10" name="Rectangle 9">
            <a:extLst>
              <a:ext uri="{FF2B5EF4-FFF2-40B4-BE49-F238E27FC236}">
                <a16:creationId xmlns:a16="http://schemas.microsoft.com/office/drawing/2014/main" id="{B2A48F03-0901-CF4C-B737-9732ACD0809C}"/>
              </a:ext>
            </a:extLst>
          </p:cNvPr>
          <p:cNvSpPr/>
          <p:nvPr/>
        </p:nvSpPr>
        <p:spPr>
          <a:xfrm>
            <a:off x="2164853" y="3464696"/>
            <a:ext cx="1733167" cy="369332"/>
          </a:xfrm>
          <a:prstGeom prst="rect">
            <a:avLst/>
          </a:prstGeom>
        </p:spPr>
        <p:txBody>
          <a:bodyPr wrap="none">
            <a:spAutoFit/>
          </a:bodyPr>
          <a:lstStyle/>
          <a:p>
            <a:r>
              <a:rPr lang="en-US"/>
              <a:t>i1: </a:t>
            </a:r>
            <a:r>
              <a:rPr lang="en-US" err="1"/>
              <a:t>ld</a:t>
            </a:r>
            <a:r>
              <a:rPr lang="en-US"/>
              <a:t> x2, 100(x1)</a:t>
            </a:r>
            <a:endParaRPr lang="en-US" altLang="zh-CN"/>
          </a:p>
        </p:txBody>
      </p:sp>
      <p:sp>
        <p:nvSpPr>
          <p:cNvPr id="11" name="Rectangle 10">
            <a:extLst>
              <a:ext uri="{FF2B5EF4-FFF2-40B4-BE49-F238E27FC236}">
                <a16:creationId xmlns:a16="http://schemas.microsoft.com/office/drawing/2014/main" id="{6D8D1F3D-1284-7A48-8CED-0909B59CFDA9}"/>
              </a:ext>
            </a:extLst>
          </p:cNvPr>
          <p:cNvSpPr/>
          <p:nvPr/>
        </p:nvSpPr>
        <p:spPr>
          <a:xfrm>
            <a:off x="3478791" y="4270220"/>
            <a:ext cx="840295" cy="369332"/>
          </a:xfrm>
          <a:prstGeom prst="rect">
            <a:avLst/>
          </a:prstGeom>
        </p:spPr>
        <p:txBody>
          <a:bodyPr wrap="none">
            <a:spAutoFit/>
          </a:bodyPr>
          <a:lstStyle/>
          <a:p>
            <a:r>
              <a:rPr lang="en-US" altLang="zh-CN"/>
              <a:t>bubble</a:t>
            </a:r>
          </a:p>
        </p:txBody>
      </p:sp>
      <p:sp>
        <p:nvSpPr>
          <p:cNvPr id="12" name="Rectangle 11">
            <a:extLst>
              <a:ext uri="{FF2B5EF4-FFF2-40B4-BE49-F238E27FC236}">
                <a16:creationId xmlns:a16="http://schemas.microsoft.com/office/drawing/2014/main" id="{37336BEB-2FEC-B741-8AF8-C091C61265EB}"/>
              </a:ext>
            </a:extLst>
          </p:cNvPr>
          <p:cNvSpPr/>
          <p:nvPr/>
        </p:nvSpPr>
        <p:spPr>
          <a:xfrm>
            <a:off x="4902107" y="5019850"/>
            <a:ext cx="1800493" cy="369332"/>
          </a:xfrm>
          <a:prstGeom prst="rect">
            <a:avLst/>
          </a:prstGeom>
        </p:spPr>
        <p:txBody>
          <a:bodyPr wrap="none">
            <a:spAutoFit/>
          </a:bodyPr>
          <a:lstStyle/>
          <a:p>
            <a:r>
              <a:rPr lang="en-US" altLang="zh-CN"/>
              <a:t>i2: </a:t>
            </a:r>
            <a:r>
              <a:rPr lang="en-US"/>
              <a:t>and x5, x2, x3 </a:t>
            </a:r>
            <a:endParaRPr lang="en-US" altLang="zh-CN"/>
          </a:p>
        </p:txBody>
      </p:sp>
      <p:sp>
        <p:nvSpPr>
          <p:cNvPr id="13" name="Rectangle 12">
            <a:extLst>
              <a:ext uri="{FF2B5EF4-FFF2-40B4-BE49-F238E27FC236}">
                <a16:creationId xmlns:a16="http://schemas.microsoft.com/office/drawing/2014/main" id="{01053D66-215F-5044-BE28-1F657AD796CA}"/>
              </a:ext>
            </a:extLst>
          </p:cNvPr>
          <p:cNvSpPr/>
          <p:nvPr/>
        </p:nvSpPr>
        <p:spPr>
          <a:xfrm>
            <a:off x="3873727" y="3464696"/>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4" name="Rectangle 13">
            <a:extLst>
              <a:ext uri="{FF2B5EF4-FFF2-40B4-BE49-F238E27FC236}">
                <a16:creationId xmlns:a16="http://schemas.microsoft.com/office/drawing/2014/main" id="{7ABE5A7B-8F1B-9E43-9AE7-DCAC611D9D56}"/>
              </a:ext>
            </a:extLst>
          </p:cNvPr>
          <p:cNvSpPr/>
          <p:nvPr/>
        </p:nvSpPr>
        <p:spPr>
          <a:xfrm>
            <a:off x="6690641" y="3464696"/>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5" name="Rectangle 14">
            <a:extLst>
              <a:ext uri="{FF2B5EF4-FFF2-40B4-BE49-F238E27FC236}">
                <a16:creationId xmlns:a16="http://schemas.microsoft.com/office/drawing/2014/main" id="{3D3527FE-5D09-8F41-BB49-E1AEC167545A}"/>
              </a:ext>
            </a:extLst>
          </p:cNvPr>
          <p:cNvSpPr/>
          <p:nvPr/>
        </p:nvSpPr>
        <p:spPr>
          <a:xfrm>
            <a:off x="5676849" y="3465993"/>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6" name="Rectangle 15">
            <a:extLst>
              <a:ext uri="{FF2B5EF4-FFF2-40B4-BE49-F238E27FC236}">
                <a16:creationId xmlns:a16="http://schemas.microsoft.com/office/drawing/2014/main" id="{202BE849-1F51-9640-86B3-26398E82573A}"/>
              </a:ext>
            </a:extLst>
          </p:cNvPr>
          <p:cNvSpPr/>
          <p:nvPr/>
        </p:nvSpPr>
        <p:spPr>
          <a:xfrm>
            <a:off x="9501756" y="3466056"/>
            <a:ext cx="506896" cy="556592"/>
          </a:xfrm>
          <a:prstGeom prst="rect">
            <a:avLst/>
          </a:prstGeom>
          <a:solidFill>
            <a:srgbClr val="FFD966"/>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WB</a:t>
            </a:r>
            <a:endParaRPr lang="en-US" sz="1200">
              <a:solidFill>
                <a:schemeClr val="tx1"/>
              </a:solidFill>
            </a:endParaRPr>
          </a:p>
        </p:txBody>
      </p:sp>
      <p:sp>
        <p:nvSpPr>
          <p:cNvPr id="17" name="Rectangle 16">
            <a:extLst>
              <a:ext uri="{FF2B5EF4-FFF2-40B4-BE49-F238E27FC236}">
                <a16:creationId xmlns:a16="http://schemas.microsoft.com/office/drawing/2014/main" id="{ADF0F699-7EE6-BB41-A7CE-9B6D0A6AB3E8}"/>
              </a:ext>
            </a:extLst>
          </p:cNvPr>
          <p:cNvSpPr/>
          <p:nvPr/>
        </p:nvSpPr>
        <p:spPr>
          <a:xfrm>
            <a:off x="5279284" y="4145114"/>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8" name="Rectangle 17">
            <a:extLst>
              <a:ext uri="{FF2B5EF4-FFF2-40B4-BE49-F238E27FC236}">
                <a16:creationId xmlns:a16="http://schemas.microsoft.com/office/drawing/2014/main" id="{72A839D9-4E42-F743-AB33-9F722C2D3C1A}"/>
              </a:ext>
            </a:extLst>
          </p:cNvPr>
          <p:cNvSpPr/>
          <p:nvPr/>
        </p:nvSpPr>
        <p:spPr>
          <a:xfrm>
            <a:off x="8096198" y="4145114"/>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9" name="Rectangle 18">
            <a:extLst>
              <a:ext uri="{FF2B5EF4-FFF2-40B4-BE49-F238E27FC236}">
                <a16:creationId xmlns:a16="http://schemas.microsoft.com/office/drawing/2014/main" id="{E79D7D01-557E-3842-A75C-DA260CDE39CA}"/>
              </a:ext>
            </a:extLst>
          </p:cNvPr>
          <p:cNvSpPr/>
          <p:nvPr/>
        </p:nvSpPr>
        <p:spPr>
          <a:xfrm>
            <a:off x="7082406" y="4146411"/>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20" name="Rectangle 19">
            <a:extLst>
              <a:ext uri="{FF2B5EF4-FFF2-40B4-BE49-F238E27FC236}">
                <a16:creationId xmlns:a16="http://schemas.microsoft.com/office/drawing/2014/main" id="{3F9537FC-7192-3542-8B45-2B19D8E8122E}"/>
              </a:ext>
            </a:extLst>
          </p:cNvPr>
          <p:cNvSpPr/>
          <p:nvPr/>
        </p:nvSpPr>
        <p:spPr>
          <a:xfrm>
            <a:off x="9501755" y="4145114"/>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MEM</a:t>
            </a:r>
            <a:endParaRPr lang="en-US">
              <a:solidFill>
                <a:schemeClr val="tx1"/>
              </a:solidFill>
            </a:endParaRPr>
          </a:p>
        </p:txBody>
      </p:sp>
      <p:sp>
        <p:nvSpPr>
          <p:cNvPr id="21" name="Rectangle 20">
            <a:extLst>
              <a:ext uri="{FF2B5EF4-FFF2-40B4-BE49-F238E27FC236}">
                <a16:creationId xmlns:a16="http://schemas.microsoft.com/office/drawing/2014/main" id="{61D279B5-9D76-764F-861B-C1127CC47BD2}"/>
              </a:ext>
            </a:extLst>
          </p:cNvPr>
          <p:cNvSpPr/>
          <p:nvPr/>
        </p:nvSpPr>
        <p:spPr>
          <a:xfrm>
            <a:off x="6683382" y="4832590"/>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22" name="Rectangle 21">
            <a:extLst>
              <a:ext uri="{FF2B5EF4-FFF2-40B4-BE49-F238E27FC236}">
                <a16:creationId xmlns:a16="http://schemas.microsoft.com/office/drawing/2014/main" id="{23E89408-7650-4849-A854-2536FD2C7815}"/>
              </a:ext>
            </a:extLst>
          </p:cNvPr>
          <p:cNvSpPr/>
          <p:nvPr/>
        </p:nvSpPr>
        <p:spPr>
          <a:xfrm>
            <a:off x="9500296" y="4832590"/>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EX</a:t>
            </a:r>
            <a:endParaRPr lang="en-US">
              <a:solidFill>
                <a:schemeClr val="tx1"/>
              </a:solidFill>
            </a:endParaRPr>
          </a:p>
        </p:txBody>
      </p:sp>
      <p:sp>
        <p:nvSpPr>
          <p:cNvPr id="23" name="Rectangle 22">
            <a:extLst>
              <a:ext uri="{FF2B5EF4-FFF2-40B4-BE49-F238E27FC236}">
                <a16:creationId xmlns:a16="http://schemas.microsoft.com/office/drawing/2014/main" id="{EB16B402-92EF-7642-B5A2-971F0E68C071}"/>
              </a:ext>
            </a:extLst>
          </p:cNvPr>
          <p:cNvSpPr/>
          <p:nvPr/>
        </p:nvSpPr>
        <p:spPr>
          <a:xfrm>
            <a:off x="8486504" y="4833887"/>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31" name="Rectangle 30">
            <a:extLst>
              <a:ext uri="{FF2B5EF4-FFF2-40B4-BE49-F238E27FC236}">
                <a16:creationId xmlns:a16="http://schemas.microsoft.com/office/drawing/2014/main" id="{5CA7F35D-AF7D-234C-9869-E2347C82D90F}"/>
              </a:ext>
            </a:extLst>
          </p:cNvPr>
          <p:cNvSpPr/>
          <p:nvPr/>
        </p:nvSpPr>
        <p:spPr>
          <a:xfrm>
            <a:off x="6314923" y="5711303"/>
            <a:ext cx="1765227" cy="369332"/>
          </a:xfrm>
          <a:prstGeom prst="rect">
            <a:avLst/>
          </a:prstGeom>
        </p:spPr>
        <p:txBody>
          <a:bodyPr wrap="none">
            <a:spAutoFit/>
          </a:bodyPr>
          <a:lstStyle/>
          <a:p>
            <a:r>
              <a:rPr lang="en-US" altLang="zh-CN"/>
              <a:t>i3: </a:t>
            </a:r>
            <a:r>
              <a:rPr lang="en-US"/>
              <a:t>or x10, x2, x9 </a:t>
            </a:r>
            <a:endParaRPr lang="en-US" altLang="zh-CN"/>
          </a:p>
        </p:txBody>
      </p:sp>
      <p:sp>
        <p:nvSpPr>
          <p:cNvPr id="32" name="Rectangle 31">
            <a:extLst>
              <a:ext uri="{FF2B5EF4-FFF2-40B4-BE49-F238E27FC236}">
                <a16:creationId xmlns:a16="http://schemas.microsoft.com/office/drawing/2014/main" id="{D36FEEB1-530E-C146-9219-19FDA589C89A}"/>
              </a:ext>
            </a:extLst>
          </p:cNvPr>
          <p:cNvSpPr/>
          <p:nvPr/>
        </p:nvSpPr>
        <p:spPr>
          <a:xfrm>
            <a:off x="8096198" y="5524043"/>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33" name="Rectangle 32">
            <a:extLst>
              <a:ext uri="{FF2B5EF4-FFF2-40B4-BE49-F238E27FC236}">
                <a16:creationId xmlns:a16="http://schemas.microsoft.com/office/drawing/2014/main" id="{75B53A52-D93A-C04C-9F35-7C290F58AA36}"/>
              </a:ext>
            </a:extLst>
          </p:cNvPr>
          <p:cNvSpPr/>
          <p:nvPr/>
        </p:nvSpPr>
        <p:spPr>
          <a:xfrm>
            <a:off x="10913112" y="5524043"/>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EX</a:t>
            </a:r>
            <a:endParaRPr lang="en-US">
              <a:solidFill>
                <a:schemeClr val="tx1"/>
              </a:solidFill>
            </a:endParaRPr>
          </a:p>
        </p:txBody>
      </p:sp>
      <p:sp>
        <p:nvSpPr>
          <p:cNvPr id="34" name="Rectangle 33">
            <a:extLst>
              <a:ext uri="{FF2B5EF4-FFF2-40B4-BE49-F238E27FC236}">
                <a16:creationId xmlns:a16="http://schemas.microsoft.com/office/drawing/2014/main" id="{4642822A-9149-CB4E-805F-0E5756E4AC26}"/>
              </a:ext>
            </a:extLst>
          </p:cNvPr>
          <p:cNvSpPr/>
          <p:nvPr/>
        </p:nvSpPr>
        <p:spPr>
          <a:xfrm>
            <a:off x="9899320" y="5525340"/>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cxnSp>
        <p:nvCxnSpPr>
          <p:cNvPr id="35" name="Straight Connector 34">
            <a:extLst>
              <a:ext uri="{FF2B5EF4-FFF2-40B4-BE49-F238E27FC236}">
                <a16:creationId xmlns:a16="http://schemas.microsoft.com/office/drawing/2014/main" id="{24F4AE35-E7FA-ED44-9A01-8B90300DF856}"/>
              </a:ext>
            </a:extLst>
          </p:cNvPr>
          <p:cNvCxnSpPr>
            <a:cxnSpLocks/>
          </p:cNvCxnSpPr>
          <p:nvPr/>
        </p:nvCxnSpPr>
        <p:spPr>
          <a:xfrm>
            <a:off x="9292664" y="3820357"/>
            <a:ext cx="0" cy="1485839"/>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9FF74885-5E7A-F743-8983-E11883629E3F}"/>
              </a:ext>
            </a:extLst>
          </p:cNvPr>
          <p:cNvCxnSpPr/>
          <p:nvPr/>
        </p:nvCxnSpPr>
        <p:spPr>
          <a:xfrm>
            <a:off x="9050967" y="3799458"/>
            <a:ext cx="48339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5C49FF37-A3D0-4D40-8AA3-B571BABD8A1B}"/>
              </a:ext>
            </a:extLst>
          </p:cNvPr>
          <p:cNvCxnSpPr/>
          <p:nvPr/>
        </p:nvCxnSpPr>
        <p:spPr>
          <a:xfrm>
            <a:off x="9303558" y="5289365"/>
            <a:ext cx="3232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1" name="TextBox 40">
            <a:extLst>
              <a:ext uri="{FF2B5EF4-FFF2-40B4-BE49-F238E27FC236}">
                <a16:creationId xmlns:a16="http://schemas.microsoft.com/office/drawing/2014/main" id="{D33A4557-46FF-B848-BE96-B51531A8F364}"/>
              </a:ext>
            </a:extLst>
          </p:cNvPr>
          <p:cNvSpPr txBox="1"/>
          <p:nvPr/>
        </p:nvSpPr>
        <p:spPr>
          <a:xfrm>
            <a:off x="9110614" y="3472271"/>
            <a:ext cx="401072" cy="369332"/>
          </a:xfrm>
          <a:prstGeom prst="rect">
            <a:avLst/>
          </a:prstGeom>
          <a:noFill/>
        </p:spPr>
        <p:txBody>
          <a:bodyPr wrap="none" rtlCol="0">
            <a:spAutoFit/>
          </a:bodyPr>
          <a:lstStyle/>
          <a:p>
            <a:r>
              <a:rPr lang="en-US"/>
              <a:t>x2</a:t>
            </a:r>
          </a:p>
        </p:txBody>
      </p:sp>
      <p:sp>
        <p:nvSpPr>
          <p:cNvPr id="42" name="TextBox 41">
            <a:extLst>
              <a:ext uri="{FF2B5EF4-FFF2-40B4-BE49-F238E27FC236}">
                <a16:creationId xmlns:a16="http://schemas.microsoft.com/office/drawing/2014/main" id="{79BC5E53-8BB2-8D41-A48F-646BBA13C5B9}"/>
              </a:ext>
            </a:extLst>
          </p:cNvPr>
          <p:cNvSpPr txBox="1"/>
          <p:nvPr/>
        </p:nvSpPr>
        <p:spPr>
          <a:xfrm>
            <a:off x="1738016" y="5328126"/>
            <a:ext cx="1938351" cy="646331"/>
          </a:xfrm>
          <a:prstGeom prst="rect">
            <a:avLst/>
          </a:prstGeom>
          <a:noFill/>
        </p:spPr>
        <p:txBody>
          <a:bodyPr wrap="none" rtlCol="0">
            <a:spAutoFit/>
          </a:bodyPr>
          <a:lstStyle/>
          <a:p>
            <a:r>
              <a:rPr lang="en-US" altLang="zh-CN"/>
              <a:t>1</a:t>
            </a:r>
            <a:r>
              <a:rPr lang="zh-CN" altLang="en-US"/>
              <a:t> </a:t>
            </a:r>
            <a:r>
              <a:rPr lang="en-US" altLang="zh-CN"/>
              <a:t>bubble</a:t>
            </a:r>
            <a:endParaRPr lang="en-US"/>
          </a:p>
          <a:p>
            <a:r>
              <a:rPr lang="en-US"/>
              <a:t>Answer=n+4</a:t>
            </a:r>
            <a:r>
              <a:rPr lang="en-US" altLang="zh-CN"/>
              <a:t>+1</a:t>
            </a:r>
            <a:r>
              <a:rPr lang="en-US"/>
              <a:t>=</a:t>
            </a:r>
            <a:r>
              <a:rPr lang="en-US" altLang="zh-CN"/>
              <a:t>10</a:t>
            </a:r>
            <a:endParaRPr lang="en-US"/>
          </a:p>
        </p:txBody>
      </p:sp>
    </p:spTree>
    <p:extLst>
      <p:ext uri="{BB962C8B-B14F-4D97-AF65-F5344CB8AC3E}">
        <p14:creationId xmlns:p14="http://schemas.microsoft.com/office/powerpoint/2010/main" val="353851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99917-FA9E-0A42-84C9-CC2D94AABD31}"/>
              </a:ext>
            </a:extLst>
          </p:cNvPr>
          <p:cNvSpPr>
            <a:spLocks noGrp="1"/>
          </p:cNvSpPr>
          <p:nvPr>
            <p:ph type="title"/>
          </p:nvPr>
        </p:nvSpPr>
        <p:spPr/>
        <p:txBody>
          <a:bodyPr/>
          <a:lstStyle/>
          <a:p>
            <a:r>
              <a:rPr lang="en-US" b="1"/>
              <a:t>Q2 </a:t>
            </a:r>
            <a:r>
              <a:rPr lang="en-US"/>
              <a:t>4-stage pipeline</a:t>
            </a:r>
          </a:p>
        </p:txBody>
      </p:sp>
      <p:sp>
        <p:nvSpPr>
          <p:cNvPr id="3" name="Content Placeholder 2">
            <a:extLst>
              <a:ext uri="{FF2B5EF4-FFF2-40B4-BE49-F238E27FC236}">
                <a16:creationId xmlns:a16="http://schemas.microsoft.com/office/drawing/2014/main" id="{0BD40C5C-9B1E-7B49-AD78-3F7D950E452B}"/>
              </a:ext>
            </a:extLst>
          </p:cNvPr>
          <p:cNvSpPr>
            <a:spLocks noGrp="1"/>
          </p:cNvSpPr>
          <p:nvPr>
            <p:ph idx="1"/>
          </p:nvPr>
        </p:nvSpPr>
        <p:spPr/>
        <p:txBody>
          <a:bodyPr/>
          <a:lstStyle/>
          <a:p>
            <a:r>
              <a:rPr lang="en-US"/>
              <a:t>Ben </a:t>
            </a:r>
            <a:r>
              <a:rPr lang="en-US" err="1"/>
              <a:t>Bitdiddle</a:t>
            </a:r>
            <a:r>
              <a:rPr lang="en-US"/>
              <a:t> decides to make a 4-stage pipelined CPU by merging the IF and ID stage of the 5-stage pipeline into a combined IFID stage, as shown below.</a:t>
            </a:r>
          </a:p>
        </p:txBody>
      </p:sp>
      <p:sp>
        <p:nvSpPr>
          <p:cNvPr id="4" name="Slide Number Placeholder 3">
            <a:extLst>
              <a:ext uri="{FF2B5EF4-FFF2-40B4-BE49-F238E27FC236}">
                <a16:creationId xmlns:a16="http://schemas.microsoft.com/office/drawing/2014/main" id="{78E9B682-7482-E749-937B-83BF7711FE40}"/>
              </a:ext>
            </a:extLst>
          </p:cNvPr>
          <p:cNvSpPr>
            <a:spLocks noGrp="1"/>
          </p:cNvSpPr>
          <p:nvPr>
            <p:ph type="sldNum" sz="quarter" idx="12"/>
          </p:nvPr>
        </p:nvSpPr>
        <p:spPr/>
        <p:txBody>
          <a:bodyPr/>
          <a:lstStyle/>
          <a:p>
            <a:fld id="{8D4EC0DA-4BF5-A643-9CB7-B11B04F56005}" type="slidenum">
              <a:rPr lang="en-US" smtClean="0"/>
              <a:pPr/>
              <a:t>103</a:t>
            </a:fld>
            <a:endParaRPr lang="en-US"/>
          </a:p>
        </p:txBody>
      </p:sp>
      <p:pic>
        <p:nvPicPr>
          <p:cNvPr id="5" name="Picture 4">
            <a:extLst>
              <a:ext uri="{FF2B5EF4-FFF2-40B4-BE49-F238E27FC236}">
                <a16:creationId xmlns:a16="http://schemas.microsoft.com/office/drawing/2014/main" id="{B78F7865-D2C5-2F46-8236-3ECD8C0BFF09}"/>
              </a:ext>
            </a:extLst>
          </p:cNvPr>
          <p:cNvPicPr>
            <a:picLocks noChangeAspect="1"/>
          </p:cNvPicPr>
          <p:nvPr/>
        </p:nvPicPr>
        <p:blipFill>
          <a:blip r:embed="rId2"/>
          <a:stretch>
            <a:fillRect/>
          </a:stretch>
        </p:blipFill>
        <p:spPr>
          <a:xfrm>
            <a:off x="3727129" y="2665747"/>
            <a:ext cx="7491204" cy="4192253"/>
          </a:xfrm>
          <a:prstGeom prst="rect">
            <a:avLst/>
          </a:prstGeom>
        </p:spPr>
      </p:pic>
    </p:spTree>
    <p:extLst>
      <p:ext uri="{BB962C8B-B14F-4D97-AF65-F5344CB8AC3E}">
        <p14:creationId xmlns:p14="http://schemas.microsoft.com/office/powerpoint/2010/main" val="37334325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018C-E072-4D41-9ECC-B10FE59F2C8B}"/>
              </a:ext>
            </a:extLst>
          </p:cNvPr>
          <p:cNvSpPr>
            <a:spLocks noGrp="1"/>
          </p:cNvSpPr>
          <p:nvPr>
            <p:ph type="title"/>
          </p:nvPr>
        </p:nvSpPr>
        <p:spPr/>
        <p:txBody>
          <a:bodyPr/>
          <a:lstStyle/>
          <a:p>
            <a:r>
              <a:rPr lang="en-US"/>
              <a:t>Q2.1</a:t>
            </a:r>
          </a:p>
        </p:txBody>
      </p:sp>
      <p:sp>
        <p:nvSpPr>
          <p:cNvPr id="3" name="Content Placeholder 2">
            <a:extLst>
              <a:ext uri="{FF2B5EF4-FFF2-40B4-BE49-F238E27FC236}">
                <a16:creationId xmlns:a16="http://schemas.microsoft.com/office/drawing/2014/main" id="{8C6BC8AB-0A97-9B4E-B2BC-FA21A4EACA84}"/>
              </a:ext>
            </a:extLst>
          </p:cNvPr>
          <p:cNvSpPr>
            <a:spLocks noGrp="1"/>
          </p:cNvSpPr>
          <p:nvPr>
            <p:ph idx="1"/>
          </p:nvPr>
        </p:nvSpPr>
        <p:spPr/>
        <p:txBody>
          <a:bodyPr/>
          <a:lstStyle/>
          <a:p>
            <a:pPr fontAlgn="base"/>
            <a:r>
              <a:rPr lang="en-US"/>
              <a:t>For the instruction sequence in Q1.1, how many clock cycles are needed to execute them all? (We assume Ben sets the clock frequency appropriately so that each stage can be completed in one clock cycle)</a:t>
            </a:r>
          </a:p>
          <a:p>
            <a:pPr fontAlgn="base"/>
            <a:r>
              <a:rPr lang="en-US">
                <a:solidFill>
                  <a:srgbClr val="FF0000"/>
                </a:solidFill>
              </a:rPr>
              <a:t>8</a:t>
            </a:r>
          </a:p>
        </p:txBody>
      </p:sp>
      <p:sp>
        <p:nvSpPr>
          <p:cNvPr id="4" name="Slide Number Placeholder 3">
            <a:extLst>
              <a:ext uri="{FF2B5EF4-FFF2-40B4-BE49-F238E27FC236}">
                <a16:creationId xmlns:a16="http://schemas.microsoft.com/office/drawing/2014/main" id="{F6986C25-87F5-134F-BAEF-51A11E960DB2}"/>
              </a:ext>
            </a:extLst>
          </p:cNvPr>
          <p:cNvSpPr>
            <a:spLocks noGrp="1"/>
          </p:cNvSpPr>
          <p:nvPr>
            <p:ph type="sldNum" sz="quarter" idx="12"/>
          </p:nvPr>
        </p:nvSpPr>
        <p:spPr/>
        <p:txBody>
          <a:bodyPr/>
          <a:lstStyle/>
          <a:p>
            <a:fld id="{8D4EC0DA-4BF5-A643-9CB7-B11B04F56005}" type="slidenum">
              <a:rPr lang="en-US" smtClean="0"/>
              <a:pPr/>
              <a:t>104</a:t>
            </a:fld>
            <a:endParaRPr lang="en-US"/>
          </a:p>
        </p:txBody>
      </p:sp>
      <p:sp>
        <p:nvSpPr>
          <p:cNvPr id="5" name="Rectangle 4">
            <a:extLst>
              <a:ext uri="{FF2B5EF4-FFF2-40B4-BE49-F238E27FC236}">
                <a16:creationId xmlns:a16="http://schemas.microsoft.com/office/drawing/2014/main" id="{9DB69642-BB3E-7541-9175-7C61432F3326}"/>
              </a:ext>
            </a:extLst>
          </p:cNvPr>
          <p:cNvSpPr/>
          <p:nvPr/>
        </p:nvSpPr>
        <p:spPr>
          <a:xfrm>
            <a:off x="2725270" y="515858"/>
            <a:ext cx="6096000" cy="1354217"/>
          </a:xfrm>
          <a:prstGeom prst="rect">
            <a:avLst/>
          </a:prstGeom>
        </p:spPr>
        <p:txBody>
          <a:bodyPr>
            <a:spAutoFit/>
          </a:bodyPr>
          <a:lstStyle/>
          <a:p>
            <a:r>
              <a:rPr lang="en-US" sz="1600"/>
              <a:t>add x2, x1, x3 //x2=x1+x3 </a:t>
            </a:r>
          </a:p>
          <a:p>
            <a:r>
              <a:rPr lang="en-US" sz="1600"/>
              <a:t>and x5, x1, x3 //x5 = x1 &amp; x3 </a:t>
            </a:r>
          </a:p>
          <a:p>
            <a:r>
              <a:rPr lang="en-US" sz="1600"/>
              <a:t>or x10, x11, x9 //x10 = x11 | x9 </a:t>
            </a:r>
          </a:p>
          <a:p>
            <a:r>
              <a:rPr lang="en-US" sz="1600"/>
              <a:t>add x14, x1, x1 //x14 = x1+x1 </a:t>
            </a:r>
          </a:p>
          <a:p>
            <a:r>
              <a:rPr lang="en-US" sz="1600"/>
              <a:t>add x15, x11, x12 //x15 = x11+x12</a:t>
            </a:r>
          </a:p>
        </p:txBody>
      </p:sp>
      <p:sp>
        <p:nvSpPr>
          <p:cNvPr id="7" name="Rectangle 6">
            <a:extLst>
              <a:ext uri="{FF2B5EF4-FFF2-40B4-BE49-F238E27FC236}">
                <a16:creationId xmlns:a16="http://schemas.microsoft.com/office/drawing/2014/main" id="{704C457D-92B0-4846-944C-5C08EFFDCD93}"/>
              </a:ext>
            </a:extLst>
          </p:cNvPr>
          <p:cNvSpPr/>
          <p:nvPr/>
        </p:nvSpPr>
        <p:spPr>
          <a:xfrm>
            <a:off x="3037373" y="3659466"/>
            <a:ext cx="3465372" cy="1200329"/>
          </a:xfrm>
          <a:prstGeom prst="rect">
            <a:avLst/>
          </a:prstGeom>
        </p:spPr>
        <p:txBody>
          <a:bodyPr wrap="none">
            <a:spAutoFit/>
          </a:bodyPr>
          <a:lstStyle/>
          <a:p>
            <a:pPr marL="285750" indent="-285750">
              <a:buFont typeface="Arial" panose="020B0604020202020204" pitchFamily="34" charset="0"/>
              <a:buChar char="•"/>
            </a:pPr>
            <a:r>
              <a:rPr lang="en-US">
                <a:solidFill>
                  <a:schemeClr val="accent6"/>
                </a:solidFill>
              </a:rPr>
              <a:t>#cycles = n+#stages-1+#bubbles</a:t>
            </a:r>
          </a:p>
          <a:p>
            <a:pPr marL="285750" indent="-285750">
              <a:buFont typeface="Arial" panose="020B0604020202020204" pitchFamily="34" charset="0"/>
              <a:buChar char="•"/>
            </a:pPr>
            <a:r>
              <a:rPr lang="en-US" altLang="zh-CN">
                <a:solidFill>
                  <a:schemeClr val="accent5"/>
                </a:solidFill>
              </a:rPr>
              <a:t>#bubbles=0</a:t>
            </a:r>
          </a:p>
          <a:p>
            <a:pPr marL="285750" indent="-285750">
              <a:buFont typeface="Arial" panose="020B0604020202020204" pitchFamily="34" charset="0"/>
              <a:buChar char="•"/>
            </a:pPr>
            <a:r>
              <a:rPr lang="en-US" altLang="zh-CN">
                <a:solidFill>
                  <a:schemeClr val="accent5"/>
                </a:solidFill>
              </a:rPr>
              <a:t>#stages=4</a:t>
            </a:r>
          </a:p>
          <a:p>
            <a:pPr marL="285750" indent="-285750">
              <a:buFont typeface="Arial" panose="020B0604020202020204" pitchFamily="34" charset="0"/>
              <a:buChar char="•"/>
            </a:pPr>
            <a:r>
              <a:rPr lang="en-US" altLang="zh-CN">
                <a:solidFill>
                  <a:schemeClr val="accent5"/>
                </a:solidFill>
              </a:rPr>
              <a:t>answer=8</a:t>
            </a:r>
            <a:endParaRPr lang="en-US">
              <a:solidFill>
                <a:schemeClr val="accent5"/>
              </a:solidFill>
            </a:endParaRPr>
          </a:p>
        </p:txBody>
      </p:sp>
    </p:spTree>
    <p:extLst>
      <p:ext uri="{BB962C8B-B14F-4D97-AF65-F5344CB8AC3E}">
        <p14:creationId xmlns:p14="http://schemas.microsoft.com/office/powerpoint/2010/main" val="27273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C6BF-CB48-E347-B3DE-6651B638FEBD}"/>
              </a:ext>
            </a:extLst>
          </p:cNvPr>
          <p:cNvSpPr>
            <a:spLocks noGrp="1"/>
          </p:cNvSpPr>
          <p:nvPr>
            <p:ph type="title"/>
          </p:nvPr>
        </p:nvSpPr>
        <p:spPr/>
        <p:txBody>
          <a:bodyPr/>
          <a:lstStyle/>
          <a:p>
            <a:r>
              <a:rPr lang="en-US"/>
              <a:t>Q2.2</a:t>
            </a:r>
          </a:p>
        </p:txBody>
      </p:sp>
      <p:sp>
        <p:nvSpPr>
          <p:cNvPr id="3" name="Content Placeholder 2">
            <a:extLst>
              <a:ext uri="{FF2B5EF4-FFF2-40B4-BE49-F238E27FC236}">
                <a16:creationId xmlns:a16="http://schemas.microsoft.com/office/drawing/2014/main" id="{A48B1DF9-BB6F-8E45-B097-E387E79B2533}"/>
              </a:ext>
            </a:extLst>
          </p:cNvPr>
          <p:cNvSpPr>
            <a:spLocks noGrp="1"/>
          </p:cNvSpPr>
          <p:nvPr>
            <p:ph idx="1"/>
          </p:nvPr>
        </p:nvSpPr>
        <p:spPr/>
        <p:txBody>
          <a:bodyPr>
            <a:normAutofit fontScale="85000" lnSpcReduction="20000"/>
          </a:bodyPr>
          <a:lstStyle/>
          <a:p>
            <a:pPr marL="0" indent="0" fontAlgn="base">
              <a:buNone/>
            </a:pPr>
            <a:r>
              <a:rPr lang="en-US"/>
              <a:t>Assuming in the original 5-stage design, each stage takes exactly the </a:t>
            </a:r>
            <a:r>
              <a:rPr lang="en-US" b="1"/>
              <a:t>same</a:t>
            </a:r>
            <a:r>
              <a:rPr lang="en-US"/>
              <a:t> amount of time to execute. Which of the following statements are true for Ben's 4-stage pipeline design?</a:t>
            </a:r>
          </a:p>
          <a:p>
            <a:pPr marL="514350" indent="-514350" fontAlgn="base">
              <a:buFont typeface="+mj-lt"/>
              <a:buAutoNum type="alphaUcPeriod"/>
            </a:pPr>
            <a:r>
              <a:rPr lang="en-US"/>
              <a:t>Under the new 4-stage design, the clock period can remain the same as that in the 5-stage design.</a:t>
            </a:r>
          </a:p>
          <a:p>
            <a:pPr marL="514350" indent="-514350" fontAlgn="base">
              <a:buFont typeface="+mj-lt"/>
              <a:buAutoNum type="alphaUcPeriod"/>
            </a:pPr>
            <a:r>
              <a:rPr lang="en-US"/>
              <a:t>Under the new 4-stage design, the clock period is twice as long as that in the 5-stage design.</a:t>
            </a:r>
          </a:p>
          <a:p>
            <a:pPr marL="514350" indent="-514350" fontAlgn="base">
              <a:buFont typeface="+mj-lt"/>
              <a:buAutoNum type="alphaUcPeriod"/>
            </a:pPr>
            <a:r>
              <a:rPr lang="en-US"/>
              <a:t>It takes longer time to execute the instruction sequence of Q1.1 under the 4-stage design than the original 5-stage design.</a:t>
            </a:r>
          </a:p>
          <a:p>
            <a:pPr marL="514350" indent="-514350" fontAlgn="base">
              <a:buFont typeface="+mj-lt"/>
              <a:buAutoNum type="alphaUcPeriod"/>
            </a:pPr>
            <a:r>
              <a:rPr lang="en-US"/>
              <a:t>It takes shorter time to execute the instruction sequence of Q1.1 under the 4-stage design than the original 5-stage design.</a:t>
            </a:r>
          </a:p>
          <a:p>
            <a:pPr marL="514350" indent="-514350" fontAlgn="base">
              <a:buFont typeface="+mj-lt"/>
              <a:buAutoNum type="alphaUcPeriod"/>
            </a:pPr>
            <a:r>
              <a:rPr lang="en-US"/>
              <a:t>It takes the same amount of time to execute the instruction sequence of Q1.1 under the 4-stage design than the original 5-stage design.</a:t>
            </a:r>
          </a:p>
          <a:p>
            <a:pPr marL="0" indent="0" fontAlgn="base">
              <a:buNone/>
            </a:pPr>
            <a:endParaRPr lang="en-US"/>
          </a:p>
          <a:p>
            <a:endParaRPr lang="en-US"/>
          </a:p>
        </p:txBody>
      </p:sp>
      <p:sp>
        <p:nvSpPr>
          <p:cNvPr id="4" name="Slide Number Placeholder 3">
            <a:extLst>
              <a:ext uri="{FF2B5EF4-FFF2-40B4-BE49-F238E27FC236}">
                <a16:creationId xmlns:a16="http://schemas.microsoft.com/office/drawing/2014/main" id="{FC50529F-AB12-7A47-94C5-BF24AFE44482}"/>
              </a:ext>
            </a:extLst>
          </p:cNvPr>
          <p:cNvSpPr>
            <a:spLocks noGrp="1"/>
          </p:cNvSpPr>
          <p:nvPr>
            <p:ph type="sldNum" sz="quarter" idx="12"/>
          </p:nvPr>
        </p:nvSpPr>
        <p:spPr/>
        <p:txBody>
          <a:bodyPr/>
          <a:lstStyle/>
          <a:p>
            <a:fld id="{8D4EC0DA-4BF5-A643-9CB7-B11B04F56005}" type="slidenum">
              <a:rPr lang="en-US" smtClean="0"/>
              <a:pPr/>
              <a:t>105</a:t>
            </a:fld>
            <a:endParaRPr lang="en-US"/>
          </a:p>
        </p:txBody>
      </p:sp>
      <p:sp>
        <p:nvSpPr>
          <p:cNvPr id="5" name="Oval 4">
            <a:extLst>
              <a:ext uri="{FF2B5EF4-FFF2-40B4-BE49-F238E27FC236}">
                <a16:creationId xmlns:a16="http://schemas.microsoft.com/office/drawing/2014/main" id="{62FF0D2A-FB46-814B-BCAA-6A0A97530B96}"/>
              </a:ext>
            </a:extLst>
          </p:cNvPr>
          <p:cNvSpPr/>
          <p:nvPr/>
        </p:nvSpPr>
        <p:spPr>
          <a:xfrm>
            <a:off x="711200" y="3268133"/>
            <a:ext cx="3911600" cy="558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85E2A42-7574-C24E-BBAA-C47D6C839AB1}"/>
              </a:ext>
            </a:extLst>
          </p:cNvPr>
          <p:cNvSpPr/>
          <p:nvPr/>
        </p:nvSpPr>
        <p:spPr>
          <a:xfrm>
            <a:off x="694268" y="3860800"/>
            <a:ext cx="3911600" cy="558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FA4C99F5-E31F-6641-8587-C96F8E20A04E}"/>
              </a:ext>
            </a:extLst>
          </p:cNvPr>
          <p:cNvGraphicFramePr>
            <a:graphicFrameLocks noGrp="1"/>
          </p:cNvGraphicFramePr>
          <p:nvPr/>
        </p:nvGraphicFramePr>
        <p:xfrm>
          <a:off x="5838254" y="479266"/>
          <a:ext cx="5011622" cy="1097280"/>
        </p:xfrm>
        <a:graphic>
          <a:graphicData uri="http://schemas.openxmlformats.org/drawingml/2006/table">
            <a:tbl>
              <a:tblPr firstRow="1" bandRow="1">
                <a:tableStyleId>{5C22544A-7EE6-4342-B048-85BDC9FD1C3A}</a:tableStyleId>
              </a:tblPr>
              <a:tblGrid>
                <a:gridCol w="715946">
                  <a:extLst>
                    <a:ext uri="{9D8B030D-6E8A-4147-A177-3AD203B41FA5}">
                      <a16:colId xmlns:a16="http://schemas.microsoft.com/office/drawing/2014/main" val="835296051"/>
                    </a:ext>
                  </a:extLst>
                </a:gridCol>
                <a:gridCol w="715946">
                  <a:extLst>
                    <a:ext uri="{9D8B030D-6E8A-4147-A177-3AD203B41FA5}">
                      <a16:colId xmlns:a16="http://schemas.microsoft.com/office/drawing/2014/main" val="1239848501"/>
                    </a:ext>
                  </a:extLst>
                </a:gridCol>
                <a:gridCol w="715946">
                  <a:extLst>
                    <a:ext uri="{9D8B030D-6E8A-4147-A177-3AD203B41FA5}">
                      <a16:colId xmlns:a16="http://schemas.microsoft.com/office/drawing/2014/main" val="1181563430"/>
                    </a:ext>
                  </a:extLst>
                </a:gridCol>
                <a:gridCol w="715946">
                  <a:extLst>
                    <a:ext uri="{9D8B030D-6E8A-4147-A177-3AD203B41FA5}">
                      <a16:colId xmlns:a16="http://schemas.microsoft.com/office/drawing/2014/main" val="1338258577"/>
                    </a:ext>
                  </a:extLst>
                </a:gridCol>
                <a:gridCol w="715946">
                  <a:extLst>
                    <a:ext uri="{9D8B030D-6E8A-4147-A177-3AD203B41FA5}">
                      <a16:colId xmlns:a16="http://schemas.microsoft.com/office/drawing/2014/main" val="2631110797"/>
                    </a:ext>
                  </a:extLst>
                </a:gridCol>
                <a:gridCol w="715946">
                  <a:extLst>
                    <a:ext uri="{9D8B030D-6E8A-4147-A177-3AD203B41FA5}">
                      <a16:colId xmlns:a16="http://schemas.microsoft.com/office/drawing/2014/main" val="2083043357"/>
                    </a:ext>
                  </a:extLst>
                </a:gridCol>
                <a:gridCol w="715946">
                  <a:extLst>
                    <a:ext uri="{9D8B030D-6E8A-4147-A177-3AD203B41FA5}">
                      <a16:colId xmlns:a16="http://schemas.microsoft.com/office/drawing/2014/main" val="861554964"/>
                    </a:ext>
                  </a:extLst>
                </a:gridCol>
              </a:tblGrid>
              <a:tr h="219990">
                <a:tc>
                  <a:txBody>
                    <a:bodyPr/>
                    <a:lstStyle/>
                    <a:p>
                      <a:endParaRPr lang="en-US"/>
                    </a:p>
                  </a:txBody>
                  <a:tcPr/>
                </a:tc>
                <a:tc>
                  <a:txBody>
                    <a:bodyPr/>
                    <a:lstStyle/>
                    <a:p>
                      <a:r>
                        <a:rPr lang="en-US"/>
                        <a:t>IF</a:t>
                      </a:r>
                    </a:p>
                  </a:txBody>
                  <a:tcPr/>
                </a:tc>
                <a:tc>
                  <a:txBody>
                    <a:bodyPr/>
                    <a:lstStyle/>
                    <a:p>
                      <a:r>
                        <a:rPr lang="en-US" altLang="zh-CN"/>
                        <a:t>ID</a:t>
                      </a:r>
                      <a:endParaRPr lang="en-US"/>
                    </a:p>
                  </a:txBody>
                  <a:tcPr/>
                </a:tc>
                <a:tc>
                  <a:txBody>
                    <a:bodyPr/>
                    <a:lstStyle/>
                    <a:p>
                      <a:r>
                        <a:rPr lang="en-US" altLang="zh-CN"/>
                        <a:t>EX</a:t>
                      </a:r>
                      <a:endParaRPr lang="en-US"/>
                    </a:p>
                  </a:txBody>
                  <a:tcPr/>
                </a:tc>
                <a:tc>
                  <a:txBody>
                    <a:bodyPr/>
                    <a:lstStyle/>
                    <a:p>
                      <a:r>
                        <a:rPr lang="en-US" altLang="zh-CN"/>
                        <a:t>MEM</a:t>
                      </a:r>
                      <a:endParaRPr lang="en-US"/>
                    </a:p>
                  </a:txBody>
                  <a:tcPr/>
                </a:tc>
                <a:tc>
                  <a:txBody>
                    <a:bodyPr/>
                    <a:lstStyle/>
                    <a:p>
                      <a:r>
                        <a:rPr lang="en-US" altLang="zh-CN"/>
                        <a:t>WB</a:t>
                      </a:r>
                      <a:endParaRPr lang="en-US"/>
                    </a:p>
                  </a:txBody>
                  <a:tcPr/>
                </a:tc>
                <a:tc>
                  <a:txBody>
                    <a:bodyPr/>
                    <a:lstStyle/>
                    <a:p>
                      <a:r>
                        <a:rPr lang="en-US"/>
                        <a:t>max</a:t>
                      </a:r>
                    </a:p>
                  </a:txBody>
                  <a:tcPr/>
                </a:tc>
                <a:extLst>
                  <a:ext uri="{0D108BD9-81ED-4DB2-BD59-A6C34878D82A}">
                    <a16:rowId xmlns:a16="http://schemas.microsoft.com/office/drawing/2014/main" val="3872753925"/>
                  </a:ext>
                </a:extLst>
              </a:tr>
              <a:tr h="219990">
                <a:tc>
                  <a:txBody>
                    <a:bodyPr/>
                    <a:lstStyle/>
                    <a:p>
                      <a:r>
                        <a:rPr lang="en-US" altLang="zh-CN"/>
                        <a:t>old</a:t>
                      </a:r>
                      <a:endParaRPr lang="en-US"/>
                    </a:p>
                  </a:txBody>
                  <a:tcPr/>
                </a:tc>
                <a:tc>
                  <a:txBody>
                    <a:bodyPr/>
                    <a:lstStyle/>
                    <a:p>
                      <a:r>
                        <a:rPr lang="en-US" altLang="zh-CN"/>
                        <a:t>x</a:t>
                      </a:r>
                      <a:endParaRPr lang="en-US"/>
                    </a:p>
                  </a:txBody>
                  <a:tcPr/>
                </a:tc>
                <a:tc>
                  <a:txBody>
                    <a:bodyPr/>
                    <a:lstStyle/>
                    <a:p>
                      <a:r>
                        <a:rPr lang="en-US" altLang="zh-CN"/>
                        <a:t>x</a:t>
                      </a:r>
                      <a:endParaRPr lang="en-US"/>
                    </a:p>
                  </a:txBody>
                  <a:tcPr/>
                </a:tc>
                <a:tc>
                  <a:txBody>
                    <a:bodyPr/>
                    <a:lstStyle/>
                    <a:p>
                      <a:r>
                        <a:rPr lang="en-US" altLang="zh-CN"/>
                        <a:t>x</a:t>
                      </a:r>
                      <a:endParaRPr lang="en-US"/>
                    </a:p>
                  </a:txBody>
                  <a:tcPr/>
                </a:tc>
                <a:tc>
                  <a:txBody>
                    <a:bodyPr/>
                    <a:lstStyle/>
                    <a:p>
                      <a:r>
                        <a:rPr lang="en-US" altLang="zh-CN"/>
                        <a:t>x</a:t>
                      </a:r>
                      <a:endParaRPr lang="en-US"/>
                    </a:p>
                  </a:txBody>
                  <a:tcPr/>
                </a:tc>
                <a:tc>
                  <a:txBody>
                    <a:bodyPr/>
                    <a:lstStyle/>
                    <a:p>
                      <a:r>
                        <a:rPr lang="en-US" altLang="zh-CN"/>
                        <a:t>x</a:t>
                      </a:r>
                      <a:endParaRPr lang="en-US"/>
                    </a:p>
                  </a:txBody>
                  <a:tcPr/>
                </a:tc>
                <a:tc>
                  <a:txBody>
                    <a:bodyPr/>
                    <a:lstStyle/>
                    <a:p>
                      <a:r>
                        <a:rPr lang="en-US" altLang="zh-CN"/>
                        <a:t>x</a:t>
                      </a:r>
                      <a:endParaRPr lang="en-US"/>
                    </a:p>
                  </a:txBody>
                  <a:tcPr/>
                </a:tc>
                <a:extLst>
                  <a:ext uri="{0D108BD9-81ED-4DB2-BD59-A6C34878D82A}">
                    <a16:rowId xmlns:a16="http://schemas.microsoft.com/office/drawing/2014/main" val="699461186"/>
                  </a:ext>
                </a:extLst>
              </a:tr>
              <a:tr h="219990">
                <a:tc>
                  <a:txBody>
                    <a:bodyPr/>
                    <a:lstStyle/>
                    <a:p>
                      <a:r>
                        <a:rPr lang="en-US" altLang="zh-CN"/>
                        <a:t>new</a:t>
                      </a:r>
                      <a:endParaRPr lang="en-US"/>
                    </a:p>
                  </a:txBody>
                  <a:tcPr/>
                </a:tc>
                <a:tc gridSpan="2">
                  <a:txBody>
                    <a:bodyPr/>
                    <a:lstStyle/>
                    <a:p>
                      <a:pPr algn="ctr"/>
                      <a:r>
                        <a:rPr lang="en-US" altLang="zh-CN">
                          <a:solidFill>
                            <a:srgbClr val="FF0000"/>
                          </a:solidFill>
                        </a:rPr>
                        <a:t>2x</a:t>
                      </a:r>
                      <a:endParaRPr lang="en-US">
                        <a:solidFill>
                          <a:srgbClr val="FF0000"/>
                        </a:solidFill>
                      </a:endParaRPr>
                    </a:p>
                  </a:txBody>
                  <a:tcPr/>
                </a:tc>
                <a:tc hMerge="1">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altLang="zh-CN">
                          <a:solidFill>
                            <a:srgbClr val="FF0000"/>
                          </a:solidFill>
                        </a:rPr>
                        <a:t>2x</a:t>
                      </a:r>
                      <a:endParaRPr lang="en-US">
                        <a:solidFill>
                          <a:srgbClr val="FF0000"/>
                        </a:solidFill>
                      </a:endParaRPr>
                    </a:p>
                  </a:txBody>
                  <a:tcPr/>
                </a:tc>
                <a:extLst>
                  <a:ext uri="{0D108BD9-81ED-4DB2-BD59-A6C34878D82A}">
                    <a16:rowId xmlns:a16="http://schemas.microsoft.com/office/drawing/2014/main" val="1277041420"/>
                  </a:ext>
                </a:extLst>
              </a:tr>
            </a:tbl>
          </a:graphicData>
        </a:graphic>
      </p:graphicFrame>
      <p:sp>
        <p:nvSpPr>
          <p:cNvPr id="9" name="TextBox 8">
            <a:extLst>
              <a:ext uri="{FF2B5EF4-FFF2-40B4-BE49-F238E27FC236}">
                <a16:creationId xmlns:a16="http://schemas.microsoft.com/office/drawing/2014/main" id="{7457C556-19E3-B146-8040-1032B5A6E59F}"/>
              </a:ext>
            </a:extLst>
          </p:cNvPr>
          <p:cNvSpPr txBox="1"/>
          <p:nvPr/>
        </p:nvSpPr>
        <p:spPr>
          <a:xfrm>
            <a:off x="4858870" y="3083467"/>
            <a:ext cx="2988510" cy="369332"/>
          </a:xfrm>
          <a:prstGeom prst="rect">
            <a:avLst/>
          </a:prstGeom>
          <a:noFill/>
        </p:spPr>
        <p:txBody>
          <a:bodyPr wrap="none" rtlCol="0">
            <a:spAutoFit/>
          </a:bodyPr>
          <a:lstStyle/>
          <a:p>
            <a:r>
              <a:rPr lang="en-US">
                <a:solidFill>
                  <a:schemeClr val="accent6"/>
                </a:solidFill>
              </a:rPr>
              <a:t>clo</a:t>
            </a:r>
            <a:r>
              <a:rPr lang="en-US" altLang="zh-CN">
                <a:solidFill>
                  <a:schemeClr val="accent6"/>
                </a:solidFill>
              </a:rPr>
              <a:t>ck</a:t>
            </a:r>
            <a:r>
              <a:rPr lang="zh-CN" altLang="en-US">
                <a:solidFill>
                  <a:schemeClr val="accent6"/>
                </a:solidFill>
              </a:rPr>
              <a:t> </a:t>
            </a:r>
            <a:r>
              <a:rPr lang="en-US" altLang="zh-CN">
                <a:solidFill>
                  <a:schemeClr val="accent6"/>
                </a:solidFill>
              </a:rPr>
              <a:t>period=</a:t>
            </a:r>
            <a:r>
              <a:rPr lang="en-US" altLang="zh-CN" err="1">
                <a:solidFill>
                  <a:schemeClr val="accent6"/>
                </a:solidFill>
              </a:rPr>
              <a:t>max_stage_time</a:t>
            </a:r>
            <a:endParaRPr lang="en-US">
              <a:solidFill>
                <a:schemeClr val="accent6"/>
              </a:solidFill>
            </a:endParaRPr>
          </a:p>
        </p:txBody>
      </p:sp>
      <p:graphicFrame>
        <p:nvGraphicFramePr>
          <p:cNvPr id="11" name="Table 10">
            <a:extLst>
              <a:ext uri="{FF2B5EF4-FFF2-40B4-BE49-F238E27FC236}">
                <a16:creationId xmlns:a16="http://schemas.microsoft.com/office/drawing/2014/main" id="{D6BC2CFE-1E07-1849-8CD3-135CE7E924F4}"/>
              </a:ext>
            </a:extLst>
          </p:cNvPr>
          <p:cNvGraphicFramePr>
            <a:graphicFrameLocks noGrp="1"/>
          </p:cNvGraphicFramePr>
          <p:nvPr/>
        </p:nvGraphicFramePr>
        <p:xfrm>
          <a:off x="8610600" y="4307230"/>
          <a:ext cx="3518997" cy="1371600"/>
        </p:xfrm>
        <a:graphic>
          <a:graphicData uri="http://schemas.openxmlformats.org/drawingml/2006/table">
            <a:tbl>
              <a:tblPr firstRow="1" bandRow="1">
                <a:tableStyleId>{5C22544A-7EE6-4342-B048-85BDC9FD1C3A}</a:tableStyleId>
              </a:tblPr>
              <a:tblGrid>
                <a:gridCol w="857239">
                  <a:extLst>
                    <a:ext uri="{9D8B030D-6E8A-4147-A177-3AD203B41FA5}">
                      <a16:colId xmlns:a16="http://schemas.microsoft.com/office/drawing/2014/main" val="835296051"/>
                    </a:ext>
                  </a:extLst>
                </a:gridCol>
                <a:gridCol w="947280">
                  <a:extLst>
                    <a:ext uri="{9D8B030D-6E8A-4147-A177-3AD203B41FA5}">
                      <a16:colId xmlns:a16="http://schemas.microsoft.com/office/drawing/2014/main" val="1239848501"/>
                    </a:ext>
                  </a:extLst>
                </a:gridCol>
                <a:gridCol w="857239">
                  <a:extLst>
                    <a:ext uri="{9D8B030D-6E8A-4147-A177-3AD203B41FA5}">
                      <a16:colId xmlns:a16="http://schemas.microsoft.com/office/drawing/2014/main" val="1181563430"/>
                    </a:ext>
                  </a:extLst>
                </a:gridCol>
                <a:gridCol w="857239">
                  <a:extLst>
                    <a:ext uri="{9D8B030D-6E8A-4147-A177-3AD203B41FA5}">
                      <a16:colId xmlns:a16="http://schemas.microsoft.com/office/drawing/2014/main" val="1259178873"/>
                    </a:ext>
                  </a:extLst>
                </a:gridCol>
              </a:tblGrid>
              <a:tr h="219990">
                <a:tc>
                  <a:txBody>
                    <a:bodyPr/>
                    <a:lstStyle/>
                    <a:p>
                      <a:endParaRPr lang="en-US"/>
                    </a:p>
                  </a:txBody>
                  <a:tcPr/>
                </a:tc>
                <a:tc>
                  <a:txBody>
                    <a:bodyPr/>
                    <a:lstStyle/>
                    <a:p>
                      <a:r>
                        <a:rPr lang="en-US" altLang="zh-CN"/>
                        <a:t>cycles</a:t>
                      </a:r>
                      <a:endParaRPr lang="en-US"/>
                    </a:p>
                  </a:txBody>
                  <a:tcPr/>
                </a:tc>
                <a:tc>
                  <a:txBody>
                    <a:bodyPr/>
                    <a:lstStyle/>
                    <a:p>
                      <a:r>
                        <a:rPr lang="en-US" altLang="zh-CN"/>
                        <a:t>clock</a:t>
                      </a:r>
                      <a:r>
                        <a:rPr lang="zh-CN" altLang="en-US"/>
                        <a:t> </a:t>
                      </a:r>
                      <a:r>
                        <a:rPr lang="en-US" altLang="zh-CN"/>
                        <a:t>period</a:t>
                      </a:r>
                      <a:endParaRPr lang="en-US"/>
                    </a:p>
                  </a:txBody>
                  <a:tcPr/>
                </a:tc>
                <a:tc>
                  <a:txBody>
                    <a:bodyPr/>
                    <a:lstStyle/>
                    <a:p>
                      <a:r>
                        <a:rPr lang="en-US" altLang="zh-CN"/>
                        <a:t>time</a:t>
                      </a:r>
                      <a:endParaRPr lang="en-US"/>
                    </a:p>
                  </a:txBody>
                  <a:tcPr/>
                </a:tc>
                <a:extLst>
                  <a:ext uri="{0D108BD9-81ED-4DB2-BD59-A6C34878D82A}">
                    <a16:rowId xmlns:a16="http://schemas.microsoft.com/office/drawing/2014/main" val="3872753925"/>
                  </a:ext>
                </a:extLst>
              </a:tr>
              <a:tr h="219990">
                <a:tc>
                  <a:txBody>
                    <a:bodyPr/>
                    <a:lstStyle/>
                    <a:p>
                      <a:r>
                        <a:rPr lang="en-US" altLang="zh-CN"/>
                        <a:t>old</a:t>
                      </a:r>
                      <a:endParaRPr lang="en-US"/>
                    </a:p>
                  </a:txBody>
                  <a:tcPr/>
                </a:tc>
                <a:tc>
                  <a:txBody>
                    <a:bodyPr/>
                    <a:lstStyle/>
                    <a:p>
                      <a:r>
                        <a:rPr lang="en-US" altLang="zh-CN"/>
                        <a:t>9</a:t>
                      </a:r>
                      <a:endParaRPr lang="en-US"/>
                    </a:p>
                  </a:txBody>
                  <a:tcPr/>
                </a:tc>
                <a:tc>
                  <a:txBody>
                    <a:bodyPr/>
                    <a:lstStyle/>
                    <a:p>
                      <a:r>
                        <a:rPr lang="en-US" altLang="zh-CN"/>
                        <a:t>x</a:t>
                      </a:r>
                      <a:endParaRPr lang="en-US"/>
                    </a:p>
                  </a:txBody>
                  <a:tcPr/>
                </a:tc>
                <a:tc>
                  <a:txBody>
                    <a:bodyPr/>
                    <a:lstStyle/>
                    <a:p>
                      <a:r>
                        <a:rPr lang="en-US" altLang="zh-CN"/>
                        <a:t>9x</a:t>
                      </a:r>
                      <a:endParaRPr lang="en-US"/>
                    </a:p>
                  </a:txBody>
                  <a:tcPr/>
                </a:tc>
                <a:extLst>
                  <a:ext uri="{0D108BD9-81ED-4DB2-BD59-A6C34878D82A}">
                    <a16:rowId xmlns:a16="http://schemas.microsoft.com/office/drawing/2014/main" val="699461186"/>
                  </a:ext>
                </a:extLst>
              </a:tr>
              <a:tr h="219990">
                <a:tc>
                  <a:txBody>
                    <a:bodyPr/>
                    <a:lstStyle/>
                    <a:p>
                      <a:r>
                        <a:rPr lang="en-US" altLang="zh-CN"/>
                        <a:t>new</a:t>
                      </a:r>
                      <a:endParaRPr lang="en-US"/>
                    </a:p>
                  </a:txBody>
                  <a:tcPr/>
                </a:tc>
                <a:tc>
                  <a:txBody>
                    <a:bodyPr/>
                    <a:lstStyle/>
                    <a:p>
                      <a:r>
                        <a:rPr lang="en-US" altLang="zh-CN"/>
                        <a:t>8</a:t>
                      </a:r>
                      <a:endParaRPr lang="en-US"/>
                    </a:p>
                  </a:txBody>
                  <a:tcPr/>
                </a:tc>
                <a:tc>
                  <a:txBody>
                    <a:bodyPr/>
                    <a:lstStyle/>
                    <a:p>
                      <a:r>
                        <a:rPr lang="en-US" altLang="zh-CN"/>
                        <a:t>2x</a:t>
                      </a:r>
                      <a:endParaRPr lang="en-US"/>
                    </a:p>
                  </a:txBody>
                  <a:tcPr/>
                </a:tc>
                <a:tc>
                  <a:txBody>
                    <a:bodyPr/>
                    <a:lstStyle/>
                    <a:p>
                      <a:r>
                        <a:rPr lang="en-US" altLang="zh-CN"/>
                        <a:t>16x</a:t>
                      </a:r>
                      <a:endParaRPr lang="en-US"/>
                    </a:p>
                  </a:txBody>
                  <a:tcPr/>
                </a:tc>
                <a:extLst>
                  <a:ext uri="{0D108BD9-81ED-4DB2-BD59-A6C34878D82A}">
                    <a16:rowId xmlns:a16="http://schemas.microsoft.com/office/drawing/2014/main" val="2690676112"/>
                  </a:ext>
                </a:extLst>
              </a:tr>
            </a:tbl>
          </a:graphicData>
        </a:graphic>
      </p:graphicFrame>
    </p:spTree>
    <p:extLst>
      <p:ext uri="{BB962C8B-B14F-4D97-AF65-F5344CB8AC3E}">
        <p14:creationId xmlns:p14="http://schemas.microsoft.com/office/powerpoint/2010/main" val="247072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7C98-A4D7-3A40-A879-5E028C488D17}"/>
              </a:ext>
            </a:extLst>
          </p:cNvPr>
          <p:cNvSpPr>
            <a:spLocks noGrp="1"/>
          </p:cNvSpPr>
          <p:nvPr>
            <p:ph type="title"/>
          </p:nvPr>
        </p:nvSpPr>
        <p:spPr/>
        <p:txBody>
          <a:bodyPr/>
          <a:lstStyle/>
          <a:p>
            <a:r>
              <a:rPr lang="en-US" b="1"/>
              <a:t>Q3 </a:t>
            </a:r>
            <a:r>
              <a:rPr lang="en-US"/>
              <a:t>Another 4-stage design</a:t>
            </a:r>
          </a:p>
        </p:txBody>
      </p:sp>
      <p:sp>
        <p:nvSpPr>
          <p:cNvPr id="3" name="Content Placeholder 2">
            <a:extLst>
              <a:ext uri="{FF2B5EF4-FFF2-40B4-BE49-F238E27FC236}">
                <a16:creationId xmlns:a16="http://schemas.microsoft.com/office/drawing/2014/main" id="{2AD2265F-DB98-C44A-A60D-0C804B46D882}"/>
              </a:ext>
            </a:extLst>
          </p:cNvPr>
          <p:cNvSpPr>
            <a:spLocks noGrp="1"/>
          </p:cNvSpPr>
          <p:nvPr>
            <p:ph idx="1"/>
          </p:nvPr>
        </p:nvSpPr>
        <p:spPr/>
        <p:txBody>
          <a:bodyPr>
            <a:normAutofit/>
          </a:bodyPr>
          <a:lstStyle/>
          <a:p>
            <a:pPr fontAlgn="base"/>
            <a:r>
              <a:rPr lang="en-US"/>
              <a:t>Ben </a:t>
            </a:r>
            <a:r>
              <a:rPr lang="en-US" err="1"/>
              <a:t>Bitdiddle</a:t>
            </a:r>
            <a:r>
              <a:rPr lang="en-US"/>
              <a:t> tries another a 4-stage pipelined design. This time, he combines EX and MEM stage into a single stage EXMEM, as shown below.</a:t>
            </a:r>
          </a:p>
          <a:p>
            <a:pPr fontAlgn="base"/>
            <a:r>
              <a:rPr lang="en-US"/>
              <a:t>To make this new design possible, Ben modifies the RISC-V instruction set so that the load and store instructions no longer take an offset. Rather, the member address must be calculated explicitly through an arithmetic instruction and stored in some register before load and store.</a:t>
            </a:r>
            <a:br>
              <a:rPr lang="en-US"/>
            </a:br>
            <a:endParaRPr lang="en-US"/>
          </a:p>
        </p:txBody>
      </p:sp>
      <p:sp>
        <p:nvSpPr>
          <p:cNvPr id="4" name="Slide Number Placeholder 3">
            <a:extLst>
              <a:ext uri="{FF2B5EF4-FFF2-40B4-BE49-F238E27FC236}">
                <a16:creationId xmlns:a16="http://schemas.microsoft.com/office/drawing/2014/main" id="{4F1B35BE-46BC-C14C-AEDB-0AB2386107AD}"/>
              </a:ext>
            </a:extLst>
          </p:cNvPr>
          <p:cNvSpPr>
            <a:spLocks noGrp="1"/>
          </p:cNvSpPr>
          <p:nvPr>
            <p:ph type="sldNum" sz="quarter" idx="12"/>
          </p:nvPr>
        </p:nvSpPr>
        <p:spPr/>
        <p:txBody>
          <a:bodyPr/>
          <a:lstStyle/>
          <a:p>
            <a:fld id="{8D4EC0DA-4BF5-A643-9CB7-B11B04F56005}" type="slidenum">
              <a:rPr lang="en-US" smtClean="0"/>
              <a:pPr/>
              <a:t>106</a:t>
            </a:fld>
            <a:endParaRPr lang="en-US"/>
          </a:p>
        </p:txBody>
      </p:sp>
    </p:spTree>
    <p:extLst>
      <p:ext uri="{BB962C8B-B14F-4D97-AF65-F5344CB8AC3E}">
        <p14:creationId xmlns:p14="http://schemas.microsoft.com/office/powerpoint/2010/main" val="19778886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DF12-1F9D-304C-9214-0525FFCB60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BE4770-5619-5C43-9DEB-9379974048D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B1452F5-FC95-EE4F-BD5F-7C00C7476D61}"/>
              </a:ext>
            </a:extLst>
          </p:cNvPr>
          <p:cNvSpPr>
            <a:spLocks noGrp="1"/>
          </p:cNvSpPr>
          <p:nvPr>
            <p:ph type="sldNum" sz="quarter" idx="12"/>
          </p:nvPr>
        </p:nvSpPr>
        <p:spPr/>
        <p:txBody>
          <a:bodyPr/>
          <a:lstStyle/>
          <a:p>
            <a:fld id="{8D4EC0DA-4BF5-A643-9CB7-B11B04F56005}" type="slidenum">
              <a:rPr lang="en-US" smtClean="0"/>
              <a:pPr/>
              <a:t>107</a:t>
            </a:fld>
            <a:endParaRPr lang="en-US"/>
          </a:p>
        </p:txBody>
      </p:sp>
      <p:pic>
        <p:nvPicPr>
          <p:cNvPr id="6" name="Picture 5">
            <a:extLst>
              <a:ext uri="{FF2B5EF4-FFF2-40B4-BE49-F238E27FC236}">
                <a16:creationId xmlns:a16="http://schemas.microsoft.com/office/drawing/2014/main" id="{B327C57C-8530-C745-8A09-C5DF053A7D47}"/>
              </a:ext>
            </a:extLst>
          </p:cNvPr>
          <p:cNvPicPr>
            <a:picLocks noChangeAspect="1"/>
          </p:cNvPicPr>
          <p:nvPr/>
        </p:nvPicPr>
        <p:blipFill>
          <a:blip r:embed="rId2"/>
          <a:stretch>
            <a:fillRect/>
          </a:stretch>
        </p:blipFill>
        <p:spPr>
          <a:xfrm>
            <a:off x="939847" y="0"/>
            <a:ext cx="10312306" cy="6858000"/>
          </a:xfrm>
          <a:prstGeom prst="rect">
            <a:avLst/>
          </a:prstGeom>
        </p:spPr>
      </p:pic>
    </p:spTree>
    <p:extLst>
      <p:ext uri="{BB962C8B-B14F-4D97-AF65-F5344CB8AC3E}">
        <p14:creationId xmlns:p14="http://schemas.microsoft.com/office/powerpoint/2010/main" val="21872360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726B-1E44-B249-B4A9-DD816610E9B4}"/>
              </a:ext>
            </a:extLst>
          </p:cNvPr>
          <p:cNvSpPr>
            <a:spLocks noGrp="1"/>
          </p:cNvSpPr>
          <p:nvPr>
            <p:ph type="title"/>
          </p:nvPr>
        </p:nvSpPr>
        <p:spPr/>
        <p:txBody>
          <a:bodyPr/>
          <a:lstStyle/>
          <a:p>
            <a:r>
              <a:rPr lang="en-US"/>
              <a:t>Q3.1</a:t>
            </a:r>
          </a:p>
        </p:txBody>
      </p:sp>
      <p:sp>
        <p:nvSpPr>
          <p:cNvPr id="3" name="Content Placeholder 2">
            <a:extLst>
              <a:ext uri="{FF2B5EF4-FFF2-40B4-BE49-F238E27FC236}">
                <a16:creationId xmlns:a16="http://schemas.microsoft.com/office/drawing/2014/main" id="{F8287900-B22F-524E-96C1-B8C73F58F75A}"/>
              </a:ext>
            </a:extLst>
          </p:cNvPr>
          <p:cNvSpPr>
            <a:spLocks noGrp="1"/>
          </p:cNvSpPr>
          <p:nvPr>
            <p:ph idx="1"/>
          </p:nvPr>
        </p:nvSpPr>
        <p:spPr/>
        <p:txBody>
          <a:bodyPr/>
          <a:lstStyle/>
          <a:p>
            <a:pPr fontAlgn="base"/>
            <a:r>
              <a:rPr lang="en-US"/>
              <a:t>In the instruction sequence of Q1.3, the first instruction is </a:t>
            </a:r>
            <a:r>
              <a:rPr lang="en-US" err="1">
                <a:solidFill>
                  <a:schemeClr val="accent6"/>
                </a:solidFill>
              </a:rPr>
              <a:t>ld</a:t>
            </a:r>
            <a:r>
              <a:rPr lang="en-US">
                <a:solidFill>
                  <a:schemeClr val="accent6"/>
                </a:solidFill>
              </a:rPr>
              <a:t> x2, 100(x1)</a:t>
            </a:r>
            <a:r>
              <a:rPr lang="en-US"/>
              <a:t>, which is not supported by Ben's new ISA. Please write an equivalent RISC-V instruction sequence that's supported by Ben's ISA while achieving the same desired effect.</a:t>
            </a:r>
          </a:p>
          <a:p>
            <a:pPr fontAlgn="base"/>
            <a:r>
              <a:rPr lang="en-US" err="1">
                <a:solidFill>
                  <a:srgbClr val="FF0000"/>
                </a:solidFill>
              </a:rPr>
              <a:t>addi</a:t>
            </a:r>
            <a:r>
              <a:rPr lang="en-US">
                <a:solidFill>
                  <a:srgbClr val="FF0000"/>
                </a:solidFill>
              </a:rPr>
              <a:t> x1, x1, 100</a:t>
            </a:r>
          </a:p>
          <a:p>
            <a:pPr fontAlgn="base"/>
            <a:r>
              <a:rPr lang="en-US" err="1">
                <a:solidFill>
                  <a:srgbClr val="FF0000"/>
                </a:solidFill>
              </a:rPr>
              <a:t>ld</a:t>
            </a:r>
            <a:r>
              <a:rPr lang="en-US">
                <a:solidFill>
                  <a:srgbClr val="FF0000"/>
                </a:solidFill>
              </a:rPr>
              <a:t> x2, x1</a:t>
            </a:r>
          </a:p>
        </p:txBody>
      </p:sp>
      <p:sp>
        <p:nvSpPr>
          <p:cNvPr id="4" name="Slide Number Placeholder 3">
            <a:extLst>
              <a:ext uri="{FF2B5EF4-FFF2-40B4-BE49-F238E27FC236}">
                <a16:creationId xmlns:a16="http://schemas.microsoft.com/office/drawing/2014/main" id="{9A79D690-D20E-0E4C-82B8-3DB56CD0F508}"/>
              </a:ext>
            </a:extLst>
          </p:cNvPr>
          <p:cNvSpPr>
            <a:spLocks noGrp="1"/>
          </p:cNvSpPr>
          <p:nvPr>
            <p:ph type="sldNum" sz="quarter" idx="12"/>
          </p:nvPr>
        </p:nvSpPr>
        <p:spPr/>
        <p:txBody>
          <a:bodyPr/>
          <a:lstStyle/>
          <a:p>
            <a:fld id="{8D4EC0DA-4BF5-A643-9CB7-B11B04F56005}" type="slidenum">
              <a:rPr lang="en-US" smtClean="0"/>
              <a:pPr/>
              <a:t>108</a:t>
            </a:fld>
            <a:endParaRPr lang="en-US"/>
          </a:p>
        </p:txBody>
      </p:sp>
    </p:spTree>
    <p:extLst>
      <p:ext uri="{BB962C8B-B14F-4D97-AF65-F5344CB8AC3E}">
        <p14:creationId xmlns:p14="http://schemas.microsoft.com/office/powerpoint/2010/main" val="10059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170A-28A3-114B-BC3E-1555C05960E9}"/>
              </a:ext>
            </a:extLst>
          </p:cNvPr>
          <p:cNvSpPr>
            <a:spLocks noGrp="1"/>
          </p:cNvSpPr>
          <p:nvPr>
            <p:ph type="title"/>
          </p:nvPr>
        </p:nvSpPr>
        <p:spPr/>
        <p:txBody>
          <a:bodyPr/>
          <a:lstStyle/>
          <a:p>
            <a:r>
              <a:rPr lang="en-US"/>
              <a:t>Q3.2</a:t>
            </a:r>
          </a:p>
        </p:txBody>
      </p:sp>
      <p:sp>
        <p:nvSpPr>
          <p:cNvPr id="3" name="Content Placeholder 2">
            <a:extLst>
              <a:ext uri="{FF2B5EF4-FFF2-40B4-BE49-F238E27FC236}">
                <a16:creationId xmlns:a16="http://schemas.microsoft.com/office/drawing/2014/main" id="{9D44397A-D164-AE4E-BE2B-A79E18588604}"/>
              </a:ext>
            </a:extLst>
          </p:cNvPr>
          <p:cNvSpPr>
            <a:spLocks noGrp="1"/>
          </p:cNvSpPr>
          <p:nvPr>
            <p:ph idx="1"/>
          </p:nvPr>
        </p:nvSpPr>
        <p:spPr/>
        <p:txBody>
          <a:bodyPr/>
          <a:lstStyle/>
          <a:p>
            <a:pPr fontAlgn="base"/>
            <a:r>
              <a:rPr lang="en-US"/>
              <a:t>How many clock cycles are needed to execute the instruction sequence of Q1.3 under Ben's new 4-stage CPU design?</a:t>
            </a:r>
          </a:p>
          <a:p>
            <a:pPr fontAlgn="base"/>
            <a:r>
              <a:rPr lang="en-US"/>
              <a:t>We assume no forwarding.</a:t>
            </a:r>
          </a:p>
          <a:p>
            <a:pPr fontAlgn="base"/>
            <a:r>
              <a:rPr lang="en-US"/>
              <a:t>We assume the instruction </a:t>
            </a:r>
            <a:r>
              <a:rPr lang="en-US" err="1"/>
              <a:t>ld</a:t>
            </a:r>
            <a:r>
              <a:rPr lang="en-US"/>
              <a:t> x2, 100(x1) is substituted with your answer in Q3.1.</a:t>
            </a:r>
          </a:p>
        </p:txBody>
      </p:sp>
      <p:sp>
        <p:nvSpPr>
          <p:cNvPr id="4" name="Slide Number Placeholder 3">
            <a:extLst>
              <a:ext uri="{FF2B5EF4-FFF2-40B4-BE49-F238E27FC236}">
                <a16:creationId xmlns:a16="http://schemas.microsoft.com/office/drawing/2014/main" id="{5F287729-1B99-A846-AEE0-FCC99E111AF0}"/>
              </a:ext>
            </a:extLst>
          </p:cNvPr>
          <p:cNvSpPr>
            <a:spLocks noGrp="1"/>
          </p:cNvSpPr>
          <p:nvPr>
            <p:ph type="sldNum" sz="quarter" idx="12"/>
          </p:nvPr>
        </p:nvSpPr>
        <p:spPr/>
        <p:txBody>
          <a:bodyPr/>
          <a:lstStyle/>
          <a:p>
            <a:fld id="{8D4EC0DA-4BF5-A643-9CB7-B11B04F56005}" type="slidenum">
              <a:rPr lang="en-US" smtClean="0"/>
              <a:pPr/>
              <a:t>109</a:t>
            </a:fld>
            <a:endParaRPr lang="en-US"/>
          </a:p>
        </p:txBody>
      </p:sp>
      <p:sp>
        <p:nvSpPr>
          <p:cNvPr id="5" name="Rectangle 4">
            <a:extLst>
              <a:ext uri="{FF2B5EF4-FFF2-40B4-BE49-F238E27FC236}">
                <a16:creationId xmlns:a16="http://schemas.microsoft.com/office/drawing/2014/main" id="{8159A0EA-3D63-2D42-8783-8087D66A5054}"/>
              </a:ext>
            </a:extLst>
          </p:cNvPr>
          <p:cNvSpPr/>
          <p:nvPr/>
        </p:nvSpPr>
        <p:spPr>
          <a:xfrm>
            <a:off x="5154707" y="24243"/>
            <a:ext cx="6096000" cy="1754326"/>
          </a:xfrm>
          <a:prstGeom prst="rect">
            <a:avLst/>
          </a:prstGeom>
        </p:spPr>
        <p:txBody>
          <a:bodyPr>
            <a:spAutoFit/>
          </a:bodyPr>
          <a:lstStyle/>
          <a:p>
            <a:pPr fontAlgn="base"/>
            <a:r>
              <a:rPr lang="en-US" err="1"/>
              <a:t>addi</a:t>
            </a:r>
            <a:r>
              <a:rPr lang="en-US"/>
              <a:t> x1, x1, 100</a:t>
            </a:r>
          </a:p>
          <a:p>
            <a:pPr fontAlgn="base"/>
            <a:r>
              <a:rPr lang="en-US" err="1"/>
              <a:t>ld</a:t>
            </a:r>
            <a:r>
              <a:rPr lang="en-US"/>
              <a:t> x2, x1 </a:t>
            </a:r>
          </a:p>
          <a:p>
            <a:pPr fontAlgn="base"/>
            <a:r>
              <a:rPr lang="en-US"/>
              <a:t>and x5, x2, x3 //x5 = x2 &amp; x3 </a:t>
            </a:r>
          </a:p>
          <a:p>
            <a:pPr fontAlgn="base"/>
            <a:r>
              <a:rPr lang="en-US"/>
              <a:t>or x10, x2, x9 //x10 = x2 | x9 </a:t>
            </a:r>
          </a:p>
          <a:p>
            <a:pPr fontAlgn="base"/>
            <a:r>
              <a:rPr lang="en-US"/>
              <a:t>add x14, x2, x2 //x14 = x2+x2 </a:t>
            </a:r>
          </a:p>
          <a:p>
            <a:pPr fontAlgn="base"/>
            <a:r>
              <a:rPr lang="en-US"/>
              <a:t>add x15, x2, x12 //x15 = x2+x12</a:t>
            </a:r>
          </a:p>
        </p:txBody>
      </p:sp>
    </p:spTree>
    <p:extLst>
      <p:ext uri="{BB962C8B-B14F-4D97-AF65-F5344CB8AC3E}">
        <p14:creationId xmlns:p14="http://schemas.microsoft.com/office/powerpoint/2010/main" val="228742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1-D</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 p[1][1]?</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11</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21" name="TextBox 20">
            <a:extLst>
              <a:ext uri="{FF2B5EF4-FFF2-40B4-BE49-F238E27FC236}">
                <a16:creationId xmlns:a16="http://schemas.microsoft.com/office/drawing/2014/main" id="{0E9EF450-730E-9249-A0AA-BC33D5DCA877}"/>
              </a:ext>
            </a:extLst>
          </p:cNvPr>
          <p:cNvSpPr txBox="1"/>
          <p:nvPr/>
        </p:nvSpPr>
        <p:spPr>
          <a:xfrm>
            <a:off x="7847313" y="5029405"/>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pic>
        <p:nvPicPr>
          <p:cNvPr id="9" name="Picture 8" descr="Text&#10;&#10;Description automatically generated with medium confidence">
            <a:extLst>
              <a:ext uri="{FF2B5EF4-FFF2-40B4-BE49-F238E27FC236}">
                <a16:creationId xmlns:a16="http://schemas.microsoft.com/office/drawing/2014/main" id="{CDF64BC1-0026-C94D-BF7D-5F331CA38F33}"/>
              </a:ext>
            </a:extLst>
          </p:cNvPr>
          <p:cNvPicPr>
            <a:picLocks noChangeAspect="1"/>
          </p:cNvPicPr>
          <p:nvPr/>
        </p:nvPicPr>
        <p:blipFill>
          <a:blip r:embed="rId2"/>
          <a:stretch>
            <a:fillRect/>
          </a:stretch>
        </p:blipFill>
        <p:spPr>
          <a:xfrm>
            <a:off x="781275" y="2384609"/>
            <a:ext cx="7829325" cy="1285412"/>
          </a:xfrm>
          <a:prstGeom prst="rect">
            <a:avLst/>
          </a:prstGeom>
        </p:spPr>
      </p:pic>
      <p:sp>
        <p:nvSpPr>
          <p:cNvPr id="25" name="Rectangle 24">
            <a:extLst>
              <a:ext uri="{FF2B5EF4-FFF2-40B4-BE49-F238E27FC236}">
                <a16:creationId xmlns:a16="http://schemas.microsoft.com/office/drawing/2014/main" id="{C16D896E-EFAF-EF46-8698-EDEDE6A227D6}"/>
              </a:ext>
            </a:extLst>
          </p:cNvPr>
          <p:cNvSpPr/>
          <p:nvPr/>
        </p:nvSpPr>
        <p:spPr>
          <a:xfrm>
            <a:off x="1861073" y="2528047"/>
            <a:ext cx="645459" cy="22591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662E799-3569-504A-8589-8B2EE9C95C9F}"/>
              </a:ext>
            </a:extLst>
          </p:cNvPr>
          <p:cNvSpPr txBox="1"/>
          <p:nvPr/>
        </p:nvSpPr>
        <p:spPr>
          <a:xfrm>
            <a:off x="2597277" y="2745904"/>
            <a:ext cx="3575794" cy="369332"/>
          </a:xfrm>
          <a:prstGeom prst="rect">
            <a:avLst/>
          </a:prstGeom>
          <a:noFill/>
        </p:spPr>
        <p:txBody>
          <a:bodyPr wrap="square" rtlCol="0">
            <a:spAutoFit/>
          </a:bodyPr>
          <a:lstStyle/>
          <a:p>
            <a:r>
              <a:rPr lang="en-US" altLang="zh-CN">
                <a:solidFill>
                  <a:srgbClr val="5B9BD5"/>
                </a:solidFill>
              </a:rPr>
              <a:t>name:</a:t>
            </a:r>
            <a:r>
              <a:rPr lang="zh-CN" altLang="en-US">
                <a:solidFill>
                  <a:srgbClr val="5B9BD5"/>
                </a:solidFill>
              </a:rPr>
              <a:t> </a:t>
            </a:r>
            <a:r>
              <a:rPr lang="en-US" altLang="zh-CN">
                <a:solidFill>
                  <a:srgbClr val="5B9BD5"/>
                </a:solidFill>
              </a:rPr>
              <a:t>an</a:t>
            </a:r>
            <a:r>
              <a:rPr lang="zh-CN" altLang="en-US">
                <a:solidFill>
                  <a:srgbClr val="5B9BD5"/>
                </a:solidFill>
              </a:rPr>
              <a:t> </a:t>
            </a:r>
            <a:r>
              <a:rPr lang="en-US" altLang="zh-CN">
                <a:solidFill>
                  <a:srgbClr val="5B9BD5"/>
                </a:solidFill>
              </a:rPr>
              <a:t>array</a:t>
            </a:r>
            <a:r>
              <a:rPr lang="zh-CN" altLang="en-US">
                <a:solidFill>
                  <a:srgbClr val="5B9BD5"/>
                </a:solidFill>
              </a:rPr>
              <a:t> </a:t>
            </a:r>
            <a:r>
              <a:rPr lang="en-US" altLang="zh-CN">
                <a:solidFill>
                  <a:srgbClr val="5B9BD5"/>
                </a:solidFill>
              </a:rPr>
              <a:t>of</a:t>
            </a:r>
            <a:r>
              <a:rPr lang="zh-CN" altLang="en-US">
                <a:solidFill>
                  <a:srgbClr val="5B9BD5"/>
                </a:solidFill>
              </a:rPr>
              <a:t> </a:t>
            </a:r>
            <a:r>
              <a:rPr lang="en-US" altLang="zh-CN">
                <a:solidFill>
                  <a:srgbClr val="5B9BD5"/>
                </a:solidFill>
              </a:rPr>
              <a:t>char</a:t>
            </a:r>
            <a:r>
              <a:rPr lang="zh-CN" altLang="en-US">
                <a:solidFill>
                  <a:srgbClr val="5B9BD5"/>
                </a:solidFill>
              </a:rPr>
              <a:t> </a:t>
            </a:r>
            <a:r>
              <a:rPr lang="en-US" altLang="zh-CN" b="1">
                <a:solidFill>
                  <a:srgbClr val="5B9BD5"/>
                </a:solidFill>
              </a:rPr>
              <a:t>pointer</a:t>
            </a:r>
            <a:r>
              <a:rPr lang="en-US" altLang="zh-CN">
                <a:solidFill>
                  <a:srgbClr val="5B9BD5"/>
                </a:solidFill>
              </a:rPr>
              <a:t>s</a:t>
            </a:r>
            <a:endParaRPr lang="en-US">
              <a:solidFill>
                <a:srgbClr val="5B9BD5"/>
              </a:solidFill>
            </a:endParaRPr>
          </a:p>
        </p:txBody>
      </p:sp>
      <p:sp>
        <p:nvSpPr>
          <p:cNvPr id="15" name="TextBox 14">
            <a:extLst>
              <a:ext uri="{FF2B5EF4-FFF2-40B4-BE49-F238E27FC236}">
                <a16:creationId xmlns:a16="http://schemas.microsoft.com/office/drawing/2014/main" id="{734A622D-C6D7-B143-B19E-2413DCEDD904}"/>
              </a:ext>
            </a:extLst>
          </p:cNvPr>
          <p:cNvSpPr txBox="1"/>
          <p:nvPr/>
        </p:nvSpPr>
        <p:spPr>
          <a:xfrm>
            <a:off x="781275" y="4678975"/>
            <a:ext cx="5022043" cy="369332"/>
          </a:xfrm>
          <a:prstGeom prst="rect">
            <a:avLst/>
          </a:prstGeom>
          <a:noFill/>
        </p:spPr>
        <p:txBody>
          <a:bodyPr wrap="square" rtlCol="0">
            <a:spAutoFit/>
          </a:bodyPr>
          <a:lstStyle/>
          <a:p>
            <a:r>
              <a:rPr lang="en-US" altLang="zh-CN" b="1">
                <a:solidFill>
                  <a:schemeClr val="accent4">
                    <a:lumMod val="60000"/>
                    <a:lumOff val="40000"/>
                  </a:schemeClr>
                </a:solidFill>
              </a:rPr>
              <a:t>names</a:t>
            </a:r>
            <a:endParaRPr lang="en-US" b="1">
              <a:solidFill>
                <a:schemeClr val="accent4">
                  <a:lumMod val="60000"/>
                  <a:lumOff val="40000"/>
                </a:schemeClr>
              </a:solidFill>
            </a:endParaRPr>
          </a:p>
        </p:txBody>
      </p:sp>
      <p:cxnSp>
        <p:nvCxnSpPr>
          <p:cNvPr id="16" name="Straight Arrow Connector 15">
            <a:extLst>
              <a:ext uri="{FF2B5EF4-FFF2-40B4-BE49-F238E27FC236}">
                <a16:creationId xmlns:a16="http://schemas.microsoft.com/office/drawing/2014/main" id="{B5936356-B656-5A4A-B095-CFF40BCF3077}"/>
              </a:ext>
            </a:extLst>
          </p:cNvPr>
          <p:cNvCxnSpPr/>
          <p:nvPr/>
        </p:nvCxnSpPr>
        <p:spPr>
          <a:xfrm>
            <a:off x="1118859" y="5048307"/>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 name="Rectangular Callout 4">
            <a:extLst>
              <a:ext uri="{FF2B5EF4-FFF2-40B4-BE49-F238E27FC236}">
                <a16:creationId xmlns:a16="http://schemas.microsoft.com/office/drawing/2014/main" id="{43C3CC39-074C-D54F-B223-49DD2314D29D}"/>
              </a:ext>
            </a:extLst>
          </p:cNvPr>
          <p:cNvSpPr/>
          <p:nvPr/>
        </p:nvSpPr>
        <p:spPr>
          <a:xfrm>
            <a:off x="1237129" y="3815441"/>
            <a:ext cx="3711388" cy="796066"/>
          </a:xfrm>
          <a:prstGeom prst="wedgeRectCallout">
            <a:avLst>
              <a:gd name="adj1" fmla="val -44907"/>
              <a:gd name="adj2" fmla="val 706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The</a:t>
            </a:r>
            <a:r>
              <a:rPr lang="zh-CN" altLang="en-US"/>
              <a:t> </a:t>
            </a:r>
            <a:r>
              <a:rPr lang="en-US" altLang="zh-CN"/>
              <a:t>name</a:t>
            </a:r>
            <a:r>
              <a:rPr lang="zh-CN" altLang="en-US"/>
              <a:t> </a:t>
            </a:r>
            <a:r>
              <a:rPr lang="en-US" altLang="zh-CN"/>
              <a:t>of</a:t>
            </a:r>
            <a:r>
              <a:rPr lang="zh-CN" altLang="en-US"/>
              <a:t> </a:t>
            </a:r>
            <a:r>
              <a:rPr lang="en-US" altLang="zh-CN"/>
              <a:t>an</a:t>
            </a:r>
            <a:r>
              <a:rPr lang="zh-CN" altLang="en-US"/>
              <a:t> </a:t>
            </a:r>
            <a:r>
              <a:rPr lang="en-US" altLang="zh-CN"/>
              <a:t>array</a:t>
            </a:r>
            <a:r>
              <a:rPr lang="zh-CN" altLang="en-US"/>
              <a:t> </a:t>
            </a:r>
            <a:r>
              <a:rPr lang="en-US" altLang="zh-CN">
                <a:sym typeface="Wingdings" pitchFamily="2" charset="2"/>
              </a:rPr>
              <a:t></a:t>
            </a:r>
            <a:r>
              <a:rPr lang="zh-CN" altLang="en-US">
                <a:sym typeface="Wingdings" pitchFamily="2" charset="2"/>
              </a:rPr>
              <a:t> </a:t>
            </a:r>
            <a:r>
              <a:rPr lang="en-US" altLang="zh-CN">
                <a:sym typeface="Wingdings" pitchFamily="2" charset="2"/>
              </a:rPr>
              <a:t>a</a:t>
            </a:r>
            <a:r>
              <a:rPr lang="zh-CN" altLang="en-US">
                <a:sym typeface="Wingdings" pitchFamily="2" charset="2"/>
              </a:rPr>
              <a:t> </a:t>
            </a:r>
            <a:r>
              <a:rPr lang="en-US" altLang="zh-CN">
                <a:sym typeface="Wingdings" pitchFamily="2" charset="2"/>
              </a:rPr>
              <a:t>pointer</a:t>
            </a:r>
            <a:endParaRPr lang="en-US"/>
          </a:p>
        </p:txBody>
      </p:sp>
      <p:graphicFrame>
        <p:nvGraphicFramePr>
          <p:cNvPr id="6" name="Table 6">
            <a:extLst>
              <a:ext uri="{FF2B5EF4-FFF2-40B4-BE49-F238E27FC236}">
                <a16:creationId xmlns:a16="http://schemas.microsoft.com/office/drawing/2014/main" id="{25A735D0-8194-0742-972A-1F1915AC5371}"/>
              </a:ext>
            </a:extLst>
          </p:cNvPr>
          <p:cNvGraphicFramePr>
            <a:graphicFrameLocks noGrp="1"/>
          </p:cNvGraphicFramePr>
          <p:nvPr>
            <p:extLst>
              <p:ext uri="{D42A27DB-BD31-4B8C-83A1-F6EECF244321}">
                <p14:modId xmlns:p14="http://schemas.microsoft.com/office/powerpoint/2010/main" val="334934002"/>
              </p:ext>
            </p:extLst>
          </p:nvPr>
        </p:nvGraphicFramePr>
        <p:xfrm>
          <a:off x="1118859" y="5664445"/>
          <a:ext cx="8128000" cy="37084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760655989"/>
                    </a:ext>
                  </a:extLst>
                </a:gridCol>
                <a:gridCol w="2032000">
                  <a:extLst>
                    <a:ext uri="{9D8B030D-6E8A-4147-A177-3AD203B41FA5}">
                      <a16:colId xmlns:a16="http://schemas.microsoft.com/office/drawing/2014/main" val="1178152264"/>
                    </a:ext>
                  </a:extLst>
                </a:gridCol>
                <a:gridCol w="2032000">
                  <a:extLst>
                    <a:ext uri="{9D8B030D-6E8A-4147-A177-3AD203B41FA5}">
                      <a16:colId xmlns:a16="http://schemas.microsoft.com/office/drawing/2014/main" val="621509951"/>
                    </a:ext>
                  </a:extLst>
                </a:gridCol>
                <a:gridCol w="2032000">
                  <a:extLst>
                    <a:ext uri="{9D8B030D-6E8A-4147-A177-3AD203B41FA5}">
                      <a16:colId xmlns:a16="http://schemas.microsoft.com/office/drawing/2014/main" val="927563413"/>
                    </a:ext>
                  </a:extLst>
                </a:gridCol>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61269437"/>
                  </a:ext>
                </a:extLst>
              </a:tr>
            </a:tbl>
          </a:graphicData>
        </a:graphic>
      </p:graphicFrame>
      <p:sp>
        <p:nvSpPr>
          <p:cNvPr id="7" name="TextBox 6">
            <a:extLst>
              <a:ext uri="{FF2B5EF4-FFF2-40B4-BE49-F238E27FC236}">
                <a16:creationId xmlns:a16="http://schemas.microsoft.com/office/drawing/2014/main" id="{8081C375-9A20-3545-AEFA-E600F728DC26}"/>
              </a:ext>
            </a:extLst>
          </p:cNvPr>
          <p:cNvSpPr txBox="1"/>
          <p:nvPr/>
        </p:nvSpPr>
        <p:spPr>
          <a:xfrm>
            <a:off x="978049" y="6051939"/>
            <a:ext cx="786205" cy="369332"/>
          </a:xfrm>
          <a:prstGeom prst="rect">
            <a:avLst/>
          </a:prstGeom>
          <a:noFill/>
        </p:spPr>
        <p:txBody>
          <a:bodyPr wrap="square" rtlCol="0">
            <a:spAutoFit/>
          </a:bodyPr>
          <a:lstStyle/>
          <a:p>
            <a:r>
              <a:rPr lang="en-US" altLang="zh-CN"/>
              <a:t>0</a:t>
            </a:r>
            <a:endParaRPr lang="en-US"/>
          </a:p>
        </p:txBody>
      </p:sp>
      <p:sp>
        <p:nvSpPr>
          <p:cNvPr id="23" name="TextBox 22">
            <a:extLst>
              <a:ext uri="{FF2B5EF4-FFF2-40B4-BE49-F238E27FC236}">
                <a16:creationId xmlns:a16="http://schemas.microsoft.com/office/drawing/2014/main" id="{4D24DA1A-F756-3A41-856D-D57EA914BBBF}"/>
              </a:ext>
            </a:extLst>
          </p:cNvPr>
          <p:cNvSpPr txBox="1"/>
          <p:nvPr/>
        </p:nvSpPr>
        <p:spPr>
          <a:xfrm>
            <a:off x="2998929" y="6035285"/>
            <a:ext cx="786205" cy="369332"/>
          </a:xfrm>
          <a:prstGeom prst="rect">
            <a:avLst/>
          </a:prstGeom>
          <a:noFill/>
        </p:spPr>
        <p:txBody>
          <a:bodyPr wrap="square" rtlCol="0">
            <a:spAutoFit/>
          </a:bodyPr>
          <a:lstStyle/>
          <a:p>
            <a:r>
              <a:rPr lang="en-US" altLang="zh-CN"/>
              <a:t>8</a:t>
            </a:r>
            <a:endParaRPr lang="en-US"/>
          </a:p>
        </p:txBody>
      </p:sp>
      <p:sp>
        <p:nvSpPr>
          <p:cNvPr id="24" name="TextBox 23">
            <a:extLst>
              <a:ext uri="{FF2B5EF4-FFF2-40B4-BE49-F238E27FC236}">
                <a16:creationId xmlns:a16="http://schemas.microsoft.com/office/drawing/2014/main" id="{A1932305-DC96-4A4E-A0D8-A4DAD95C5070}"/>
              </a:ext>
            </a:extLst>
          </p:cNvPr>
          <p:cNvSpPr txBox="1"/>
          <p:nvPr/>
        </p:nvSpPr>
        <p:spPr>
          <a:xfrm>
            <a:off x="5019809" y="6028498"/>
            <a:ext cx="786205" cy="369332"/>
          </a:xfrm>
          <a:prstGeom prst="rect">
            <a:avLst/>
          </a:prstGeom>
          <a:noFill/>
        </p:spPr>
        <p:txBody>
          <a:bodyPr wrap="square" rtlCol="0">
            <a:spAutoFit/>
          </a:bodyPr>
          <a:lstStyle/>
          <a:p>
            <a:r>
              <a:rPr lang="en-US" altLang="zh-CN"/>
              <a:t>16</a:t>
            </a:r>
            <a:endParaRPr lang="en-US"/>
          </a:p>
        </p:txBody>
      </p:sp>
      <p:sp>
        <p:nvSpPr>
          <p:cNvPr id="29" name="TextBox 28">
            <a:extLst>
              <a:ext uri="{FF2B5EF4-FFF2-40B4-BE49-F238E27FC236}">
                <a16:creationId xmlns:a16="http://schemas.microsoft.com/office/drawing/2014/main" id="{4C4B3DAF-8429-0049-90FC-2DB56086AF25}"/>
              </a:ext>
            </a:extLst>
          </p:cNvPr>
          <p:cNvSpPr txBox="1"/>
          <p:nvPr/>
        </p:nvSpPr>
        <p:spPr>
          <a:xfrm>
            <a:off x="6958249" y="6028498"/>
            <a:ext cx="786205" cy="369332"/>
          </a:xfrm>
          <a:prstGeom prst="rect">
            <a:avLst/>
          </a:prstGeom>
          <a:noFill/>
        </p:spPr>
        <p:txBody>
          <a:bodyPr wrap="square" rtlCol="0">
            <a:spAutoFit/>
          </a:bodyPr>
          <a:lstStyle/>
          <a:p>
            <a:r>
              <a:rPr lang="en-US" altLang="zh-CN"/>
              <a:t>24</a:t>
            </a:r>
            <a:endParaRPr lang="en-US"/>
          </a:p>
        </p:txBody>
      </p:sp>
      <p:sp>
        <p:nvSpPr>
          <p:cNvPr id="30" name="Rectangular Callout 29">
            <a:extLst>
              <a:ext uri="{FF2B5EF4-FFF2-40B4-BE49-F238E27FC236}">
                <a16:creationId xmlns:a16="http://schemas.microsoft.com/office/drawing/2014/main" id="{4034B18D-70CA-2740-BEA1-A7D66B14A406}"/>
              </a:ext>
            </a:extLst>
          </p:cNvPr>
          <p:cNvSpPr/>
          <p:nvPr/>
        </p:nvSpPr>
        <p:spPr>
          <a:xfrm>
            <a:off x="1989171" y="4785211"/>
            <a:ext cx="3711388" cy="796066"/>
          </a:xfrm>
          <a:prstGeom prst="wedgeRectCallout">
            <a:avLst>
              <a:gd name="adj1" fmla="val -44907"/>
              <a:gd name="adj2" fmla="val 706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Each</a:t>
            </a:r>
            <a:r>
              <a:rPr lang="zh-CN" altLang="en-US"/>
              <a:t> </a:t>
            </a:r>
            <a:r>
              <a:rPr lang="en-US" altLang="zh-CN"/>
              <a:t>element:</a:t>
            </a:r>
            <a:r>
              <a:rPr lang="zh-CN" altLang="en-US"/>
              <a:t> </a:t>
            </a:r>
            <a:r>
              <a:rPr lang="en-US" altLang="zh-CN"/>
              <a:t>a</a:t>
            </a:r>
            <a:r>
              <a:rPr lang="zh-CN" altLang="en-US"/>
              <a:t> </a:t>
            </a:r>
            <a:r>
              <a:rPr lang="en-US" altLang="zh-CN"/>
              <a:t>pointer</a:t>
            </a:r>
            <a:r>
              <a:rPr lang="zh-CN" altLang="en-US"/>
              <a:t> </a:t>
            </a:r>
            <a:r>
              <a:rPr lang="en-US" altLang="zh-CN"/>
              <a:t>to</a:t>
            </a:r>
            <a:r>
              <a:rPr lang="zh-CN" altLang="en-US"/>
              <a:t> </a:t>
            </a:r>
            <a:endParaRPr lang="en-US" altLang="zh-CN"/>
          </a:p>
          <a:p>
            <a:pPr algn="ctr"/>
            <a:r>
              <a:rPr lang="en-US" altLang="zh-CN"/>
              <a:t>(address</a:t>
            </a:r>
            <a:r>
              <a:rPr lang="zh-CN" altLang="en-US"/>
              <a:t> </a:t>
            </a:r>
            <a:r>
              <a:rPr lang="en-US" altLang="zh-CN"/>
              <a:t>of)</a:t>
            </a:r>
            <a:r>
              <a:rPr lang="zh-CN" altLang="en-US"/>
              <a:t> </a:t>
            </a:r>
            <a:r>
              <a:rPr lang="en-US" altLang="zh-CN"/>
              <a:t>a</a:t>
            </a:r>
            <a:r>
              <a:rPr lang="zh-CN" altLang="en-US"/>
              <a:t> </a:t>
            </a:r>
            <a:r>
              <a:rPr lang="en-US" altLang="zh-CN"/>
              <a:t>string</a:t>
            </a:r>
            <a:endParaRPr lang="en-US"/>
          </a:p>
        </p:txBody>
      </p:sp>
      <p:sp>
        <p:nvSpPr>
          <p:cNvPr id="8" name="TextBox 7">
            <a:extLst>
              <a:ext uri="{FF2B5EF4-FFF2-40B4-BE49-F238E27FC236}">
                <a16:creationId xmlns:a16="http://schemas.microsoft.com/office/drawing/2014/main" id="{BA549CE3-4814-0F41-A8A6-1C1BE8E7C672}"/>
              </a:ext>
            </a:extLst>
          </p:cNvPr>
          <p:cNvSpPr txBox="1"/>
          <p:nvPr/>
        </p:nvSpPr>
        <p:spPr>
          <a:xfrm>
            <a:off x="1640540" y="5647791"/>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31" name="TextBox 30">
            <a:extLst>
              <a:ext uri="{FF2B5EF4-FFF2-40B4-BE49-F238E27FC236}">
                <a16:creationId xmlns:a16="http://schemas.microsoft.com/office/drawing/2014/main" id="{A8F2D98F-0001-0747-A57B-DFCC447F75CA}"/>
              </a:ext>
            </a:extLst>
          </p:cNvPr>
          <p:cNvSpPr txBox="1"/>
          <p:nvPr/>
        </p:nvSpPr>
        <p:spPr>
          <a:xfrm>
            <a:off x="3785134" y="5647791"/>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32" name="TextBox 31">
            <a:extLst>
              <a:ext uri="{FF2B5EF4-FFF2-40B4-BE49-F238E27FC236}">
                <a16:creationId xmlns:a16="http://schemas.microsoft.com/office/drawing/2014/main" id="{494A50ED-0994-EF4B-BFA8-A16BDFDCB57D}"/>
              </a:ext>
            </a:extLst>
          </p:cNvPr>
          <p:cNvSpPr txBox="1"/>
          <p:nvPr/>
        </p:nvSpPr>
        <p:spPr>
          <a:xfrm>
            <a:off x="5808391" y="5650482"/>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33" name="TextBox 32">
            <a:extLst>
              <a:ext uri="{FF2B5EF4-FFF2-40B4-BE49-F238E27FC236}">
                <a16:creationId xmlns:a16="http://schemas.microsoft.com/office/drawing/2014/main" id="{9FBADCD0-20E9-F546-8295-261CEB908BE4}"/>
              </a:ext>
            </a:extLst>
          </p:cNvPr>
          <p:cNvSpPr txBox="1"/>
          <p:nvPr/>
        </p:nvSpPr>
        <p:spPr>
          <a:xfrm>
            <a:off x="7829748" y="5664445"/>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34" name="TextBox 33">
            <a:extLst>
              <a:ext uri="{FF2B5EF4-FFF2-40B4-BE49-F238E27FC236}">
                <a16:creationId xmlns:a16="http://schemas.microsoft.com/office/drawing/2014/main" id="{DDDE8460-390E-384F-908F-8FEA968DF84D}"/>
              </a:ext>
            </a:extLst>
          </p:cNvPr>
          <p:cNvSpPr txBox="1"/>
          <p:nvPr/>
        </p:nvSpPr>
        <p:spPr>
          <a:xfrm>
            <a:off x="9286103" y="3028456"/>
            <a:ext cx="1086523" cy="369332"/>
          </a:xfrm>
          <a:prstGeom prst="rect">
            <a:avLst/>
          </a:prstGeom>
          <a:noFill/>
        </p:spPr>
        <p:txBody>
          <a:bodyPr wrap="square" rtlCol="0">
            <a:spAutoFit/>
          </a:bodyPr>
          <a:lstStyle/>
          <a:p>
            <a:r>
              <a:rPr lang="en-US" altLang="zh-CN" b="1" err="1">
                <a:solidFill>
                  <a:srgbClr val="FFD966"/>
                </a:solidFill>
              </a:rPr>
              <a:t>addr</a:t>
            </a:r>
            <a:r>
              <a:rPr lang="zh-CN" altLang="en-US" b="1">
                <a:solidFill>
                  <a:srgbClr val="FFD966"/>
                </a:solidFill>
              </a:rPr>
              <a:t> </a:t>
            </a:r>
            <a:r>
              <a:rPr lang="en-US" altLang="zh-CN" b="1">
                <a:solidFill>
                  <a:srgbClr val="FFD966"/>
                </a:solidFill>
              </a:rPr>
              <a:t>1</a:t>
            </a:r>
            <a:endParaRPr lang="en-US" b="1">
              <a:solidFill>
                <a:srgbClr val="FFD966"/>
              </a:solidFill>
            </a:endParaRPr>
          </a:p>
        </p:txBody>
      </p:sp>
      <p:cxnSp>
        <p:nvCxnSpPr>
          <p:cNvPr id="35" name="Straight Arrow Connector 34">
            <a:extLst>
              <a:ext uri="{FF2B5EF4-FFF2-40B4-BE49-F238E27FC236}">
                <a16:creationId xmlns:a16="http://schemas.microsoft.com/office/drawing/2014/main" id="{586276A5-D7FA-D64B-916B-BAB7A82A2ABA}"/>
              </a:ext>
            </a:extLst>
          </p:cNvPr>
          <p:cNvCxnSpPr/>
          <p:nvPr/>
        </p:nvCxnSpPr>
        <p:spPr>
          <a:xfrm>
            <a:off x="9653259" y="3359090"/>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11" name="Table 11">
            <a:extLst>
              <a:ext uri="{FF2B5EF4-FFF2-40B4-BE49-F238E27FC236}">
                <a16:creationId xmlns:a16="http://schemas.microsoft.com/office/drawing/2014/main" id="{753B1B9E-6183-9A42-ABFA-E6FC65ACC838}"/>
              </a:ext>
            </a:extLst>
          </p:cNvPr>
          <p:cNvGraphicFramePr>
            <a:graphicFrameLocks noGrp="1"/>
          </p:cNvGraphicFramePr>
          <p:nvPr>
            <p:extLst>
              <p:ext uri="{D42A27DB-BD31-4B8C-83A1-F6EECF244321}">
                <p14:modId xmlns:p14="http://schemas.microsoft.com/office/powerpoint/2010/main" val="850968003"/>
              </p:ext>
            </p:extLst>
          </p:nvPr>
        </p:nvGraphicFramePr>
        <p:xfrm>
          <a:off x="9653259" y="3997790"/>
          <a:ext cx="1757460" cy="365760"/>
        </p:xfrm>
        <a:graphic>
          <a:graphicData uri="http://schemas.openxmlformats.org/drawingml/2006/table">
            <a:tbl>
              <a:tblPr firstRow="1" bandRow="1">
                <a:tableStyleId>{5940675A-B579-460E-94D1-54222C63F5DA}</a:tableStyleId>
              </a:tblPr>
              <a:tblGrid>
                <a:gridCol w="878730">
                  <a:extLst>
                    <a:ext uri="{9D8B030D-6E8A-4147-A177-3AD203B41FA5}">
                      <a16:colId xmlns:a16="http://schemas.microsoft.com/office/drawing/2014/main" val="4248137794"/>
                    </a:ext>
                  </a:extLst>
                </a:gridCol>
                <a:gridCol w="878730">
                  <a:extLst>
                    <a:ext uri="{9D8B030D-6E8A-4147-A177-3AD203B41FA5}">
                      <a16:colId xmlns:a16="http://schemas.microsoft.com/office/drawing/2014/main" val="2532008720"/>
                    </a:ext>
                  </a:extLst>
                </a:gridCol>
              </a:tblGrid>
              <a:tr h="365125">
                <a:tc>
                  <a:txBody>
                    <a:bodyPr/>
                    <a:lstStyle/>
                    <a:p>
                      <a:pPr algn="ctr"/>
                      <a:r>
                        <a:rPr lang="en-US" altLang="zh-CN">
                          <a:solidFill>
                            <a:schemeClr val="bg1"/>
                          </a:solidFill>
                        </a:rPr>
                        <a:t>‘C’</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69084568"/>
                  </a:ext>
                </a:extLst>
              </a:tr>
            </a:tbl>
          </a:graphicData>
        </a:graphic>
      </p:graphicFrame>
    </p:spTree>
    <p:extLst>
      <p:ext uri="{BB962C8B-B14F-4D97-AF65-F5344CB8AC3E}">
        <p14:creationId xmlns:p14="http://schemas.microsoft.com/office/powerpoint/2010/main" val="148734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23" grpId="0"/>
      <p:bldP spid="24" grpId="0"/>
      <p:bldP spid="29" grpId="0"/>
      <p:bldP spid="30" grpId="0" animBg="1"/>
      <p:bldP spid="8" grpId="0"/>
      <p:bldP spid="31" grpId="0"/>
      <p:bldP spid="32" grpId="0"/>
      <p:bldP spid="33" grpId="0"/>
      <p:bldP spid="3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D5AD9FA-FC97-024B-9A0D-3132AA0F2C5F}"/>
              </a:ext>
            </a:extLst>
          </p:cNvPr>
          <p:cNvGrpSpPr/>
          <p:nvPr/>
        </p:nvGrpSpPr>
        <p:grpSpPr>
          <a:xfrm>
            <a:off x="2007493" y="3081519"/>
            <a:ext cx="8404523" cy="1929191"/>
            <a:chOff x="2007493" y="3081519"/>
            <a:chExt cx="8404523" cy="1929191"/>
          </a:xfrm>
        </p:grpSpPr>
        <p:sp>
          <p:nvSpPr>
            <p:cNvPr id="9" name="Rectangle 8">
              <a:extLst>
                <a:ext uri="{FF2B5EF4-FFF2-40B4-BE49-F238E27FC236}">
                  <a16:creationId xmlns:a16="http://schemas.microsoft.com/office/drawing/2014/main" id="{1AD84C32-8C3E-C54B-8D58-7FA9522269AC}"/>
                </a:ext>
              </a:extLst>
            </p:cNvPr>
            <p:cNvSpPr/>
            <p:nvPr/>
          </p:nvSpPr>
          <p:spPr>
            <a:xfrm>
              <a:off x="8096199" y="3081519"/>
              <a:ext cx="390306" cy="5565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a:solidFill>
                    <a:schemeClr val="bg1"/>
                  </a:solidFill>
                </a:rPr>
                <a:t>WB</a:t>
              </a:r>
              <a:endParaRPr lang="en-US" sz="1100">
                <a:solidFill>
                  <a:schemeClr val="bg1"/>
                </a:solidFill>
              </a:endParaRPr>
            </a:p>
          </p:txBody>
        </p:sp>
        <p:sp>
          <p:nvSpPr>
            <p:cNvPr id="10" name="Rectangle 9">
              <a:extLst>
                <a:ext uri="{FF2B5EF4-FFF2-40B4-BE49-F238E27FC236}">
                  <a16:creationId xmlns:a16="http://schemas.microsoft.com/office/drawing/2014/main" id="{26C740A0-40BA-9F4B-A5D8-96EA8A9928CB}"/>
                </a:ext>
              </a:extLst>
            </p:cNvPr>
            <p:cNvSpPr/>
            <p:nvPr/>
          </p:nvSpPr>
          <p:spPr>
            <a:xfrm>
              <a:off x="2007493" y="3112850"/>
              <a:ext cx="1935145" cy="369332"/>
            </a:xfrm>
            <a:prstGeom prst="rect">
              <a:avLst/>
            </a:prstGeom>
          </p:spPr>
          <p:txBody>
            <a:bodyPr wrap="none">
              <a:spAutoFit/>
            </a:bodyPr>
            <a:lstStyle/>
            <a:p>
              <a:r>
                <a:rPr lang="en-US" altLang="zh-CN"/>
                <a:t>i1: </a:t>
              </a:r>
              <a:r>
                <a:rPr lang="en-US" err="1"/>
                <a:t>addi</a:t>
              </a:r>
              <a:r>
                <a:rPr lang="en-US"/>
                <a:t> x1, x1, 100</a:t>
              </a:r>
            </a:p>
          </p:txBody>
        </p:sp>
        <p:sp>
          <p:nvSpPr>
            <p:cNvPr id="11" name="Rectangle 10">
              <a:extLst>
                <a:ext uri="{FF2B5EF4-FFF2-40B4-BE49-F238E27FC236}">
                  <a16:creationId xmlns:a16="http://schemas.microsoft.com/office/drawing/2014/main" id="{5E68AA96-1F41-6548-87E9-943C7489789B}"/>
                </a:ext>
              </a:extLst>
            </p:cNvPr>
            <p:cNvSpPr/>
            <p:nvPr/>
          </p:nvSpPr>
          <p:spPr>
            <a:xfrm>
              <a:off x="3478791" y="3887043"/>
              <a:ext cx="1241045" cy="369332"/>
            </a:xfrm>
            <a:prstGeom prst="rect">
              <a:avLst/>
            </a:prstGeom>
          </p:spPr>
          <p:txBody>
            <a:bodyPr wrap="none">
              <a:spAutoFit/>
            </a:bodyPr>
            <a:lstStyle/>
            <a:p>
              <a:r>
                <a:rPr lang="en-US" altLang="zh-CN"/>
                <a:t>i2: </a:t>
              </a:r>
              <a:r>
                <a:rPr lang="en-US" err="1"/>
                <a:t>ld</a:t>
              </a:r>
              <a:r>
                <a:rPr lang="en-US"/>
                <a:t> x2, x1</a:t>
              </a:r>
              <a:endParaRPr lang="en-US" altLang="zh-CN"/>
            </a:p>
          </p:txBody>
        </p:sp>
        <p:sp>
          <p:nvSpPr>
            <p:cNvPr id="12" name="Rectangle 11">
              <a:extLst>
                <a:ext uri="{FF2B5EF4-FFF2-40B4-BE49-F238E27FC236}">
                  <a16:creationId xmlns:a16="http://schemas.microsoft.com/office/drawing/2014/main" id="{B7F6D1D9-B22C-E449-89ED-9B0D84BFD477}"/>
                </a:ext>
              </a:extLst>
            </p:cNvPr>
            <p:cNvSpPr/>
            <p:nvPr/>
          </p:nvSpPr>
          <p:spPr>
            <a:xfrm>
              <a:off x="4902107" y="4636673"/>
              <a:ext cx="1765227" cy="369332"/>
            </a:xfrm>
            <a:prstGeom prst="rect">
              <a:avLst/>
            </a:prstGeom>
          </p:spPr>
          <p:txBody>
            <a:bodyPr wrap="none">
              <a:spAutoFit/>
            </a:bodyPr>
            <a:lstStyle/>
            <a:p>
              <a:r>
                <a:rPr lang="en-US" altLang="zh-CN"/>
                <a:t>i3: </a:t>
              </a:r>
              <a:r>
                <a:rPr lang="en-US"/>
                <a:t>or x10, x2, x9 </a:t>
              </a:r>
              <a:endParaRPr lang="en-US" altLang="zh-CN"/>
            </a:p>
          </p:txBody>
        </p:sp>
        <p:sp>
          <p:nvSpPr>
            <p:cNvPr id="13" name="Rectangle 12">
              <a:extLst>
                <a:ext uri="{FF2B5EF4-FFF2-40B4-BE49-F238E27FC236}">
                  <a16:creationId xmlns:a16="http://schemas.microsoft.com/office/drawing/2014/main" id="{2F943936-3B5B-C84D-8A76-7D9E192A8E9E}"/>
                </a:ext>
              </a:extLst>
            </p:cNvPr>
            <p:cNvSpPr/>
            <p:nvPr/>
          </p:nvSpPr>
          <p:spPr>
            <a:xfrm>
              <a:off x="3873727" y="3081519"/>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4" name="Rectangle 13">
              <a:extLst>
                <a:ext uri="{FF2B5EF4-FFF2-40B4-BE49-F238E27FC236}">
                  <a16:creationId xmlns:a16="http://schemas.microsoft.com/office/drawing/2014/main" id="{062155EF-8A20-164A-AC14-87659D53DAF1}"/>
                </a:ext>
              </a:extLst>
            </p:cNvPr>
            <p:cNvSpPr/>
            <p:nvPr/>
          </p:nvSpPr>
          <p:spPr>
            <a:xfrm>
              <a:off x="6690641" y="3081519"/>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rPr>
                <a:t>EXMEM</a:t>
              </a:r>
              <a:endParaRPr lang="en-US" sz="1600">
                <a:solidFill>
                  <a:schemeClr val="bg1"/>
                </a:solidFill>
              </a:endParaRPr>
            </a:p>
          </p:txBody>
        </p:sp>
        <p:sp>
          <p:nvSpPr>
            <p:cNvPr id="15" name="Rectangle 14">
              <a:extLst>
                <a:ext uri="{FF2B5EF4-FFF2-40B4-BE49-F238E27FC236}">
                  <a16:creationId xmlns:a16="http://schemas.microsoft.com/office/drawing/2014/main" id="{3B2E022F-FFF8-AB4F-ACDF-BB10A350FAB4}"/>
                </a:ext>
              </a:extLst>
            </p:cNvPr>
            <p:cNvSpPr/>
            <p:nvPr/>
          </p:nvSpPr>
          <p:spPr>
            <a:xfrm>
              <a:off x="5676849" y="3082816"/>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7" name="Rectangle 16">
              <a:extLst>
                <a:ext uri="{FF2B5EF4-FFF2-40B4-BE49-F238E27FC236}">
                  <a16:creationId xmlns:a16="http://schemas.microsoft.com/office/drawing/2014/main" id="{6B253E78-99B2-C44F-B682-28AEC6CAFD38}"/>
                </a:ext>
              </a:extLst>
            </p:cNvPr>
            <p:cNvSpPr/>
            <p:nvPr/>
          </p:nvSpPr>
          <p:spPr>
            <a:xfrm>
              <a:off x="5279284" y="3761937"/>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8" name="Rectangle 17">
              <a:extLst>
                <a:ext uri="{FF2B5EF4-FFF2-40B4-BE49-F238E27FC236}">
                  <a16:creationId xmlns:a16="http://schemas.microsoft.com/office/drawing/2014/main" id="{79675392-44A2-D644-A797-7542BA0FFAD3}"/>
                </a:ext>
              </a:extLst>
            </p:cNvPr>
            <p:cNvSpPr/>
            <p:nvPr/>
          </p:nvSpPr>
          <p:spPr>
            <a:xfrm>
              <a:off x="8096198" y="3761937"/>
              <a:ext cx="904461" cy="5565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bg1"/>
                  </a:solidFill>
                </a:rPr>
                <a:t>EXMEM</a:t>
              </a:r>
              <a:endParaRPr lang="en-US" sz="1600">
                <a:solidFill>
                  <a:schemeClr val="bg1"/>
                </a:solidFill>
              </a:endParaRPr>
            </a:p>
          </p:txBody>
        </p:sp>
        <p:sp>
          <p:nvSpPr>
            <p:cNvPr id="19" name="Rectangle 18">
              <a:extLst>
                <a:ext uri="{FF2B5EF4-FFF2-40B4-BE49-F238E27FC236}">
                  <a16:creationId xmlns:a16="http://schemas.microsoft.com/office/drawing/2014/main" id="{D81C6FAE-BEA4-E549-9BEC-A6AD3910EC03}"/>
                </a:ext>
              </a:extLst>
            </p:cNvPr>
            <p:cNvSpPr/>
            <p:nvPr/>
          </p:nvSpPr>
          <p:spPr>
            <a:xfrm>
              <a:off x="7082406" y="3763234"/>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21" name="Rectangle 20">
              <a:extLst>
                <a:ext uri="{FF2B5EF4-FFF2-40B4-BE49-F238E27FC236}">
                  <a16:creationId xmlns:a16="http://schemas.microsoft.com/office/drawing/2014/main" id="{12DDD66B-C3A5-D943-B00E-84CA1CF5ED02}"/>
                </a:ext>
              </a:extLst>
            </p:cNvPr>
            <p:cNvSpPr/>
            <p:nvPr/>
          </p:nvSpPr>
          <p:spPr>
            <a:xfrm>
              <a:off x="6683382" y="4449413"/>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23" name="Rectangle 22">
              <a:extLst>
                <a:ext uri="{FF2B5EF4-FFF2-40B4-BE49-F238E27FC236}">
                  <a16:creationId xmlns:a16="http://schemas.microsoft.com/office/drawing/2014/main" id="{3EC7617A-9178-9447-9828-2FD93273071C}"/>
                </a:ext>
              </a:extLst>
            </p:cNvPr>
            <p:cNvSpPr/>
            <p:nvPr/>
          </p:nvSpPr>
          <p:spPr>
            <a:xfrm>
              <a:off x="8486504" y="4450710"/>
              <a:ext cx="506896" cy="5565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a:solidFill>
                    <a:schemeClr val="bg1"/>
                  </a:solidFill>
                </a:rPr>
                <a:t>ID</a:t>
              </a:r>
              <a:endParaRPr lang="en-US">
                <a:solidFill>
                  <a:schemeClr val="bg1"/>
                </a:solidFill>
              </a:endParaRPr>
            </a:p>
          </p:txBody>
        </p:sp>
        <p:sp>
          <p:nvSpPr>
            <p:cNvPr id="24" name="Rectangle 23">
              <a:extLst>
                <a:ext uri="{FF2B5EF4-FFF2-40B4-BE49-F238E27FC236}">
                  <a16:creationId xmlns:a16="http://schemas.microsoft.com/office/drawing/2014/main" id="{6FC47BDE-97D8-7D46-81CD-515398424108}"/>
                </a:ext>
              </a:extLst>
            </p:cNvPr>
            <p:cNvSpPr/>
            <p:nvPr/>
          </p:nvSpPr>
          <p:spPr>
            <a:xfrm>
              <a:off x="9507555" y="3761937"/>
              <a:ext cx="390306" cy="5565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100">
                  <a:solidFill>
                    <a:schemeClr val="bg1"/>
                  </a:solidFill>
                </a:rPr>
                <a:t>WB</a:t>
              </a:r>
              <a:endParaRPr lang="en-US" sz="1100">
                <a:solidFill>
                  <a:schemeClr val="bg1"/>
                </a:solidFill>
              </a:endParaRPr>
            </a:p>
          </p:txBody>
        </p:sp>
        <p:sp>
          <p:nvSpPr>
            <p:cNvPr id="25" name="Rectangle 24">
              <a:extLst>
                <a:ext uri="{FF2B5EF4-FFF2-40B4-BE49-F238E27FC236}">
                  <a16:creationId xmlns:a16="http://schemas.microsoft.com/office/drawing/2014/main" id="{8E5FC4CE-C566-9E41-8BC5-A91AA687A629}"/>
                </a:ext>
              </a:extLst>
            </p:cNvPr>
            <p:cNvSpPr/>
            <p:nvPr/>
          </p:nvSpPr>
          <p:spPr>
            <a:xfrm>
              <a:off x="9507555" y="4454118"/>
              <a:ext cx="904461" cy="5565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a:solidFill>
                    <a:schemeClr val="bg1"/>
                  </a:solidFill>
                </a:rPr>
                <a:t>EXMEM</a:t>
              </a:r>
              <a:endParaRPr lang="en-US" sz="1600">
                <a:solidFill>
                  <a:schemeClr val="bg1"/>
                </a:solidFill>
              </a:endParaRPr>
            </a:p>
          </p:txBody>
        </p:sp>
      </p:grpSp>
      <p:sp>
        <p:nvSpPr>
          <p:cNvPr id="2" name="Title 1">
            <a:extLst>
              <a:ext uri="{FF2B5EF4-FFF2-40B4-BE49-F238E27FC236}">
                <a16:creationId xmlns:a16="http://schemas.microsoft.com/office/drawing/2014/main" id="{F6B77E40-09DB-AE42-84FE-28799025B7DD}"/>
              </a:ext>
            </a:extLst>
          </p:cNvPr>
          <p:cNvSpPr>
            <a:spLocks noGrp="1"/>
          </p:cNvSpPr>
          <p:nvPr>
            <p:ph type="title"/>
          </p:nvPr>
        </p:nvSpPr>
        <p:spPr/>
        <p:txBody>
          <a:bodyPr/>
          <a:lstStyle/>
          <a:p>
            <a:r>
              <a:rPr lang="en-US"/>
              <a:t>Q</a:t>
            </a:r>
            <a:r>
              <a:rPr lang="en-US" altLang="zh-CN"/>
              <a:t>3</a:t>
            </a:r>
            <a:r>
              <a:rPr lang="en-US"/>
              <a:t>.2</a:t>
            </a:r>
          </a:p>
        </p:txBody>
      </p:sp>
      <p:sp>
        <p:nvSpPr>
          <p:cNvPr id="28" name="Rectangle 27">
            <a:extLst>
              <a:ext uri="{FF2B5EF4-FFF2-40B4-BE49-F238E27FC236}">
                <a16:creationId xmlns:a16="http://schemas.microsoft.com/office/drawing/2014/main" id="{4804AAE0-1C3F-0B41-8AFE-D1366BDAC18C}"/>
              </a:ext>
            </a:extLst>
          </p:cNvPr>
          <p:cNvSpPr/>
          <p:nvPr/>
        </p:nvSpPr>
        <p:spPr>
          <a:xfrm>
            <a:off x="5154707" y="24243"/>
            <a:ext cx="6096000" cy="1754326"/>
          </a:xfrm>
          <a:prstGeom prst="rect">
            <a:avLst/>
          </a:prstGeom>
        </p:spPr>
        <p:txBody>
          <a:bodyPr>
            <a:spAutoFit/>
          </a:bodyPr>
          <a:lstStyle/>
          <a:p>
            <a:pPr fontAlgn="base"/>
            <a:r>
              <a:rPr lang="en-US" err="1"/>
              <a:t>addi</a:t>
            </a:r>
            <a:r>
              <a:rPr lang="en-US"/>
              <a:t> x1, x1, 100</a:t>
            </a:r>
          </a:p>
          <a:p>
            <a:pPr fontAlgn="base"/>
            <a:r>
              <a:rPr lang="en-US" err="1"/>
              <a:t>ld</a:t>
            </a:r>
            <a:r>
              <a:rPr lang="en-US"/>
              <a:t> x2, x1 </a:t>
            </a:r>
          </a:p>
          <a:p>
            <a:pPr fontAlgn="base"/>
            <a:r>
              <a:rPr lang="en-US"/>
              <a:t>and x5, x2, x3 //x5 = x2 &amp; x3 </a:t>
            </a:r>
          </a:p>
          <a:p>
            <a:pPr fontAlgn="base"/>
            <a:r>
              <a:rPr lang="en-US"/>
              <a:t>or x10, x2, x9 //x10 = x2 | x9 </a:t>
            </a:r>
          </a:p>
          <a:p>
            <a:pPr fontAlgn="base"/>
            <a:r>
              <a:rPr lang="en-US"/>
              <a:t>add x14, x2, x2 //x14 = x2+x2 </a:t>
            </a:r>
          </a:p>
          <a:p>
            <a:pPr fontAlgn="base"/>
            <a:r>
              <a:rPr lang="en-US"/>
              <a:t>add x15, x2, x12 //x15 = x2+x12</a:t>
            </a:r>
          </a:p>
        </p:txBody>
      </p:sp>
      <p:sp>
        <p:nvSpPr>
          <p:cNvPr id="3" name="Content Placeholder 2">
            <a:extLst>
              <a:ext uri="{FF2B5EF4-FFF2-40B4-BE49-F238E27FC236}">
                <a16:creationId xmlns:a16="http://schemas.microsoft.com/office/drawing/2014/main" id="{9A38977D-64E2-9041-A542-538B5D182414}"/>
              </a:ext>
            </a:extLst>
          </p:cNvPr>
          <p:cNvSpPr>
            <a:spLocks noGrp="1"/>
          </p:cNvSpPr>
          <p:nvPr>
            <p:ph idx="1"/>
          </p:nvPr>
        </p:nvSpPr>
        <p:spPr>
          <a:xfrm>
            <a:off x="838200" y="1825625"/>
            <a:ext cx="10515600" cy="4351338"/>
          </a:xfrm>
        </p:spPr>
        <p:txBody>
          <a:bodyPr>
            <a:normAutofit fontScale="92500" lnSpcReduction="10000"/>
          </a:bodyPr>
          <a:lstStyle/>
          <a:p>
            <a:pPr fontAlgn="base"/>
            <a:r>
              <a:rPr lang="en-US" sz="2000"/>
              <a:t>Answer=</a:t>
            </a:r>
            <a:r>
              <a:rPr lang="en-US" sz="2000">
                <a:solidFill>
                  <a:schemeClr val="accent6"/>
                </a:solidFill>
              </a:rPr>
              <a:t> n+#stages-1+#bubbles</a:t>
            </a:r>
            <a:endParaRPr lang="en-US" sz="2000"/>
          </a:p>
          <a:p>
            <a:pPr fontAlgn="base"/>
            <a:r>
              <a:rPr lang="en-US" sz="2000"/>
              <a:t>Are there any hazards?</a:t>
            </a:r>
          </a:p>
          <a:p>
            <a:pPr fontAlgn="base"/>
            <a:endParaRPr lang="en-US" sz="2000"/>
          </a:p>
          <a:p>
            <a:pPr fontAlgn="base"/>
            <a:endParaRPr lang="en-US" sz="2000"/>
          </a:p>
          <a:p>
            <a:pPr fontAlgn="base"/>
            <a:endParaRPr lang="en-US" sz="2000"/>
          </a:p>
          <a:p>
            <a:pPr fontAlgn="base"/>
            <a:endParaRPr lang="en-US" sz="2000"/>
          </a:p>
          <a:p>
            <a:pPr fontAlgn="base"/>
            <a:endParaRPr lang="en-US" sz="2000"/>
          </a:p>
          <a:p>
            <a:pPr fontAlgn="base"/>
            <a:endParaRPr lang="en-US" sz="2000"/>
          </a:p>
          <a:p>
            <a:pPr fontAlgn="base"/>
            <a:endParaRPr lang="en-US" sz="2000"/>
          </a:p>
          <a:p>
            <a:pPr fontAlgn="base"/>
            <a:r>
              <a:rPr lang="en-US" altLang="zh-CN" sz="2000"/>
              <a:t>Postpone</a:t>
            </a:r>
            <a:r>
              <a:rPr lang="zh-CN" altLang="en-US" sz="2000"/>
              <a:t> </a:t>
            </a:r>
            <a:r>
              <a:rPr lang="en-US" altLang="zh-CN" sz="2000"/>
              <a:t>i2</a:t>
            </a:r>
            <a:r>
              <a:rPr lang="zh-CN" altLang="en-US" sz="2000"/>
              <a:t> </a:t>
            </a:r>
            <a:r>
              <a:rPr lang="en-US" altLang="zh-CN" sz="2000"/>
              <a:t>and</a:t>
            </a:r>
            <a:r>
              <a:rPr lang="zh-CN" altLang="en-US" sz="2000"/>
              <a:t> </a:t>
            </a:r>
            <a:r>
              <a:rPr lang="en-US" altLang="zh-CN" sz="2000"/>
              <a:t>i3</a:t>
            </a:r>
            <a:r>
              <a:rPr lang="zh-CN" altLang="en-US" sz="2000"/>
              <a:t> </a:t>
            </a:r>
            <a:r>
              <a:rPr lang="en-US" altLang="zh-CN" sz="2000"/>
              <a:t>by</a:t>
            </a:r>
            <a:r>
              <a:rPr lang="zh-CN" altLang="en-US" sz="2000"/>
              <a:t> </a:t>
            </a:r>
            <a:r>
              <a:rPr lang="en-US" altLang="zh-CN" sz="2000"/>
              <a:t>1</a:t>
            </a:r>
            <a:r>
              <a:rPr lang="zh-CN" altLang="en-US" sz="2000"/>
              <a:t> </a:t>
            </a:r>
            <a:r>
              <a:rPr lang="en-US" altLang="zh-CN" sz="2000"/>
              <a:t>cycle</a:t>
            </a:r>
            <a:r>
              <a:rPr lang="zh-CN" altLang="en-US" sz="2000"/>
              <a:t> </a:t>
            </a:r>
            <a:r>
              <a:rPr lang="en-US" altLang="zh-CN" sz="2000"/>
              <a:t>each.</a:t>
            </a:r>
          </a:p>
          <a:p>
            <a:pPr fontAlgn="base"/>
            <a:r>
              <a:rPr lang="en-US" altLang="zh-CN" sz="2000"/>
              <a:t>#bubbles</a:t>
            </a:r>
            <a:r>
              <a:rPr lang="zh-CN" altLang="en-US" sz="2000"/>
              <a:t> </a:t>
            </a:r>
            <a:r>
              <a:rPr lang="en-US" altLang="zh-CN" sz="2000"/>
              <a:t>=</a:t>
            </a:r>
            <a:r>
              <a:rPr lang="zh-CN" altLang="en-US" sz="2000"/>
              <a:t> </a:t>
            </a:r>
            <a:r>
              <a:rPr lang="en-US" altLang="zh-CN" sz="2000"/>
              <a:t>2</a:t>
            </a:r>
          </a:p>
          <a:p>
            <a:pPr fontAlgn="base"/>
            <a:r>
              <a:rPr lang="en-US" altLang="zh-CN" sz="2000"/>
              <a:t>Answer=6+4-1+2=11</a:t>
            </a:r>
            <a:endParaRPr lang="en-US" sz="2000"/>
          </a:p>
          <a:p>
            <a:pPr fontAlgn="base"/>
            <a:endParaRPr lang="en-US" sz="2000"/>
          </a:p>
        </p:txBody>
      </p:sp>
      <p:cxnSp>
        <p:nvCxnSpPr>
          <p:cNvPr id="31" name="Straight Arrow Connector 30">
            <a:extLst>
              <a:ext uri="{FF2B5EF4-FFF2-40B4-BE49-F238E27FC236}">
                <a16:creationId xmlns:a16="http://schemas.microsoft.com/office/drawing/2014/main" id="{307C95BC-A21A-934F-B35D-99E05034CA92}"/>
              </a:ext>
            </a:extLst>
          </p:cNvPr>
          <p:cNvCxnSpPr/>
          <p:nvPr/>
        </p:nvCxnSpPr>
        <p:spPr>
          <a:xfrm>
            <a:off x="5673732" y="578223"/>
            <a:ext cx="268942" cy="152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E390E807-E789-8C4C-8C5F-9E032DC0CCA9}"/>
              </a:ext>
            </a:extLst>
          </p:cNvPr>
          <p:cNvCxnSpPr>
            <a:cxnSpLocks/>
            <a:stCxn id="9" idx="3"/>
          </p:cNvCxnSpPr>
          <p:nvPr/>
        </p:nvCxnSpPr>
        <p:spPr>
          <a:xfrm flipH="1">
            <a:off x="7338101" y="3359815"/>
            <a:ext cx="1148404" cy="6769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7" name="Rounded Rectangular Callout 46">
            <a:extLst>
              <a:ext uri="{FF2B5EF4-FFF2-40B4-BE49-F238E27FC236}">
                <a16:creationId xmlns:a16="http://schemas.microsoft.com/office/drawing/2014/main" id="{17969928-1CCD-144E-8825-B0DD578C7DCE}"/>
              </a:ext>
            </a:extLst>
          </p:cNvPr>
          <p:cNvSpPr/>
          <p:nvPr/>
        </p:nvSpPr>
        <p:spPr>
          <a:xfrm>
            <a:off x="8586192" y="2540270"/>
            <a:ext cx="1568823" cy="896470"/>
          </a:xfrm>
          <a:prstGeom prst="wedgeRoundRectCallout">
            <a:avLst>
              <a:gd name="adj1" fmla="val -57892"/>
              <a:gd name="adj2" fmla="val 44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a:t>
            </a:r>
            <a:r>
              <a:rPr lang="en-US" altLang="zh-CN"/>
              <a:t>1</a:t>
            </a:r>
            <a:r>
              <a:rPr lang="en-US"/>
              <a:t> is not written </a:t>
            </a:r>
            <a:r>
              <a:rPr lang="en-US" altLang="zh-CN"/>
              <a:t>back</a:t>
            </a:r>
            <a:r>
              <a:rPr lang="zh-CN" altLang="en-US"/>
              <a:t> </a:t>
            </a:r>
            <a:r>
              <a:rPr lang="en-US"/>
              <a:t>until here</a:t>
            </a:r>
          </a:p>
        </p:txBody>
      </p:sp>
      <p:sp>
        <p:nvSpPr>
          <p:cNvPr id="48" name="Rounded Rectangular Callout 47">
            <a:extLst>
              <a:ext uri="{FF2B5EF4-FFF2-40B4-BE49-F238E27FC236}">
                <a16:creationId xmlns:a16="http://schemas.microsoft.com/office/drawing/2014/main" id="{FDBCCD96-1BAD-4F4E-ABC0-9943608F10DA}"/>
              </a:ext>
            </a:extLst>
          </p:cNvPr>
          <p:cNvSpPr/>
          <p:nvPr/>
        </p:nvSpPr>
        <p:spPr>
          <a:xfrm>
            <a:off x="7772687" y="5148072"/>
            <a:ext cx="1532677" cy="652093"/>
          </a:xfrm>
          <a:prstGeom prst="wedgeRoundRectCallout">
            <a:avLst>
              <a:gd name="adj1" fmla="val 20016"/>
              <a:gd name="adj2" fmla="val -697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x2 needs to be read here</a:t>
            </a:r>
          </a:p>
        </p:txBody>
      </p:sp>
      <p:sp>
        <p:nvSpPr>
          <p:cNvPr id="49" name="Rounded Rectangular Callout 48">
            <a:extLst>
              <a:ext uri="{FF2B5EF4-FFF2-40B4-BE49-F238E27FC236}">
                <a16:creationId xmlns:a16="http://schemas.microsoft.com/office/drawing/2014/main" id="{7FA2CC1B-53E4-AC41-A532-EF413CF08CA8}"/>
              </a:ext>
            </a:extLst>
          </p:cNvPr>
          <p:cNvSpPr/>
          <p:nvPr/>
        </p:nvSpPr>
        <p:spPr>
          <a:xfrm>
            <a:off x="5279284" y="3488538"/>
            <a:ext cx="1532677" cy="652093"/>
          </a:xfrm>
          <a:prstGeom prst="wedgeRoundRectCallout">
            <a:avLst>
              <a:gd name="adj1" fmla="val 70123"/>
              <a:gd name="adj2" fmla="val 234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a:t>
            </a:r>
            <a:r>
              <a:rPr lang="en-US" altLang="zh-CN"/>
              <a:t>1</a:t>
            </a:r>
            <a:r>
              <a:rPr lang="en-US"/>
              <a:t> needs to be read here</a:t>
            </a:r>
          </a:p>
        </p:txBody>
      </p:sp>
      <p:cxnSp>
        <p:nvCxnSpPr>
          <p:cNvPr id="27" name="Straight Arrow Connector 26">
            <a:extLst>
              <a:ext uri="{FF2B5EF4-FFF2-40B4-BE49-F238E27FC236}">
                <a16:creationId xmlns:a16="http://schemas.microsoft.com/office/drawing/2014/main" id="{B90CFE99-2D66-8F4A-A17F-C89AA0691B1F}"/>
              </a:ext>
            </a:extLst>
          </p:cNvPr>
          <p:cNvCxnSpPr>
            <a:cxnSpLocks/>
          </p:cNvCxnSpPr>
          <p:nvPr/>
        </p:nvCxnSpPr>
        <p:spPr>
          <a:xfrm>
            <a:off x="5749927" y="282155"/>
            <a:ext cx="192747" cy="1611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AE36E3EC-CF52-6F4A-B1E7-71DE6B27A62C}"/>
              </a:ext>
            </a:extLst>
          </p:cNvPr>
          <p:cNvCxnSpPr>
            <a:cxnSpLocks/>
            <a:stCxn id="24" idx="3"/>
          </p:cNvCxnSpPr>
          <p:nvPr/>
        </p:nvCxnSpPr>
        <p:spPr>
          <a:xfrm flipH="1">
            <a:off x="8700321" y="4040233"/>
            <a:ext cx="1197540" cy="708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2" name="Rounded Rectangular Callout 31">
            <a:extLst>
              <a:ext uri="{FF2B5EF4-FFF2-40B4-BE49-F238E27FC236}">
                <a16:creationId xmlns:a16="http://schemas.microsoft.com/office/drawing/2014/main" id="{8390FC85-B88D-3749-A9D8-9C411484C653}"/>
              </a:ext>
            </a:extLst>
          </p:cNvPr>
          <p:cNvSpPr/>
          <p:nvPr/>
        </p:nvSpPr>
        <p:spPr>
          <a:xfrm>
            <a:off x="10042054" y="3158303"/>
            <a:ext cx="1568823" cy="896470"/>
          </a:xfrm>
          <a:prstGeom prst="wedgeRoundRectCallout">
            <a:avLst>
              <a:gd name="adj1" fmla="val -57892"/>
              <a:gd name="adj2" fmla="val 44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a:t>
            </a:r>
            <a:r>
              <a:rPr lang="en-US" altLang="zh-CN"/>
              <a:t>2</a:t>
            </a:r>
            <a:r>
              <a:rPr lang="en-US"/>
              <a:t> is not written </a:t>
            </a:r>
            <a:r>
              <a:rPr lang="en-US" altLang="zh-CN"/>
              <a:t>back</a:t>
            </a:r>
            <a:r>
              <a:rPr lang="zh-CN" altLang="en-US"/>
              <a:t> </a:t>
            </a:r>
            <a:r>
              <a:rPr lang="en-US"/>
              <a:t>until here</a:t>
            </a:r>
          </a:p>
        </p:txBody>
      </p:sp>
    </p:spTree>
    <p:extLst>
      <p:ext uri="{BB962C8B-B14F-4D97-AF65-F5344CB8AC3E}">
        <p14:creationId xmlns:p14="http://schemas.microsoft.com/office/powerpoint/2010/main" val="94671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P spid="47" grpId="0" animBg="1"/>
      <p:bldP spid="48" grpId="0" animBg="1"/>
      <p:bldP spid="49" grpId="0" animBg="1"/>
      <p:bldP spid="3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929E-F2BE-A14C-80EF-F7C5712FBB90}"/>
              </a:ext>
            </a:extLst>
          </p:cNvPr>
          <p:cNvSpPr>
            <a:spLocks noGrp="1"/>
          </p:cNvSpPr>
          <p:nvPr>
            <p:ph type="title"/>
          </p:nvPr>
        </p:nvSpPr>
        <p:spPr/>
        <p:txBody>
          <a:bodyPr/>
          <a:lstStyle/>
          <a:p>
            <a:r>
              <a:rPr lang="en-US"/>
              <a:t>Q3.3</a:t>
            </a:r>
          </a:p>
        </p:txBody>
      </p:sp>
      <p:sp>
        <p:nvSpPr>
          <p:cNvPr id="3" name="Content Placeholder 2">
            <a:extLst>
              <a:ext uri="{FF2B5EF4-FFF2-40B4-BE49-F238E27FC236}">
                <a16:creationId xmlns:a16="http://schemas.microsoft.com/office/drawing/2014/main" id="{0088FDA8-9F6A-5746-B455-AFF812B18F41}"/>
              </a:ext>
            </a:extLst>
          </p:cNvPr>
          <p:cNvSpPr>
            <a:spLocks noGrp="1"/>
          </p:cNvSpPr>
          <p:nvPr>
            <p:ph idx="1"/>
          </p:nvPr>
        </p:nvSpPr>
        <p:spPr/>
        <p:txBody>
          <a:bodyPr>
            <a:normAutofit fontScale="85000" lnSpcReduction="20000"/>
          </a:bodyPr>
          <a:lstStyle/>
          <a:p>
            <a:pPr marL="0" indent="0" fontAlgn="base">
              <a:buNone/>
            </a:pPr>
            <a:r>
              <a:rPr lang="en-US"/>
              <a:t>Assuming in the original 5-stage design, each stage takes exactly the </a:t>
            </a:r>
            <a:r>
              <a:rPr lang="en-US" b="1"/>
              <a:t>same</a:t>
            </a:r>
            <a:r>
              <a:rPr lang="en-US"/>
              <a:t> amount of time to execute. Which of the following statements are true about Ben's new 4-stage pipeline design?</a:t>
            </a:r>
          </a:p>
          <a:p>
            <a:pPr marL="514350" indent="-514350" fontAlgn="base">
              <a:buFont typeface="+mj-lt"/>
              <a:buAutoNum type="alphaUcPeriod"/>
            </a:pPr>
            <a:r>
              <a:rPr lang="en-US"/>
              <a:t>Under this 4-stage design, the clock period can remain the same as that in the 5-stage design.</a:t>
            </a:r>
          </a:p>
          <a:p>
            <a:pPr marL="514350" indent="-514350" fontAlgn="base">
              <a:buFont typeface="+mj-lt"/>
              <a:buAutoNum type="alphaUcPeriod"/>
            </a:pPr>
            <a:r>
              <a:rPr lang="en-US"/>
              <a:t>Under this 4-stage design, the clock period is twice as long as that in the 5-stage design.</a:t>
            </a:r>
          </a:p>
          <a:p>
            <a:pPr marL="514350" indent="-514350" fontAlgn="base">
              <a:buFont typeface="+mj-lt"/>
              <a:buAutoNum type="alphaUcPeriod"/>
            </a:pPr>
            <a:r>
              <a:rPr lang="en-US"/>
              <a:t>It takes longer time to execute the instruction sequence of </a:t>
            </a:r>
            <a:r>
              <a:rPr lang="en-US" b="1"/>
              <a:t>Q1.1</a:t>
            </a:r>
            <a:r>
              <a:rPr lang="en-US"/>
              <a:t> under this 4-stage design than the original 5-stage design.</a:t>
            </a:r>
          </a:p>
          <a:p>
            <a:pPr marL="514350" indent="-514350" fontAlgn="base">
              <a:buFont typeface="+mj-lt"/>
              <a:buAutoNum type="alphaUcPeriod"/>
            </a:pPr>
            <a:r>
              <a:rPr lang="en-US"/>
              <a:t>It takes shorter time to execute the instruction sequence of </a:t>
            </a:r>
            <a:r>
              <a:rPr lang="en-US" b="1"/>
              <a:t>Q1.1</a:t>
            </a:r>
            <a:r>
              <a:rPr lang="en-US"/>
              <a:t> under this 4-stage design than the original 5-stage design.</a:t>
            </a:r>
          </a:p>
          <a:p>
            <a:pPr marL="514350" indent="-514350" fontAlgn="base">
              <a:buFont typeface="+mj-lt"/>
              <a:buAutoNum type="alphaUcPeriod"/>
            </a:pPr>
            <a:r>
              <a:rPr lang="en-US"/>
              <a:t>It takes the same amount of time to execute the instruction sequence of </a:t>
            </a:r>
            <a:r>
              <a:rPr lang="en-US" b="1"/>
              <a:t>Q1.1</a:t>
            </a:r>
            <a:r>
              <a:rPr lang="en-US"/>
              <a:t> under this 4-stage design than the original 5-stage design.</a:t>
            </a:r>
          </a:p>
        </p:txBody>
      </p:sp>
      <p:sp>
        <p:nvSpPr>
          <p:cNvPr id="4" name="Slide Number Placeholder 3">
            <a:extLst>
              <a:ext uri="{FF2B5EF4-FFF2-40B4-BE49-F238E27FC236}">
                <a16:creationId xmlns:a16="http://schemas.microsoft.com/office/drawing/2014/main" id="{C7B7816A-63EE-004A-8BC3-1C08DF780CC8}"/>
              </a:ext>
            </a:extLst>
          </p:cNvPr>
          <p:cNvSpPr>
            <a:spLocks noGrp="1"/>
          </p:cNvSpPr>
          <p:nvPr>
            <p:ph type="sldNum" sz="quarter" idx="12"/>
          </p:nvPr>
        </p:nvSpPr>
        <p:spPr/>
        <p:txBody>
          <a:bodyPr/>
          <a:lstStyle/>
          <a:p>
            <a:fld id="{8D4EC0DA-4BF5-A643-9CB7-B11B04F56005}" type="slidenum">
              <a:rPr lang="en-US" smtClean="0"/>
              <a:pPr/>
              <a:t>111</a:t>
            </a:fld>
            <a:endParaRPr lang="en-US"/>
          </a:p>
        </p:txBody>
      </p:sp>
      <p:sp>
        <p:nvSpPr>
          <p:cNvPr id="5" name="Oval 4">
            <a:extLst>
              <a:ext uri="{FF2B5EF4-FFF2-40B4-BE49-F238E27FC236}">
                <a16:creationId xmlns:a16="http://schemas.microsoft.com/office/drawing/2014/main" id="{B94E059B-A432-934E-A8E3-E65A2F275F93}"/>
              </a:ext>
            </a:extLst>
          </p:cNvPr>
          <p:cNvSpPr/>
          <p:nvPr/>
        </p:nvSpPr>
        <p:spPr>
          <a:xfrm>
            <a:off x="609600" y="2641600"/>
            <a:ext cx="3911600" cy="558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FD80DC9-C59F-E244-8BA5-A60F056BECCA}"/>
              </a:ext>
            </a:extLst>
          </p:cNvPr>
          <p:cNvSpPr/>
          <p:nvPr/>
        </p:nvSpPr>
        <p:spPr>
          <a:xfrm>
            <a:off x="609600" y="4538134"/>
            <a:ext cx="3911600" cy="558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D3BD00B9-6DF0-B642-977F-0AD5F905B7B2}"/>
              </a:ext>
            </a:extLst>
          </p:cNvPr>
          <p:cNvGraphicFramePr>
            <a:graphicFrameLocks noGrp="1"/>
          </p:cNvGraphicFramePr>
          <p:nvPr/>
        </p:nvGraphicFramePr>
        <p:xfrm>
          <a:off x="7026644" y="495796"/>
          <a:ext cx="5011622" cy="1097280"/>
        </p:xfrm>
        <a:graphic>
          <a:graphicData uri="http://schemas.openxmlformats.org/drawingml/2006/table">
            <a:tbl>
              <a:tblPr firstRow="1" bandRow="1">
                <a:tableStyleId>{5C22544A-7EE6-4342-B048-85BDC9FD1C3A}</a:tableStyleId>
              </a:tblPr>
              <a:tblGrid>
                <a:gridCol w="715946">
                  <a:extLst>
                    <a:ext uri="{9D8B030D-6E8A-4147-A177-3AD203B41FA5}">
                      <a16:colId xmlns:a16="http://schemas.microsoft.com/office/drawing/2014/main" val="835296051"/>
                    </a:ext>
                  </a:extLst>
                </a:gridCol>
                <a:gridCol w="715946">
                  <a:extLst>
                    <a:ext uri="{9D8B030D-6E8A-4147-A177-3AD203B41FA5}">
                      <a16:colId xmlns:a16="http://schemas.microsoft.com/office/drawing/2014/main" val="1239848501"/>
                    </a:ext>
                  </a:extLst>
                </a:gridCol>
                <a:gridCol w="715946">
                  <a:extLst>
                    <a:ext uri="{9D8B030D-6E8A-4147-A177-3AD203B41FA5}">
                      <a16:colId xmlns:a16="http://schemas.microsoft.com/office/drawing/2014/main" val="1181563430"/>
                    </a:ext>
                  </a:extLst>
                </a:gridCol>
                <a:gridCol w="715946">
                  <a:extLst>
                    <a:ext uri="{9D8B030D-6E8A-4147-A177-3AD203B41FA5}">
                      <a16:colId xmlns:a16="http://schemas.microsoft.com/office/drawing/2014/main" val="1338258577"/>
                    </a:ext>
                  </a:extLst>
                </a:gridCol>
                <a:gridCol w="715946">
                  <a:extLst>
                    <a:ext uri="{9D8B030D-6E8A-4147-A177-3AD203B41FA5}">
                      <a16:colId xmlns:a16="http://schemas.microsoft.com/office/drawing/2014/main" val="2631110797"/>
                    </a:ext>
                  </a:extLst>
                </a:gridCol>
                <a:gridCol w="715946">
                  <a:extLst>
                    <a:ext uri="{9D8B030D-6E8A-4147-A177-3AD203B41FA5}">
                      <a16:colId xmlns:a16="http://schemas.microsoft.com/office/drawing/2014/main" val="2083043357"/>
                    </a:ext>
                  </a:extLst>
                </a:gridCol>
                <a:gridCol w="715946">
                  <a:extLst>
                    <a:ext uri="{9D8B030D-6E8A-4147-A177-3AD203B41FA5}">
                      <a16:colId xmlns:a16="http://schemas.microsoft.com/office/drawing/2014/main" val="861554964"/>
                    </a:ext>
                  </a:extLst>
                </a:gridCol>
              </a:tblGrid>
              <a:tr h="219990">
                <a:tc>
                  <a:txBody>
                    <a:bodyPr/>
                    <a:lstStyle/>
                    <a:p>
                      <a:endParaRPr lang="en-US"/>
                    </a:p>
                  </a:txBody>
                  <a:tcPr/>
                </a:tc>
                <a:tc>
                  <a:txBody>
                    <a:bodyPr/>
                    <a:lstStyle/>
                    <a:p>
                      <a:r>
                        <a:rPr lang="en-US"/>
                        <a:t>IF</a:t>
                      </a:r>
                    </a:p>
                  </a:txBody>
                  <a:tcPr/>
                </a:tc>
                <a:tc>
                  <a:txBody>
                    <a:bodyPr/>
                    <a:lstStyle/>
                    <a:p>
                      <a:r>
                        <a:rPr lang="en-US" altLang="zh-CN"/>
                        <a:t>ID</a:t>
                      </a:r>
                      <a:endParaRPr lang="en-US"/>
                    </a:p>
                  </a:txBody>
                  <a:tcPr/>
                </a:tc>
                <a:tc>
                  <a:txBody>
                    <a:bodyPr/>
                    <a:lstStyle/>
                    <a:p>
                      <a:r>
                        <a:rPr lang="en-US" altLang="zh-CN"/>
                        <a:t>EX</a:t>
                      </a:r>
                      <a:endParaRPr lang="en-US"/>
                    </a:p>
                  </a:txBody>
                  <a:tcPr/>
                </a:tc>
                <a:tc>
                  <a:txBody>
                    <a:bodyPr/>
                    <a:lstStyle/>
                    <a:p>
                      <a:r>
                        <a:rPr lang="en-US" altLang="zh-CN"/>
                        <a:t>MEM</a:t>
                      </a:r>
                      <a:endParaRPr lang="en-US"/>
                    </a:p>
                  </a:txBody>
                  <a:tcPr/>
                </a:tc>
                <a:tc>
                  <a:txBody>
                    <a:bodyPr/>
                    <a:lstStyle/>
                    <a:p>
                      <a:r>
                        <a:rPr lang="en-US" altLang="zh-CN"/>
                        <a:t>WB</a:t>
                      </a:r>
                      <a:endParaRPr lang="en-US"/>
                    </a:p>
                  </a:txBody>
                  <a:tcPr/>
                </a:tc>
                <a:tc>
                  <a:txBody>
                    <a:bodyPr/>
                    <a:lstStyle/>
                    <a:p>
                      <a:r>
                        <a:rPr lang="en-US"/>
                        <a:t>max</a:t>
                      </a:r>
                    </a:p>
                  </a:txBody>
                  <a:tcPr/>
                </a:tc>
                <a:extLst>
                  <a:ext uri="{0D108BD9-81ED-4DB2-BD59-A6C34878D82A}">
                    <a16:rowId xmlns:a16="http://schemas.microsoft.com/office/drawing/2014/main" val="3872753925"/>
                  </a:ext>
                </a:extLst>
              </a:tr>
              <a:tr h="219990">
                <a:tc>
                  <a:txBody>
                    <a:bodyPr/>
                    <a:lstStyle/>
                    <a:p>
                      <a:r>
                        <a:rPr lang="en-US" altLang="zh-CN"/>
                        <a:t>old</a:t>
                      </a:r>
                      <a:endParaRPr lang="en-US"/>
                    </a:p>
                  </a:txBody>
                  <a:tcPr/>
                </a:tc>
                <a:tc>
                  <a:txBody>
                    <a:bodyPr/>
                    <a:lstStyle/>
                    <a:p>
                      <a:r>
                        <a:rPr lang="en-US" altLang="zh-CN"/>
                        <a:t>x</a:t>
                      </a:r>
                      <a:endParaRPr lang="en-US"/>
                    </a:p>
                  </a:txBody>
                  <a:tcPr/>
                </a:tc>
                <a:tc>
                  <a:txBody>
                    <a:bodyPr/>
                    <a:lstStyle/>
                    <a:p>
                      <a:r>
                        <a:rPr lang="en-US" altLang="zh-CN"/>
                        <a:t>x</a:t>
                      </a:r>
                      <a:endParaRPr lang="en-US"/>
                    </a:p>
                  </a:txBody>
                  <a:tcPr/>
                </a:tc>
                <a:tc>
                  <a:txBody>
                    <a:bodyPr/>
                    <a:lstStyle/>
                    <a:p>
                      <a:r>
                        <a:rPr lang="en-US" altLang="zh-CN"/>
                        <a:t>x</a:t>
                      </a:r>
                      <a:endParaRPr lang="en-US"/>
                    </a:p>
                  </a:txBody>
                  <a:tcPr/>
                </a:tc>
                <a:tc>
                  <a:txBody>
                    <a:bodyPr/>
                    <a:lstStyle/>
                    <a:p>
                      <a:r>
                        <a:rPr lang="en-US" altLang="zh-CN"/>
                        <a:t>x</a:t>
                      </a:r>
                      <a:endParaRPr lang="en-US"/>
                    </a:p>
                  </a:txBody>
                  <a:tcPr/>
                </a:tc>
                <a:tc>
                  <a:txBody>
                    <a:bodyPr/>
                    <a:lstStyle/>
                    <a:p>
                      <a:r>
                        <a:rPr lang="en-US" altLang="zh-CN"/>
                        <a:t>x</a:t>
                      </a:r>
                      <a:endParaRPr lang="en-US"/>
                    </a:p>
                  </a:txBody>
                  <a:tcPr/>
                </a:tc>
                <a:tc>
                  <a:txBody>
                    <a:bodyPr/>
                    <a:lstStyle/>
                    <a:p>
                      <a:r>
                        <a:rPr lang="en-US" altLang="zh-CN"/>
                        <a:t>x</a:t>
                      </a:r>
                      <a:endParaRPr lang="en-US"/>
                    </a:p>
                  </a:txBody>
                  <a:tcPr/>
                </a:tc>
                <a:extLst>
                  <a:ext uri="{0D108BD9-81ED-4DB2-BD59-A6C34878D82A}">
                    <a16:rowId xmlns:a16="http://schemas.microsoft.com/office/drawing/2014/main" val="699461186"/>
                  </a:ext>
                </a:extLst>
              </a:tr>
              <a:tr h="219990">
                <a:tc>
                  <a:txBody>
                    <a:bodyPr/>
                    <a:lstStyle/>
                    <a:p>
                      <a:r>
                        <a:rPr lang="en-US" altLang="zh-CN"/>
                        <a:t>new</a:t>
                      </a:r>
                      <a:endParaRPr lang="en-US"/>
                    </a:p>
                  </a:txBody>
                  <a:tcPr/>
                </a:tc>
                <a:tc>
                  <a:txBody>
                    <a:bodyPr/>
                    <a:lstStyle/>
                    <a:p>
                      <a:endParaRPr lang="en-US"/>
                    </a:p>
                  </a:txBody>
                  <a:tcPr/>
                </a:tc>
                <a:tc>
                  <a:txBody>
                    <a:bodyPr/>
                    <a:lstStyle/>
                    <a:p>
                      <a:endParaRPr lang="en-US"/>
                    </a:p>
                  </a:txBody>
                  <a:tcPr/>
                </a:tc>
                <a:tc gridSpan="2">
                  <a:txBody>
                    <a:bodyPr/>
                    <a:lstStyle/>
                    <a:p>
                      <a:r>
                        <a:rPr lang="en-US" altLang="zh-CN">
                          <a:solidFill>
                            <a:srgbClr val="FF0000"/>
                          </a:solidFill>
                        </a:rPr>
                        <a:t>max(</a:t>
                      </a:r>
                      <a:r>
                        <a:rPr lang="en-US" altLang="zh-CN" err="1">
                          <a:solidFill>
                            <a:srgbClr val="FF0000"/>
                          </a:solidFill>
                        </a:rPr>
                        <a:t>x,x</a:t>
                      </a:r>
                      <a:r>
                        <a:rPr lang="en-US" altLang="zh-CN">
                          <a:solidFill>
                            <a:srgbClr val="FF0000"/>
                          </a:solidFill>
                        </a:rPr>
                        <a:t>)=x</a:t>
                      </a:r>
                      <a:endParaRPr lang="en-US">
                        <a:solidFill>
                          <a:srgbClr val="FF0000"/>
                        </a:solidFill>
                      </a:endParaRPr>
                    </a:p>
                  </a:txBody>
                  <a:tcPr/>
                </a:tc>
                <a:tc hMerge="1">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26452200"/>
                  </a:ext>
                </a:extLst>
              </a:tr>
            </a:tbl>
          </a:graphicData>
        </a:graphic>
      </p:graphicFrame>
      <p:grpSp>
        <p:nvGrpSpPr>
          <p:cNvPr id="18" name="Group 17">
            <a:extLst>
              <a:ext uri="{FF2B5EF4-FFF2-40B4-BE49-F238E27FC236}">
                <a16:creationId xmlns:a16="http://schemas.microsoft.com/office/drawing/2014/main" id="{75082A76-4D20-E549-9A14-96124397DCCC}"/>
              </a:ext>
            </a:extLst>
          </p:cNvPr>
          <p:cNvGrpSpPr/>
          <p:nvPr/>
        </p:nvGrpSpPr>
        <p:grpSpPr>
          <a:xfrm>
            <a:off x="2054455" y="-123898"/>
            <a:ext cx="3965024" cy="1970314"/>
            <a:chOff x="2054455" y="-123898"/>
            <a:chExt cx="3965024" cy="1970314"/>
          </a:xfrm>
        </p:grpSpPr>
        <p:sp>
          <p:nvSpPr>
            <p:cNvPr id="8" name="Left Brace 7">
              <a:extLst>
                <a:ext uri="{FF2B5EF4-FFF2-40B4-BE49-F238E27FC236}">
                  <a16:creationId xmlns:a16="http://schemas.microsoft.com/office/drawing/2014/main" id="{1E6795DE-4154-5B45-A064-524F25FEB0EC}"/>
                </a:ext>
              </a:extLst>
            </p:cNvPr>
            <p:cNvSpPr/>
            <p:nvPr/>
          </p:nvSpPr>
          <p:spPr>
            <a:xfrm rot="5400000">
              <a:off x="4331204" y="-27274"/>
              <a:ext cx="369332" cy="914749"/>
            </a:xfrm>
            <a:prstGeom prst="leftBrace">
              <a:avLst>
                <a:gd name="adj1" fmla="val 8333"/>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968C9C13-6E57-7C4A-B0C6-270F256C4FBD}"/>
                </a:ext>
              </a:extLst>
            </p:cNvPr>
            <p:cNvSpPr txBox="1"/>
            <p:nvPr/>
          </p:nvSpPr>
          <p:spPr>
            <a:xfrm>
              <a:off x="4117491" y="-123898"/>
              <a:ext cx="796757" cy="369332"/>
            </a:xfrm>
            <a:prstGeom prst="rect">
              <a:avLst/>
            </a:prstGeom>
            <a:noFill/>
          </p:spPr>
          <p:txBody>
            <a:bodyPr wrap="none" rtlCol="0">
              <a:spAutoFit/>
            </a:bodyPr>
            <a:lstStyle/>
            <a:p>
              <a:r>
                <a:rPr lang="en-US"/>
                <a:t>Merge</a:t>
              </a:r>
            </a:p>
          </p:txBody>
        </p:sp>
        <p:sp>
          <p:nvSpPr>
            <p:cNvPr id="10" name="Rectangle 9">
              <a:extLst>
                <a:ext uri="{FF2B5EF4-FFF2-40B4-BE49-F238E27FC236}">
                  <a16:creationId xmlns:a16="http://schemas.microsoft.com/office/drawing/2014/main" id="{FF3EFC90-4A79-B544-A7D7-98128708FCAA}"/>
                </a:ext>
              </a:extLst>
            </p:cNvPr>
            <p:cNvSpPr/>
            <p:nvPr/>
          </p:nvSpPr>
          <p:spPr>
            <a:xfrm>
              <a:off x="2054455" y="1011528"/>
              <a:ext cx="904461" cy="556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IF</a:t>
              </a:r>
              <a:endParaRPr lang="en-US"/>
            </a:p>
          </p:txBody>
        </p:sp>
        <p:sp>
          <p:nvSpPr>
            <p:cNvPr id="11" name="Rectangle 10">
              <a:extLst>
                <a:ext uri="{FF2B5EF4-FFF2-40B4-BE49-F238E27FC236}">
                  <a16:creationId xmlns:a16="http://schemas.microsoft.com/office/drawing/2014/main" id="{FE6735DD-79A2-6A47-8BA5-A04554D24D52}"/>
                </a:ext>
              </a:extLst>
            </p:cNvPr>
            <p:cNvSpPr/>
            <p:nvPr/>
          </p:nvSpPr>
          <p:spPr>
            <a:xfrm>
              <a:off x="3038426" y="1011528"/>
              <a:ext cx="927655" cy="556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ID</a:t>
              </a:r>
              <a:endParaRPr lang="en-US"/>
            </a:p>
          </p:txBody>
        </p:sp>
        <p:sp>
          <p:nvSpPr>
            <p:cNvPr id="12" name="Rectangle 11">
              <a:extLst>
                <a:ext uri="{FF2B5EF4-FFF2-40B4-BE49-F238E27FC236}">
                  <a16:creationId xmlns:a16="http://schemas.microsoft.com/office/drawing/2014/main" id="{487ABF19-277F-5142-9106-010035995BCF}"/>
                </a:ext>
              </a:extLst>
            </p:cNvPr>
            <p:cNvSpPr/>
            <p:nvPr/>
          </p:nvSpPr>
          <p:spPr>
            <a:xfrm>
              <a:off x="4068785" y="673598"/>
              <a:ext cx="904461" cy="556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EX</a:t>
              </a:r>
              <a:endParaRPr lang="en-US"/>
            </a:p>
          </p:txBody>
        </p:sp>
        <p:sp>
          <p:nvSpPr>
            <p:cNvPr id="13" name="Rectangle 12">
              <a:extLst>
                <a:ext uri="{FF2B5EF4-FFF2-40B4-BE49-F238E27FC236}">
                  <a16:creationId xmlns:a16="http://schemas.microsoft.com/office/drawing/2014/main" id="{898AAB9B-28DC-E547-9FB9-66853C783C40}"/>
                </a:ext>
              </a:extLst>
            </p:cNvPr>
            <p:cNvSpPr/>
            <p:nvPr/>
          </p:nvSpPr>
          <p:spPr>
            <a:xfrm>
              <a:off x="4068784" y="1289824"/>
              <a:ext cx="904461" cy="556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MEM</a:t>
              </a:r>
              <a:endParaRPr lang="en-US"/>
            </a:p>
          </p:txBody>
        </p:sp>
        <p:sp>
          <p:nvSpPr>
            <p:cNvPr id="14" name="Rectangle 13">
              <a:extLst>
                <a:ext uri="{FF2B5EF4-FFF2-40B4-BE49-F238E27FC236}">
                  <a16:creationId xmlns:a16="http://schemas.microsoft.com/office/drawing/2014/main" id="{7C5D18A9-716F-074B-B9DE-DABD86A9F711}"/>
                </a:ext>
              </a:extLst>
            </p:cNvPr>
            <p:cNvSpPr/>
            <p:nvPr/>
          </p:nvSpPr>
          <p:spPr>
            <a:xfrm>
              <a:off x="5052756" y="1011528"/>
              <a:ext cx="966723" cy="556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WB</a:t>
              </a:r>
              <a:endParaRPr lang="en-US" sz="1200"/>
            </a:p>
          </p:txBody>
        </p:sp>
      </p:grpSp>
      <p:sp>
        <p:nvSpPr>
          <p:cNvPr id="15" name="Rounded Rectangular Callout 14">
            <a:extLst>
              <a:ext uri="{FF2B5EF4-FFF2-40B4-BE49-F238E27FC236}">
                <a16:creationId xmlns:a16="http://schemas.microsoft.com/office/drawing/2014/main" id="{B51E25AB-DA01-3C40-B50B-D12239AF531A}"/>
              </a:ext>
            </a:extLst>
          </p:cNvPr>
          <p:cNvSpPr/>
          <p:nvPr/>
        </p:nvSpPr>
        <p:spPr>
          <a:xfrm>
            <a:off x="9287932" y="2045514"/>
            <a:ext cx="2446867" cy="502953"/>
          </a:xfrm>
          <a:prstGeom prst="wedgeRoundRectCallout">
            <a:avLst>
              <a:gd name="adj1" fmla="val -30514"/>
              <a:gd name="adj2" fmla="val -1301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Since</a:t>
            </a:r>
            <a:r>
              <a:rPr lang="zh-CN" altLang="en-US" sz="1400"/>
              <a:t> </a:t>
            </a:r>
            <a:r>
              <a:rPr lang="en-US" altLang="zh-CN" sz="1400"/>
              <a:t>only</a:t>
            </a:r>
            <a:r>
              <a:rPr lang="zh-CN" altLang="en-US" sz="1400"/>
              <a:t> </a:t>
            </a:r>
            <a:r>
              <a:rPr lang="en-US" altLang="zh-CN" sz="1400"/>
              <a:t>one</a:t>
            </a:r>
            <a:r>
              <a:rPr lang="zh-CN" altLang="en-US" sz="1400"/>
              <a:t> </a:t>
            </a:r>
            <a:r>
              <a:rPr lang="en-US" altLang="zh-CN" sz="1400"/>
              <a:t>of</a:t>
            </a:r>
            <a:r>
              <a:rPr lang="zh-CN" altLang="en-US" sz="1400"/>
              <a:t> </a:t>
            </a:r>
            <a:r>
              <a:rPr lang="en-US" altLang="zh-CN" sz="1400"/>
              <a:t>EX</a:t>
            </a:r>
            <a:r>
              <a:rPr lang="zh-CN" altLang="en-US" sz="1400"/>
              <a:t> </a:t>
            </a:r>
            <a:r>
              <a:rPr lang="en-US" altLang="zh-CN" sz="1400"/>
              <a:t>or</a:t>
            </a:r>
            <a:r>
              <a:rPr lang="zh-CN" altLang="en-US" sz="1400"/>
              <a:t> </a:t>
            </a:r>
            <a:r>
              <a:rPr lang="en-US" altLang="zh-CN" sz="1400"/>
              <a:t>MEM</a:t>
            </a:r>
            <a:r>
              <a:rPr lang="zh-CN" altLang="en-US" sz="1400"/>
              <a:t> </a:t>
            </a:r>
            <a:r>
              <a:rPr lang="en-US" altLang="zh-CN" sz="1400"/>
              <a:t>used</a:t>
            </a:r>
            <a:r>
              <a:rPr lang="zh-CN" altLang="en-US" sz="1400"/>
              <a:t> </a:t>
            </a:r>
            <a:r>
              <a:rPr lang="en-US" altLang="zh-CN" sz="1400"/>
              <a:t>for</a:t>
            </a:r>
            <a:r>
              <a:rPr lang="zh-CN" altLang="en-US" sz="1400"/>
              <a:t> </a:t>
            </a:r>
            <a:r>
              <a:rPr lang="en-US" altLang="zh-CN" sz="1400"/>
              <a:t>each</a:t>
            </a:r>
            <a:r>
              <a:rPr lang="zh-CN" altLang="en-US" sz="1400"/>
              <a:t> </a:t>
            </a:r>
            <a:r>
              <a:rPr lang="en-US" altLang="zh-CN" sz="1400"/>
              <a:t>instruction</a:t>
            </a:r>
            <a:endParaRPr lang="en-US" sz="1400"/>
          </a:p>
        </p:txBody>
      </p:sp>
      <p:graphicFrame>
        <p:nvGraphicFramePr>
          <p:cNvPr id="16" name="Table 15">
            <a:extLst>
              <a:ext uri="{FF2B5EF4-FFF2-40B4-BE49-F238E27FC236}">
                <a16:creationId xmlns:a16="http://schemas.microsoft.com/office/drawing/2014/main" id="{E7139BE2-859E-6B47-AE1B-6538DDBFD4A7}"/>
              </a:ext>
            </a:extLst>
          </p:cNvPr>
          <p:cNvGraphicFramePr>
            <a:graphicFrameLocks noGrp="1"/>
          </p:cNvGraphicFramePr>
          <p:nvPr/>
        </p:nvGraphicFramePr>
        <p:xfrm>
          <a:off x="8610600" y="4307230"/>
          <a:ext cx="3518997" cy="1371600"/>
        </p:xfrm>
        <a:graphic>
          <a:graphicData uri="http://schemas.openxmlformats.org/drawingml/2006/table">
            <a:tbl>
              <a:tblPr firstRow="1" bandRow="1">
                <a:tableStyleId>{5C22544A-7EE6-4342-B048-85BDC9FD1C3A}</a:tableStyleId>
              </a:tblPr>
              <a:tblGrid>
                <a:gridCol w="857239">
                  <a:extLst>
                    <a:ext uri="{9D8B030D-6E8A-4147-A177-3AD203B41FA5}">
                      <a16:colId xmlns:a16="http://schemas.microsoft.com/office/drawing/2014/main" val="835296051"/>
                    </a:ext>
                  </a:extLst>
                </a:gridCol>
                <a:gridCol w="947280">
                  <a:extLst>
                    <a:ext uri="{9D8B030D-6E8A-4147-A177-3AD203B41FA5}">
                      <a16:colId xmlns:a16="http://schemas.microsoft.com/office/drawing/2014/main" val="1239848501"/>
                    </a:ext>
                  </a:extLst>
                </a:gridCol>
                <a:gridCol w="857239">
                  <a:extLst>
                    <a:ext uri="{9D8B030D-6E8A-4147-A177-3AD203B41FA5}">
                      <a16:colId xmlns:a16="http://schemas.microsoft.com/office/drawing/2014/main" val="1181563430"/>
                    </a:ext>
                  </a:extLst>
                </a:gridCol>
                <a:gridCol w="857239">
                  <a:extLst>
                    <a:ext uri="{9D8B030D-6E8A-4147-A177-3AD203B41FA5}">
                      <a16:colId xmlns:a16="http://schemas.microsoft.com/office/drawing/2014/main" val="1259178873"/>
                    </a:ext>
                  </a:extLst>
                </a:gridCol>
              </a:tblGrid>
              <a:tr h="219990">
                <a:tc>
                  <a:txBody>
                    <a:bodyPr/>
                    <a:lstStyle/>
                    <a:p>
                      <a:endParaRPr lang="en-US"/>
                    </a:p>
                  </a:txBody>
                  <a:tcPr/>
                </a:tc>
                <a:tc>
                  <a:txBody>
                    <a:bodyPr/>
                    <a:lstStyle/>
                    <a:p>
                      <a:r>
                        <a:rPr lang="en-US" altLang="zh-CN"/>
                        <a:t>cycles</a:t>
                      </a:r>
                      <a:endParaRPr lang="en-US"/>
                    </a:p>
                  </a:txBody>
                  <a:tcPr/>
                </a:tc>
                <a:tc>
                  <a:txBody>
                    <a:bodyPr/>
                    <a:lstStyle/>
                    <a:p>
                      <a:r>
                        <a:rPr lang="en-US" altLang="zh-CN"/>
                        <a:t>clock</a:t>
                      </a:r>
                      <a:r>
                        <a:rPr lang="zh-CN" altLang="en-US"/>
                        <a:t> </a:t>
                      </a:r>
                      <a:r>
                        <a:rPr lang="en-US" altLang="zh-CN"/>
                        <a:t>period</a:t>
                      </a:r>
                      <a:endParaRPr lang="en-US"/>
                    </a:p>
                  </a:txBody>
                  <a:tcPr/>
                </a:tc>
                <a:tc>
                  <a:txBody>
                    <a:bodyPr/>
                    <a:lstStyle/>
                    <a:p>
                      <a:r>
                        <a:rPr lang="en-US" altLang="zh-CN"/>
                        <a:t>time</a:t>
                      </a:r>
                      <a:endParaRPr lang="en-US"/>
                    </a:p>
                  </a:txBody>
                  <a:tcPr/>
                </a:tc>
                <a:extLst>
                  <a:ext uri="{0D108BD9-81ED-4DB2-BD59-A6C34878D82A}">
                    <a16:rowId xmlns:a16="http://schemas.microsoft.com/office/drawing/2014/main" val="3872753925"/>
                  </a:ext>
                </a:extLst>
              </a:tr>
              <a:tr h="219990">
                <a:tc>
                  <a:txBody>
                    <a:bodyPr/>
                    <a:lstStyle/>
                    <a:p>
                      <a:r>
                        <a:rPr lang="en-US" altLang="zh-CN"/>
                        <a:t>old</a:t>
                      </a:r>
                      <a:endParaRPr lang="en-US"/>
                    </a:p>
                  </a:txBody>
                  <a:tcPr/>
                </a:tc>
                <a:tc>
                  <a:txBody>
                    <a:bodyPr/>
                    <a:lstStyle/>
                    <a:p>
                      <a:r>
                        <a:rPr lang="en-US" altLang="zh-CN"/>
                        <a:t>9</a:t>
                      </a:r>
                      <a:endParaRPr lang="en-US"/>
                    </a:p>
                  </a:txBody>
                  <a:tcPr/>
                </a:tc>
                <a:tc>
                  <a:txBody>
                    <a:bodyPr/>
                    <a:lstStyle/>
                    <a:p>
                      <a:r>
                        <a:rPr lang="en-US" altLang="zh-CN"/>
                        <a:t>x</a:t>
                      </a:r>
                      <a:endParaRPr lang="en-US"/>
                    </a:p>
                  </a:txBody>
                  <a:tcPr/>
                </a:tc>
                <a:tc>
                  <a:txBody>
                    <a:bodyPr/>
                    <a:lstStyle/>
                    <a:p>
                      <a:r>
                        <a:rPr lang="en-US" altLang="zh-CN"/>
                        <a:t>9x</a:t>
                      </a:r>
                      <a:endParaRPr lang="en-US"/>
                    </a:p>
                  </a:txBody>
                  <a:tcPr/>
                </a:tc>
                <a:extLst>
                  <a:ext uri="{0D108BD9-81ED-4DB2-BD59-A6C34878D82A}">
                    <a16:rowId xmlns:a16="http://schemas.microsoft.com/office/drawing/2014/main" val="699461186"/>
                  </a:ext>
                </a:extLst>
              </a:tr>
              <a:tr h="219990">
                <a:tc>
                  <a:txBody>
                    <a:bodyPr/>
                    <a:lstStyle/>
                    <a:p>
                      <a:r>
                        <a:rPr lang="en-US" altLang="zh-CN"/>
                        <a:t>new</a:t>
                      </a:r>
                      <a:endParaRPr lang="en-US"/>
                    </a:p>
                  </a:txBody>
                  <a:tcPr/>
                </a:tc>
                <a:tc>
                  <a:txBody>
                    <a:bodyPr/>
                    <a:lstStyle/>
                    <a:p>
                      <a:r>
                        <a:rPr lang="en-US" altLang="zh-CN"/>
                        <a:t>8</a:t>
                      </a:r>
                      <a:endParaRPr lang="en-US"/>
                    </a:p>
                  </a:txBody>
                  <a:tcPr/>
                </a:tc>
                <a:tc>
                  <a:txBody>
                    <a:bodyPr/>
                    <a:lstStyle/>
                    <a:p>
                      <a:r>
                        <a:rPr lang="en-US" altLang="zh-CN"/>
                        <a:t>x</a:t>
                      </a:r>
                      <a:endParaRPr lang="en-US"/>
                    </a:p>
                  </a:txBody>
                  <a:tcPr/>
                </a:tc>
                <a:tc>
                  <a:txBody>
                    <a:bodyPr/>
                    <a:lstStyle/>
                    <a:p>
                      <a:r>
                        <a:rPr lang="en-US" altLang="zh-CN"/>
                        <a:t>8x</a:t>
                      </a:r>
                      <a:endParaRPr lang="en-US"/>
                    </a:p>
                  </a:txBody>
                  <a:tcPr/>
                </a:tc>
                <a:extLst>
                  <a:ext uri="{0D108BD9-81ED-4DB2-BD59-A6C34878D82A}">
                    <a16:rowId xmlns:a16="http://schemas.microsoft.com/office/drawing/2014/main" val="2690676112"/>
                  </a:ext>
                </a:extLst>
              </a:tr>
            </a:tbl>
          </a:graphicData>
        </a:graphic>
      </p:graphicFrame>
    </p:spTree>
    <p:extLst>
      <p:ext uri="{BB962C8B-B14F-4D97-AF65-F5344CB8AC3E}">
        <p14:creationId xmlns:p14="http://schemas.microsoft.com/office/powerpoint/2010/main" val="57915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1-D</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 p[1][1]?</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12</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21" name="TextBox 20">
            <a:extLst>
              <a:ext uri="{FF2B5EF4-FFF2-40B4-BE49-F238E27FC236}">
                <a16:creationId xmlns:a16="http://schemas.microsoft.com/office/drawing/2014/main" id="{0E9EF450-730E-9249-A0AA-BC33D5DCA877}"/>
              </a:ext>
            </a:extLst>
          </p:cNvPr>
          <p:cNvSpPr txBox="1"/>
          <p:nvPr/>
        </p:nvSpPr>
        <p:spPr>
          <a:xfrm>
            <a:off x="7847313" y="5029405"/>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pic>
        <p:nvPicPr>
          <p:cNvPr id="9" name="Picture 8" descr="Text&#10;&#10;Description automatically generated with medium confidence">
            <a:extLst>
              <a:ext uri="{FF2B5EF4-FFF2-40B4-BE49-F238E27FC236}">
                <a16:creationId xmlns:a16="http://schemas.microsoft.com/office/drawing/2014/main" id="{CDF64BC1-0026-C94D-BF7D-5F331CA38F33}"/>
              </a:ext>
            </a:extLst>
          </p:cNvPr>
          <p:cNvPicPr>
            <a:picLocks noChangeAspect="1"/>
          </p:cNvPicPr>
          <p:nvPr/>
        </p:nvPicPr>
        <p:blipFill>
          <a:blip r:embed="rId2"/>
          <a:stretch>
            <a:fillRect/>
          </a:stretch>
        </p:blipFill>
        <p:spPr>
          <a:xfrm>
            <a:off x="781275" y="2384609"/>
            <a:ext cx="7829325" cy="1285412"/>
          </a:xfrm>
          <a:prstGeom prst="rect">
            <a:avLst/>
          </a:prstGeom>
        </p:spPr>
      </p:pic>
      <p:sp>
        <p:nvSpPr>
          <p:cNvPr id="25" name="Rectangle 24">
            <a:extLst>
              <a:ext uri="{FF2B5EF4-FFF2-40B4-BE49-F238E27FC236}">
                <a16:creationId xmlns:a16="http://schemas.microsoft.com/office/drawing/2014/main" id="{C16D896E-EFAF-EF46-8698-EDEDE6A227D6}"/>
              </a:ext>
            </a:extLst>
          </p:cNvPr>
          <p:cNvSpPr/>
          <p:nvPr/>
        </p:nvSpPr>
        <p:spPr>
          <a:xfrm>
            <a:off x="978049" y="3028456"/>
            <a:ext cx="1448628" cy="2589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34A622D-C6D7-B143-B19E-2413DCEDD904}"/>
              </a:ext>
            </a:extLst>
          </p:cNvPr>
          <p:cNvSpPr txBox="1"/>
          <p:nvPr/>
        </p:nvSpPr>
        <p:spPr>
          <a:xfrm>
            <a:off x="781275" y="4678975"/>
            <a:ext cx="5022043" cy="369332"/>
          </a:xfrm>
          <a:prstGeom prst="rect">
            <a:avLst/>
          </a:prstGeom>
          <a:noFill/>
        </p:spPr>
        <p:txBody>
          <a:bodyPr wrap="square" rtlCol="0">
            <a:spAutoFit/>
          </a:bodyPr>
          <a:lstStyle/>
          <a:p>
            <a:r>
              <a:rPr lang="en-US" altLang="zh-CN" b="1">
                <a:solidFill>
                  <a:schemeClr val="accent4">
                    <a:lumMod val="60000"/>
                    <a:lumOff val="40000"/>
                  </a:schemeClr>
                </a:solidFill>
              </a:rPr>
              <a:t>p,</a:t>
            </a:r>
            <a:r>
              <a:rPr lang="zh-CN" altLang="en-US" b="1">
                <a:solidFill>
                  <a:schemeClr val="accent4">
                    <a:lumMod val="60000"/>
                    <a:lumOff val="40000"/>
                  </a:schemeClr>
                </a:solidFill>
              </a:rPr>
              <a:t> </a:t>
            </a:r>
            <a:r>
              <a:rPr lang="en-US" altLang="zh-CN" b="1">
                <a:solidFill>
                  <a:schemeClr val="accent4">
                    <a:lumMod val="60000"/>
                    <a:lumOff val="40000"/>
                  </a:schemeClr>
                </a:solidFill>
              </a:rPr>
              <a:t>names</a:t>
            </a:r>
            <a:endParaRPr lang="en-US" b="1">
              <a:solidFill>
                <a:schemeClr val="accent4">
                  <a:lumMod val="60000"/>
                  <a:lumOff val="40000"/>
                </a:schemeClr>
              </a:solidFill>
            </a:endParaRPr>
          </a:p>
        </p:txBody>
      </p:sp>
      <p:cxnSp>
        <p:nvCxnSpPr>
          <p:cNvPr id="16" name="Straight Arrow Connector 15">
            <a:extLst>
              <a:ext uri="{FF2B5EF4-FFF2-40B4-BE49-F238E27FC236}">
                <a16:creationId xmlns:a16="http://schemas.microsoft.com/office/drawing/2014/main" id="{B5936356-B656-5A4A-B095-CFF40BCF3077}"/>
              </a:ext>
            </a:extLst>
          </p:cNvPr>
          <p:cNvCxnSpPr/>
          <p:nvPr/>
        </p:nvCxnSpPr>
        <p:spPr>
          <a:xfrm>
            <a:off x="1118859" y="5048307"/>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6" name="Table 6">
            <a:extLst>
              <a:ext uri="{FF2B5EF4-FFF2-40B4-BE49-F238E27FC236}">
                <a16:creationId xmlns:a16="http://schemas.microsoft.com/office/drawing/2014/main" id="{25A735D0-8194-0742-972A-1F1915AC5371}"/>
              </a:ext>
            </a:extLst>
          </p:cNvPr>
          <p:cNvGraphicFramePr>
            <a:graphicFrameLocks noGrp="1"/>
          </p:cNvGraphicFramePr>
          <p:nvPr/>
        </p:nvGraphicFramePr>
        <p:xfrm>
          <a:off x="1118859" y="5664445"/>
          <a:ext cx="8128000" cy="37084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760655989"/>
                    </a:ext>
                  </a:extLst>
                </a:gridCol>
                <a:gridCol w="2032000">
                  <a:extLst>
                    <a:ext uri="{9D8B030D-6E8A-4147-A177-3AD203B41FA5}">
                      <a16:colId xmlns:a16="http://schemas.microsoft.com/office/drawing/2014/main" val="1178152264"/>
                    </a:ext>
                  </a:extLst>
                </a:gridCol>
                <a:gridCol w="2032000">
                  <a:extLst>
                    <a:ext uri="{9D8B030D-6E8A-4147-A177-3AD203B41FA5}">
                      <a16:colId xmlns:a16="http://schemas.microsoft.com/office/drawing/2014/main" val="621509951"/>
                    </a:ext>
                  </a:extLst>
                </a:gridCol>
                <a:gridCol w="2032000">
                  <a:extLst>
                    <a:ext uri="{9D8B030D-6E8A-4147-A177-3AD203B41FA5}">
                      <a16:colId xmlns:a16="http://schemas.microsoft.com/office/drawing/2014/main" val="927563413"/>
                    </a:ext>
                  </a:extLst>
                </a:gridCol>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61269437"/>
                  </a:ext>
                </a:extLst>
              </a:tr>
            </a:tbl>
          </a:graphicData>
        </a:graphic>
      </p:graphicFrame>
      <p:sp>
        <p:nvSpPr>
          <p:cNvPr id="7" name="TextBox 6">
            <a:extLst>
              <a:ext uri="{FF2B5EF4-FFF2-40B4-BE49-F238E27FC236}">
                <a16:creationId xmlns:a16="http://schemas.microsoft.com/office/drawing/2014/main" id="{8081C375-9A20-3545-AEFA-E600F728DC26}"/>
              </a:ext>
            </a:extLst>
          </p:cNvPr>
          <p:cNvSpPr txBox="1"/>
          <p:nvPr/>
        </p:nvSpPr>
        <p:spPr>
          <a:xfrm>
            <a:off x="978049" y="6051939"/>
            <a:ext cx="786205" cy="369332"/>
          </a:xfrm>
          <a:prstGeom prst="rect">
            <a:avLst/>
          </a:prstGeom>
          <a:noFill/>
        </p:spPr>
        <p:txBody>
          <a:bodyPr wrap="square" rtlCol="0">
            <a:spAutoFit/>
          </a:bodyPr>
          <a:lstStyle/>
          <a:p>
            <a:r>
              <a:rPr lang="en-US" altLang="zh-CN"/>
              <a:t>0</a:t>
            </a:r>
            <a:endParaRPr lang="en-US"/>
          </a:p>
        </p:txBody>
      </p:sp>
      <p:sp>
        <p:nvSpPr>
          <p:cNvPr id="23" name="TextBox 22">
            <a:extLst>
              <a:ext uri="{FF2B5EF4-FFF2-40B4-BE49-F238E27FC236}">
                <a16:creationId xmlns:a16="http://schemas.microsoft.com/office/drawing/2014/main" id="{4D24DA1A-F756-3A41-856D-D57EA914BBBF}"/>
              </a:ext>
            </a:extLst>
          </p:cNvPr>
          <p:cNvSpPr txBox="1"/>
          <p:nvPr/>
        </p:nvSpPr>
        <p:spPr>
          <a:xfrm>
            <a:off x="2998929" y="6035285"/>
            <a:ext cx="786205" cy="369332"/>
          </a:xfrm>
          <a:prstGeom prst="rect">
            <a:avLst/>
          </a:prstGeom>
          <a:noFill/>
        </p:spPr>
        <p:txBody>
          <a:bodyPr wrap="square" rtlCol="0">
            <a:spAutoFit/>
          </a:bodyPr>
          <a:lstStyle/>
          <a:p>
            <a:r>
              <a:rPr lang="en-US" altLang="zh-CN"/>
              <a:t>8</a:t>
            </a:r>
            <a:endParaRPr lang="en-US"/>
          </a:p>
        </p:txBody>
      </p:sp>
      <p:sp>
        <p:nvSpPr>
          <p:cNvPr id="24" name="TextBox 23">
            <a:extLst>
              <a:ext uri="{FF2B5EF4-FFF2-40B4-BE49-F238E27FC236}">
                <a16:creationId xmlns:a16="http://schemas.microsoft.com/office/drawing/2014/main" id="{A1932305-DC96-4A4E-A0D8-A4DAD95C5070}"/>
              </a:ext>
            </a:extLst>
          </p:cNvPr>
          <p:cNvSpPr txBox="1"/>
          <p:nvPr/>
        </p:nvSpPr>
        <p:spPr>
          <a:xfrm>
            <a:off x="5019809" y="6028498"/>
            <a:ext cx="786205" cy="369332"/>
          </a:xfrm>
          <a:prstGeom prst="rect">
            <a:avLst/>
          </a:prstGeom>
          <a:noFill/>
        </p:spPr>
        <p:txBody>
          <a:bodyPr wrap="square" rtlCol="0">
            <a:spAutoFit/>
          </a:bodyPr>
          <a:lstStyle/>
          <a:p>
            <a:r>
              <a:rPr lang="en-US" altLang="zh-CN"/>
              <a:t>16</a:t>
            </a:r>
            <a:endParaRPr lang="en-US"/>
          </a:p>
        </p:txBody>
      </p:sp>
      <p:sp>
        <p:nvSpPr>
          <p:cNvPr id="29" name="TextBox 28">
            <a:extLst>
              <a:ext uri="{FF2B5EF4-FFF2-40B4-BE49-F238E27FC236}">
                <a16:creationId xmlns:a16="http://schemas.microsoft.com/office/drawing/2014/main" id="{4C4B3DAF-8429-0049-90FC-2DB56086AF25}"/>
              </a:ext>
            </a:extLst>
          </p:cNvPr>
          <p:cNvSpPr txBox="1"/>
          <p:nvPr/>
        </p:nvSpPr>
        <p:spPr>
          <a:xfrm>
            <a:off x="6958249" y="6028498"/>
            <a:ext cx="786205" cy="369332"/>
          </a:xfrm>
          <a:prstGeom prst="rect">
            <a:avLst/>
          </a:prstGeom>
          <a:noFill/>
        </p:spPr>
        <p:txBody>
          <a:bodyPr wrap="square" rtlCol="0">
            <a:spAutoFit/>
          </a:bodyPr>
          <a:lstStyle/>
          <a:p>
            <a:r>
              <a:rPr lang="en-US" altLang="zh-CN"/>
              <a:t>24</a:t>
            </a:r>
            <a:endParaRPr lang="en-US"/>
          </a:p>
        </p:txBody>
      </p:sp>
      <p:sp>
        <p:nvSpPr>
          <p:cNvPr id="8" name="TextBox 7">
            <a:extLst>
              <a:ext uri="{FF2B5EF4-FFF2-40B4-BE49-F238E27FC236}">
                <a16:creationId xmlns:a16="http://schemas.microsoft.com/office/drawing/2014/main" id="{BA549CE3-4814-0F41-A8A6-1C1BE8E7C672}"/>
              </a:ext>
            </a:extLst>
          </p:cNvPr>
          <p:cNvSpPr txBox="1"/>
          <p:nvPr/>
        </p:nvSpPr>
        <p:spPr>
          <a:xfrm>
            <a:off x="1640540" y="5647791"/>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31" name="TextBox 30">
            <a:extLst>
              <a:ext uri="{FF2B5EF4-FFF2-40B4-BE49-F238E27FC236}">
                <a16:creationId xmlns:a16="http://schemas.microsoft.com/office/drawing/2014/main" id="{A8F2D98F-0001-0747-A57B-DFCC447F75CA}"/>
              </a:ext>
            </a:extLst>
          </p:cNvPr>
          <p:cNvSpPr txBox="1"/>
          <p:nvPr/>
        </p:nvSpPr>
        <p:spPr>
          <a:xfrm>
            <a:off x="3785134" y="5647791"/>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32" name="TextBox 31">
            <a:extLst>
              <a:ext uri="{FF2B5EF4-FFF2-40B4-BE49-F238E27FC236}">
                <a16:creationId xmlns:a16="http://schemas.microsoft.com/office/drawing/2014/main" id="{494A50ED-0994-EF4B-BFA8-A16BDFDCB57D}"/>
              </a:ext>
            </a:extLst>
          </p:cNvPr>
          <p:cNvSpPr txBox="1"/>
          <p:nvPr/>
        </p:nvSpPr>
        <p:spPr>
          <a:xfrm>
            <a:off x="5808391" y="5650482"/>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33" name="TextBox 32">
            <a:extLst>
              <a:ext uri="{FF2B5EF4-FFF2-40B4-BE49-F238E27FC236}">
                <a16:creationId xmlns:a16="http://schemas.microsoft.com/office/drawing/2014/main" id="{9FBADCD0-20E9-F546-8295-261CEB908BE4}"/>
              </a:ext>
            </a:extLst>
          </p:cNvPr>
          <p:cNvSpPr txBox="1"/>
          <p:nvPr/>
        </p:nvSpPr>
        <p:spPr>
          <a:xfrm>
            <a:off x="7829748" y="5664445"/>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34" name="TextBox 33">
            <a:extLst>
              <a:ext uri="{FF2B5EF4-FFF2-40B4-BE49-F238E27FC236}">
                <a16:creationId xmlns:a16="http://schemas.microsoft.com/office/drawing/2014/main" id="{DDDE8460-390E-384F-908F-8FEA968DF84D}"/>
              </a:ext>
            </a:extLst>
          </p:cNvPr>
          <p:cNvSpPr txBox="1"/>
          <p:nvPr/>
        </p:nvSpPr>
        <p:spPr>
          <a:xfrm>
            <a:off x="9286103" y="3028456"/>
            <a:ext cx="1086523" cy="369332"/>
          </a:xfrm>
          <a:prstGeom prst="rect">
            <a:avLst/>
          </a:prstGeom>
          <a:noFill/>
        </p:spPr>
        <p:txBody>
          <a:bodyPr wrap="square" rtlCol="0">
            <a:spAutoFit/>
          </a:bodyPr>
          <a:lstStyle/>
          <a:p>
            <a:r>
              <a:rPr lang="en-US" altLang="zh-CN" b="1" err="1">
                <a:solidFill>
                  <a:srgbClr val="FFD966"/>
                </a:solidFill>
              </a:rPr>
              <a:t>addr</a:t>
            </a:r>
            <a:r>
              <a:rPr lang="zh-CN" altLang="en-US" b="1">
                <a:solidFill>
                  <a:srgbClr val="FFD966"/>
                </a:solidFill>
              </a:rPr>
              <a:t> </a:t>
            </a:r>
            <a:r>
              <a:rPr lang="en-US" altLang="zh-CN" b="1">
                <a:solidFill>
                  <a:srgbClr val="FFD966"/>
                </a:solidFill>
              </a:rPr>
              <a:t>1</a:t>
            </a:r>
            <a:endParaRPr lang="en-US" b="1">
              <a:solidFill>
                <a:srgbClr val="FFD966"/>
              </a:solidFill>
            </a:endParaRPr>
          </a:p>
        </p:txBody>
      </p:sp>
      <p:cxnSp>
        <p:nvCxnSpPr>
          <p:cNvPr id="35" name="Straight Arrow Connector 34">
            <a:extLst>
              <a:ext uri="{FF2B5EF4-FFF2-40B4-BE49-F238E27FC236}">
                <a16:creationId xmlns:a16="http://schemas.microsoft.com/office/drawing/2014/main" id="{586276A5-D7FA-D64B-916B-BAB7A82A2ABA}"/>
              </a:ext>
            </a:extLst>
          </p:cNvPr>
          <p:cNvCxnSpPr/>
          <p:nvPr/>
        </p:nvCxnSpPr>
        <p:spPr>
          <a:xfrm>
            <a:off x="9653259" y="3359090"/>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11" name="Table 11">
            <a:extLst>
              <a:ext uri="{FF2B5EF4-FFF2-40B4-BE49-F238E27FC236}">
                <a16:creationId xmlns:a16="http://schemas.microsoft.com/office/drawing/2014/main" id="{753B1B9E-6183-9A42-ABFA-E6FC65ACC838}"/>
              </a:ext>
            </a:extLst>
          </p:cNvPr>
          <p:cNvGraphicFramePr>
            <a:graphicFrameLocks noGrp="1"/>
          </p:cNvGraphicFramePr>
          <p:nvPr/>
        </p:nvGraphicFramePr>
        <p:xfrm>
          <a:off x="9653259" y="3997790"/>
          <a:ext cx="1757460" cy="365760"/>
        </p:xfrm>
        <a:graphic>
          <a:graphicData uri="http://schemas.openxmlformats.org/drawingml/2006/table">
            <a:tbl>
              <a:tblPr firstRow="1" bandRow="1">
                <a:tableStyleId>{5940675A-B579-460E-94D1-54222C63F5DA}</a:tableStyleId>
              </a:tblPr>
              <a:tblGrid>
                <a:gridCol w="878730">
                  <a:extLst>
                    <a:ext uri="{9D8B030D-6E8A-4147-A177-3AD203B41FA5}">
                      <a16:colId xmlns:a16="http://schemas.microsoft.com/office/drawing/2014/main" val="4248137794"/>
                    </a:ext>
                  </a:extLst>
                </a:gridCol>
                <a:gridCol w="878730">
                  <a:extLst>
                    <a:ext uri="{9D8B030D-6E8A-4147-A177-3AD203B41FA5}">
                      <a16:colId xmlns:a16="http://schemas.microsoft.com/office/drawing/2014/main" val="2532008720"/>
                    </a:ext>
                  </a:extLst>
                </a:gridCol>
              </a:tblGrid>
              <a:tr h="365125">
                <a:tc>
                  <a:txBody>
                    <a:bodyPr/>
                    <a:lstStyle/>
                    <a:p>
                      <a:pPr algn="ctr"/>
                      <a:r>
                        <a:rPr lang="en-US" altLang="zh-CN">
                          <a:solidFill>
                            <a:schemeClr val="bg1"/>
                          </a:solidFill>
                        </a:rPr>
                        <a:t>‘C’</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69084568"/>
                  </a:ext>
                </a:extLst>
              </a:tr>
            </a:tbl>
          </a:graphicData>
        </a:graphic>
      </p:graphicFrame>
    </p:spTree>
    <p:extLst>
      <p:ext uri="{BB962C8B-B14F-4D97-AF65-F5344CB8AC3E}">
        <p14:creationId xmlns:p14="http://schemas.microsoft.com/office/powerpoint/2010/main" val="728479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1-D</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 p[1][1]?</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13</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21" name="TextBox 20">
            <a:extLst>
              <a:ext uri="{FF2B5EF4-FFF2-40B4-BE49-F238E27FC236}">
                <a16:creationId xmlns:a16="http://schemas.microsoft.com/office/drawing/2014/main" id="{0E9EF450-730E-9249-A0AA-BC33D5DCA877}"/>
              </a:ext>
            </a:extLst>
          </p:cNvPr>
          <p:cNvSpPr txBox="1"/>
          <p:nvPr/>
        </p:nvSpPr>
        <p:spPr>
          <a:xfrm>
            <a:off x="7847313" y="5029405"/>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pic>
        <p:nvPicPr>
          <p:cNvPr id="9" name="Picture 8" descr="Text&#10;&#10;Description automatically generated with medium confidence">
            <a:extLst>
              <a:ext uri="{FF2B5EF4-FFF2-40B4-BE49-F238E27FC236}">
                <a16:creationId xmlns:a16="http://schemas.microsoft.com/office/drawing/2014/main" id="{CDF64BC1-0026-C94D-BF7D-5F331CA38F33}"/>
              </a:ext>
            </a:extLst>
          </p:cNvPr>
          <p:cNvPicPr>
            <a:picLocks noChangeAspect="1"/>
          </p:cNvPicPr>
          <p:nvPr/>
        </p:nvPicPr>
        <p:blipFill>
          <a:blip r:embed="rId2"/>
          <a:stretch>
            <a:fillRect/>
          </a:stretch>
        </p:blipFill>
        <p:spPr>
          <a:xfrm>
            <a:off x="781275" y="2384609"/>
            <a:ext cx="7829325" cy="1285412"/>
          </a:xfrm>
          <a:prstGeom prst="rect">
            <a:avLst/>
          </a:prstGeom>
        </p:spPr>
      </p:pic>
      <p:sp>
        <p:nvSpPr>
          <p:cNvPr id="25" name="Rectangle 24">
            <a:extLst>
              <a:ext uri="{FF2B5EF4-FFF2-40B4-BE49-F238E27FC236}">
                <a16:creationId xmlns:a16="http://schemas.microsoft.com/office/drawing/2014/main" id="{C16D896E-EFAF-EF46-8698-EDEDE6A227D6}"/>
              </a:ext>
            </a:extLst>
          </p:cNvPr>
          <p:cNvSpPr/>
          <p:nvPr/>
        </p:nvSpPr>
        <p:spPr>
          <a:xfrm>
            <a:off x="978049" y="3289964"/>
            <a:ext cx="1448628" cy="2589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34A622D-C6D7-B143-B19E-2413DCEDD904}"/>
              </a:ext>
            </a:extLst>
          </p:cNvPr>
          <p:cNvSpPr txBox="1"/>
          <p:nvPr/>
        </p:nvSpPr>
        <p:spPr>
          <a:xfrm>
            <a:off x="781275" y="4678975"/>
            <a:ext cx="5022043" cy="369332"/>
          </a:xfrm>
          <a:prstGeom prst="rect">
            <a:avLst/>
          </a:prstGeom>
          <a:noFill/>
        </p:spPr>
        <p:txBody>
          <a:bodyPr wrap="square" rtlCol="0">
            <a:spAutoFit/>
          </a:bodyPr>
          <a:lstStyle/>
          <a:p>
            <a:r>
              <a:rPr lang="en-US" altLang="zh-CN" b="1">
                <a:solidFill>
                  <a:schemeClr val="accent4">
                    <a:lumMod val="60000"/>
                    <a:lumOff val="40000"/>
                  </a:schemeClr>
                </a:solidFill>
              </a:rPr>
              <a:t>p,</a:t>
            </a:r>
            <a:r>
              <a:rPr lang="zh-CN" altLang="en-US" b="1">
                <a:solidFill>
                  <a:schemeClr val="accent4">
                    <a:lumMod val="60000"/>
                    <a:lumOff val="40000"/>
                  </a:schemeClr>
                </a:solidFill>
              </a:rPr>
              <a:t> </a:t>
            </a:r>
            <a:r>
              <a:rPr lang="en-US" altLang="zh-CN" b="1">
                <a:solidFill>
                  <a:schemeClr val="accent4">
                    <a:lumMod val="60000"/>
                    <a:lumOff val="40000"/>
                  </a:schemeClr>
                </a:solidFill>
              </a:rPr>
              <a:t>names</a:t>
            </a:r>
            <a:endParaRPr lang="en-US" b="1">
              <a:solidFill>
                <a:schemeClr val="accent4">
                  <a:lumMod val="60000"/>
                  <a:lumOff val="40000"/>
                </a:schemeClr>
              </a:solidFill>
            </a:endParaRPr>
          </a:p>
        </p:txBody>
      </p:sp>
      <p:cxnSp>
        <p:nvCxnSpPr>
          <p:cNvPr id="16" name="Straight Arrow Connector 15">
            <a:extLst>
              <a:ext uri="{FF2B5EF4-FFF2-40B4-BE49-F238E27FC236}">
                <a16:creationId xmlns:a16="http://schemas.microsoft.com/office/drawing/2014/main" id="{B5936356-B656-5A4A-B095-CFF40BCF3077}"/>
              </a:ext>
            </a:extLst>
          </p:cNvPr>
          <p:cNvCxnSpPr/>
          <p:nvPr/>
        </p:nvCxnSpPr>
        <p:spPr>
          <a:xfrm>
            <a:off x="1118859" y="5048307"/>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6" name="Table 6">
            <a:extLst>
              <a:ext uri="{FF2B5EF4-FFF2-40B4-BE49-F238E27FC236}">
                <a16:creationId xmlns:a16="http://schemas.microsoft.com/office/drawing/2014/main" id="{25A735D0-8194-0742-972A-1F1915AC5371}"/>
              </a:ext>
            </a:extLst>
          </p:cNvPr>
          <p:cNvGraphicFramePr>
            <a:graphicFrameLocks noGrp="1"/>
          </p:cNvGraphicFramePr>
          <p:nvPr/>
        </p:nvGraphicFramePr>
        <p:xfrm>
          <a:off x="1118859" y="5664445"/>
          <a:ext cx="8128000" cy="37084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760655989"/>
                    </a:ext>
                  </a:extLst>
                </a:gridCol>
                <a:gridCol w="2032000">
                  <a:extLst>
                    <a:ext uri="{9D8B030D-6E8A-4147-A177-3AD203B41FA5}">
                      <a16:colId xmlns:a16="http://schemas.microsoft.com/office/drawing/2014/main" val="1178152264"/>
                    </a:ext>
                  </a:extLst>
                </a:gridCol>
                <a:gridCol w="2032000">
                  <a:extLst>
                    <a:ext uri="{9D8B030D-6E8A-4147-A177-3AD203B41FA5}">
                      <a16:colId xmlns:a16="http://schemas.microsoft.com/office/drawing/2014/main" val="621509951"/>
                    </a:ext>
                  </a:extLst>
                </a:gridCol>
                <a:gridCol w="2032000">
                  <a:extLst>
                    <a:ext uri="{9D8B030D-6E8A-4147-A177-3AD203B41FA5}">
                      <a16:colId xmlns:a16="http://schemas.microsoft.com/office/drawing/2014/main" val="927563413"/>
                    </a:ext>
                  </a:extLst>
                </a:gridCol>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61269437"/>
                  </a:ext>
                </a:extLst>
              </a:tr>
            </a:tbl>
          </a:graphicData>
        </a:graphic>
      </p:graphicFrame>
      <p:sp>
        <p:nvSpPr>
          <p:cNvPr id="7" name="TextBox 6">
            <a:extLst>
              <a:ext uri="{FF2B5EF4-FFF2-40B4-BE49-F238E27FC236}">
                <a16:creationId xmlns:a16="http://schemas.microsoft.com/office/drawing/2014/main" id="{8081C375-9A20-3545-AEFA-E600F728DC26}"/>
              </a:ext>
            </a:extLst>
          </p:cNvPr>
          <p:cNvSpPr txBox="1"/>
          <p:nvPr/>
        </p:nvSpPr>
        <p:spPr>
          <a:xfrm>
            <a:off x="978049" y="6051939"/>
            <a:ext cx="786205" cy="369332"/>
          </a:xfrm>
          <a:prstGeom prst="rect">
            <a:avLst/>
          </a:prstGeom>
          <a:noFill/>
        </p:spPr>
        <p:txBody>
          <a:bodyPr wrap="square" rtlCol="0">
            <a:spAutoFit/>
          </a:bodyPr>
          <a:lstStyle/>
          <a:p>
            <a:r>
              <a:rPr lang="en-US" altLang="zh-CN"/>
              <a:t>0</a:t>
            </a:r>
            <a:endParaRPr lang="en-US"/>
          </a:p>
        </p:txBody>
      </p:sp>
      <p:sp>
        <p:nvSpPr>
          <p:cNvPr id="23" name="TextBox 22">
            <a:extLst>
              <a:ext uri="{FF2B5EF4-FFF2-40B4-BE49-F238E27FC236}">
                <a16:creationId xmlns:a16="http://schemas.microsoft.com/office/drawing/2014/main" id="{4D24DA1A-F756-3A41-856D-D57EA914BBBF}"/>
              </a:ext>
            </a:extLst>
          </p:cNvPr>
          <p:cNvSpPr txBox="1"/>
          <p:nvPr/>
        </p:nvSpPr>
        <p:spPr>
          <a:xfrm>
            <a:off x="2998929" y="6035285"/>
            <a:ext cx="786205" cy="369332"/>
          </a:xfrm>
          <a:prstGeom prst="rect">
            <a:avLst/>
          </a:prstGeom>
          <a:noFill/>
        </p:spPr>
        <p:txBody>
          <a:bodyPr wrap="square" rtlCol="0">
            <a:spAutoFit/>
          </a:bodyPr>
          <a:lstStyle/>
          <a:p>
            <a:r>
              <a:rPr lang="en-US" altLang="zh-CN"/>
              <a:t>8</a:t>
            </a:r>
            <a:endParaRPr lang="en-US"/>
          </a:p>
        </p:txBody>
      </p:sp>
      <p:sp>
        <p:nvSpPr>
          <p:cNvPr id="24" name="TextBox 23">
            <a:extLst>
              <a:ext uri="{FF2B5EF4-FFF2-40B4-BE49-F238E27FC236}">
                <a16:creationId xmlns:a16="http://schemas.microsoft.com/office/drawing/2014/main" id="{A1932305-DC96-4A4E-A0D8-A4DAD95C5070}"/>
              </a:ext>
            </a:extLst>
          </p:cNvPr>
          <p:cNvSpPr txBox="1"/>
          <p:nvPr/>
        </p:nvSpPr>
        <p:spPr>
          <a:xfrm>
            <a:off x="5019809" y="6028498"/>
            <a:ext cx="786205" cy="369332"/>
          </a:xfrm>
          <a:prstGeom prst="rect">
            <a:avLst/>
          </a:prstGeom>
          <a:noFill/>
        </p:spPr>
        <p:txBody>
          <a:bodyPr wrap="square" rtlCol="0">
            <a:spAutoFit/>
          </a:bodyPr>
          <a:lstStyle/>
          <a:p>
            <a:r>
              <a:rPr lang="en-US" altLang="zh-CN"/>
              <a:t>16</a:t>
            </a:r>
            <a:endParaRPr lang="en-US"/>
          </a:p>
        </p:txBody>
      </p:sp>
      <p:sp>
        <p:nvSpPr>
          <p:cNvPr id="29" name="TextBox 28">
            <a:extLst>
              <a:ext uri="{FF2B5EF4-FFF2-40B4-BE49-F238E27FC236}">
                <a16:creationId xmlns:a16="http://schemas.microsoft.com/office/drawing/2014/main" id="{4C4B3DAF-8429-0049-90FC-2DB56086AF25}"/>
              </a:ext>
            </a:extLst>
          </p:cNvPr>
          <p:cNvSpPr txBox="1"/>
          <p:nvPr/>
        </p:nvSpPr>
        <p:spPr>
          <a:xfrm>
            <a:off x="6958249" y="6028498"/>
            <a:ext cx="786205" cy="369332"/>
          </a:xfrm>
          <a:prstGeom prst="rect">
            <a:avLst/>
          </a:prstGeom>
          <a:noFill/>
        </p:spPr>
        <p:txBody>
          <a:bodyPr wrap="square" rtlCol="0">
            <a:spAutoFit/>
          </a:bodyPr>
          <a:lstStyle/>
          <a:p>
            <a:r>
              <a:rPr lang="en-US" altLang="zh-CN"/>
              <a:t>24</a:t>
            </a:r>
            <a:endParaRPr lang="en-US"/>
          </a:p>
        </p:txBody>
      </p:sp>
      <p:sp>
        <p:nvSpPr>
          <p:cNvPr id="8" name="TextBox 7">
            <a:extLst>
              <a:ext uri="{FF2B5EF4-FFF2-40B4-BE49-F238E27FC236}">
                <a16:creationId xmlns:a16="http://schemas.microsoft.com/office/drawing/2014/main" id="{BA549CE3-4814-0F41-A8A6-1C1BE8E7C672}"/>
              </a:ext>
            </a:extLst>
          </p:cNvPr>
          <p:cNvSpPr txBox="1"/>
          <p:nvPr/>
        </p:nvSpPr>
        <p:spPr>
          <a:xfrm>
            <a:off x="1640540" y="5647791"/>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31" name="TextBox 30">
            <a:extLst>
              <a:ext uri="{FF2B5EF4-FFF2-40B4-BE49-F238E27FC236}">
                <a16:creationId xmlns:a16="http://schemas.microsoft.com/office/drawing/2014/main" id="{A8F2D98F-0001-0747-A57B-DFCC447F75CA}"/>
              </a:ext>
            </a:extLst>
          </p:cNvPr>
          <p:cNvSpPr txBox="1"/>
          <p:nvPr/>
        </p:nvSpPr>
        <p:spPr>
          <a:xfrm>
            <a:off x="3785134" y="5647791"/>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32" name="TextBox 31">
            <a:extLst>
              <a:ext uri="{FF2B5EF4-FFF2-40B4-BE49-F238E27FC236}">
                <a16:creationId xmlns:a16="http://schemas.microsoft.com/office/drawing/2014/main" id="{494A50ED-0994-EF4B-BFA8-A16BDFDCB57D}"/>
              </a:ext>
            </a:extLst>
          </p:cNvPr>
          <p:cNvSpPr txBox="1"/>
          <p:nvPr/>
        </p:nvSpPr>
        <p:spPr>
          <a:xfrm>
            <a:off x="5808391" y="5650482"/>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33" name="TextBox 32">
            <a:extLst>
              <a:ext uri="{FF2B5EF4-FFF2-40B4-BE49-F238E27FC236}">
                <a16:creationId xmlns:a16="http://schemas.microsoft.com/office/drawing/2014/main" id="{9FBADCD0-20E9-F546-8295-261CEB908BE4}"/>
              </a:ext>
            </a:extLst>
          </p:cNvPr>
          <p:cNvSpPr txBox="1"/>
          <p:nvPr/>
        </p:nvSpPr>
        <p:spPr>
          <a:xfrm>
            <a:off x="7829748" y="5664445"/>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34" name="TextBox 33">
            <a:extLst>
              <a:ext uri="{FF2B5EF4-FFF2-40B4-BE49-F238E27FC236}">
                <a16:creationId xmlns:a16="http://schemas.microsoft.com/office/drawing/2014/main" id="{DDDE8460-390E-384F-908F-8FEA968DF84D}"/>
              </a:ext>
            </a:extLst>
          </p:cNvPr>
          <p:cNvSpPr txBox="1"/>
          <p:nvPr/>
        </p:nvSpPr>
        <p:spPr>
          <a:xfrm>
            <a:off x="9286103" y="3028456"/>
            <a:ext cx="1086523" cy="369332"/>
          </a:xfrm>
          <a:prstGeom prst="rect">
            <a:avLst/>
          </a:prstGeom>
          <a:noFill/>
        </p:spPr>
        <p:txBody>
          <a:bodyPr wrap="square" rtlCol="0">
            <a:spAutoFit/>
          </a:bodyPr>
          <a:lstStyle/>
          <a:p>
            <a:r>
              <a:rPr lang="en-US" altLang="zh-CN" b="1" err="1">
                <a:solidFill>
                  <a:srgbClr val="FFD966"/>
                </a:solidFill>
              </a:rPr>
              <a:t>addr</a:t>
            </a:r>
            <a:r>
              <a:rPr lang="zh-CN" altLang="en-US" b="1">
                <a:solidFill>
                  <a:srgbClr val="FFD966"/>
                </a:solidFill>
              </a:rPr>
              <a:t> </a:t>
            </a:r>
            <a:r>
              <a:rPr lang="en-US" altLang="zh-CN" b="1">
                <a:solidFill>
                  <a:srgbClr val="FFD966"/>
                </a:solidFill>
              </a:rPr>
              <a:t>1</a:t>
            </a:r>
            <a:endParaRPr lang="en-US" b="1">
              <a:solidFill>
                <a:srgbClr val="FFD966"/>
              </a:solidFill>
            </a:endParaRPr>
          </a:p>
        </p:txBody>
      </p:sp>
      <p:cxnSp>
        <p:nvCxnSpPr>
          <p:cNvPr id="35" name="Straight Arrow Connector 34">
            <a:extLst>
              <a:ext uri="{FF2B5EF4-FFF2-40B4-BE49-F238E27FC236}">
                <a16:creationId xmlns:a16="http://schemas.microsoft.com/office/drawing/2014/main" id="{586276A5-D7FA-D64B-916B-BAB7A82A2ABA}"/>
              </a:ext>
            </a:extLst>
          </p:cNvPr>
          <p:cNvCxnSpPr/>
          <p:nvPr/>
        </p:nvCxnSpPr>
        <p:spPr>
          <a:xfrm>
            <a:off x="9653259" y="3359090"/>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11" name="Table 11">
            <a:extLst>
              <a:ext uri="{FF2B5EF4-FFF2-40B4-BE49-F238E27FC236}">
                <a16:creationId xmlns:a16="http://schemas.microsoft.com/office/drawing/2014/main" id="{753B1B9E-6183-9A42-ABFA-E6FC65ACC838}"/>
              </a:ext>
            </a:extLst>
          </p:cNvPr>
          <p:cNvGraphicFramePr>
            <a:graphicFrameLocks noGrp="1"/>
          </p:cNvGraphicFramePr>
          <p:nvPr/>
        </p:nvGraphicFramePr>
        <p:xfrm>
          <a:off x="9653259" y="3997790"/>
          <a:ext cx="1757460" cy="365760"/>
        </p:xfrm>
        <a:graphic>
          <a:graphicData uri="http://schemas.openxmlformats.org/drawingml/2006/table">
            <a:tbl>
              <a:tblPr firstRow="1" bandRow="1">
                <a:tableStyleId>{5940675A-B579-460E-94D1-54222C63F5DA}</a:tableStyleId>
              </a:tblPr>
              <a:tblGrid>
                <a:gridCol w="878730">
                  <a:extLst>
                    <a:ext uri="{9D8B030D-6E8A-4147-A177-3AD203B41FA5}">
                      <a16:colId xmlns:a16="http://schemas.microsoft.com/office/drawing/2014/main" val="4248137794"/>
                    </a:ext>
                  </a:extLst>
                </a:gridCol>
                <a:gridCol w="878730">
                  <a:extLst>
                    <a:ext uri="{9D8B030D-6E8A-4147-A177-3AD203B41FA5}">
                      <a16:colId xmlns:a16="http://schemas.microsoft.com/office/drawing/2014/main" val="2532008720"/>
                    </a:ext>
                  </a:extLst>
                </a:gridCol>
              </a:tblGrid>
              <a:tr h="365125">
                <a:tc>
                  <a:txBody>
                    <a:bodyPr/>
                    <a:lstStyle/>
                    <a:p>
                      <a:pPr algn="ctr"/>
                      <a:r>
                        <a:rPr lang="en-US" altLang="zh-CN">
                          <a:solidFill>
                            <a:schemeClr val="bg1"/>
                          </a:solidFill>
                        </a:rPr>
                        <a:t>‘C’</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69084568"/>
                  </a:ext>
                </a:extLst>
              </a:tr>
            </a:tbl>
          </a:graphicData>
        </a:graphic>
      </p:graphicFrame>
      <p:sp>
        <p:nvSpPr>
          <p:cNvPr id="5" name="Rectangular Callout 4">
            <a:extLst>
              <a:ext uri="{FF2B5EF4-FFF2-40B4-BE49-F238E27FC236}">
                <a16:creationId xmlns:a16="http://schemas.microsoft.com/office/drawing/2014/main" id="{B28FC97F-95A2-9C46-9C60-1D1EAFE7957B}"/>
              </a:ext>
            </a:extLst>
          </p:cNvPr>
          <p:cNvSpPr/>
          <p:nvPr/>
        </p:nvSpPr>
        <p:spPr>
          <a:xfrm>
            <a:off x="2526554" y="2735596"/>
            <a:ext cx="1730954" cy="583438"/>
          </a:xfrm>
          <a:prstGeom prst="wedgeRectCallout">
            <a:avLst>
              <a:gd name="adj1" fmla="val -53472"/>
              <a:gd name="adj2" fmla="val 65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Pointer</a:t>
            </a:r>
            <a:r>
              <a:rPr lang="zh-CN" altLang="en-US"/>
              <a:t> </a:t>
            </a:r>
            <a:r>
              <a:rPr lang="en-US" altLang="zh-CN"/>
              <a:t>arithmetic.</a:t>
            </a:r>
            <a:endParaRPr lang="en-US"/>
          </a:p>
        </p:txBody>
      </p:sp>
    </p:spTree>
    <p:extLst>
      <p:ext uri="{BB962C8B-B14F-4D97-AF65-F5344CB8AC3E}">
        <p14:creationId xmlns:p14="http://schemas.microsoft.com/office/powerpoint/2010/main" val="358658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1-D</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 p[1][1]?</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14</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19" name="TextBox 18">
            <a:extLst>
              <a:ext uri="{FF2B5EF4-FFF2-40B4-BE49-F238E27FC236}">
                <a16:creationId xmlns:a16="http://schemas.microsoft.com/office/drawing/2014/main" id="{96E880CC-E5A2-DD4B-B435-18446159A6A7}"/>
              </a:ext>
            </a:extLst>
          </p:cNvPr>
          <p:cNvSpPr txBox="1"/>
          <p:nvPr/>
        </p:nvSpPr>
        <p:spPr>
          <a:xfrm>
            <a:off x="5631480" y="5043028"/>
            <a:ext cx="464520" cy="369332"/>
          </a:xfrm>
          <a:prstGeom prst="rect">
            <a:avLst/>
          </a:prstGeom>
          <a:noFill/>
        </p:spPr>
        <p:txBody>
          <a:bodyPr wrap="square" rtlCol="0">
            <a:spAutoFit/>
          </a:bodyPr>
          <a:lstStyle/>
          <a:p>
            <a:r>
              <a:rPr lang="en-US" altLang="zh-CN">
                <a:solidFill>
                  <a:schemeClr val="bg1"/>
                </a:solidFill>
              </a:rPr>
              <a:t>ff</a:t>
            </a:r>
            <a:endParaRPr lang="en-US">
              <a:solidFill>
                <a:schemeClr val="bg1"/>
              </a:solidFill>
            </a:endParaRPr>
          </a:p>
        </p:txBody>
      </p:sp>
      <p:sp>
        <p:nvSpPr>
          <p:cNvPr id="20" name="TextBox 19">
            <a:extLst>
              <a:ext uri="{FF2B5EF4-FFF2-40B4-BE49-F238E27FC236}">
                <a16:creationId xmlns:a16="http://schemas.microsoft.com/office/drawing/2014/main" id="{10ADF89C-73FB-214A-A96D-EC9523582D4B}"/>
              </a:ext>
            </a:extLst>
          </p:cNvPr>
          <p:cNvSpPr txBox="1"/>
          <p:nvPr/>
        </p:nvSpPr>
        <p:spPr>
          <a:xfrm>
            <a:off x="6886832" y="5034474"/>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1" name="TextBox 20">
            <a:extLst>
              <a:ext uri="{FF2B5EF4-FFF2-40B4-BE49-F238E27FC236}">
                <a16:creationId xmlns:a16="http://schemas.microsoft.com/office/drawing/2014/main" id="{0E9EF450-730E-9249-A0AA-BC33D5DCA877}"/>
              </a:ext>
            </a:extLst>
          </p:cNvPr>
          <p:cNvSpPr txBox="1"/>
          <p:nvPr/>
        </p:nvSpPr>
        <p:spPr>
          <a:xfrm>
            <a:off x="7847313" y="5029405"/>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pic>
        <p:nvPicPr>
          <p:cNvPr id="9" name="Picture 8" descr="Text&#10;&#10;Description automatically generated with medium confidence">
            <a:extLst>
              <a:ext uri="{FF2B5EF4-FFF2-40B4-BE49-F238E27FC236}">
                <a16:creationId xmlns:a16="http://schemas.microsoft.com/office/drawing/2014/main" id="{CDF64BC1-0026-C94D-BF7D-5F331CA38F33}"/>
              </a:ext>
            </a:extLst>
          </p:cNvPr>
          <p:cNvPicPr>
            <a:picLocks noChangeAspect="1"/>
          </p:cNvPicPr>
          <p:nvPr/>
        </p:nvPicPr>
        <p:blipFill>
          <a:blip r:embed="rId2"/>
          <a:stretch>
            <a:fillRect/>
          </a:stretch>
        </p:blipFill>
        <p:spPr>
          <a:xfrm>
            <a:off x="781275" y="2384609"/>
            <a:ext cx="7829325" cy="1285412"/>
          </a:xfrm>
          <a:prstGeom prst="rect">
            <a:avLst/>
          </a:prstGeom>
        </p:spPr>
      </p:pic>
      <p:sp>
        <p:nvSpPr>
          <p:cNvPr id="25" name="Rectangle 24">
            <a:extLst>
              <a:ext uri="{FF2B5EF4-FFF2-40B4-BE49-F238E27FC236}">
                <a16:creationId xmlns:a16="http://schemas.microsoft.com/office/drawing/2014/main" id="{C16D896E-EFAF-EF46-8698-EDEDE6A227D6}"/>
              </a:ext>
            </a:extLst>
          </p:cNvPr>
          <p:cNvSpPr/>
          <p:nvPr/>
        </p:nvSpPr>
        <p:spPr>
          <a:xfrm>
            <a:off x="978049" y="3289964"/>
            <a:ext cx="1448628" cy="2589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ular Callout 4">
            <a:extLst>
              <a:ext uri="{FF2B5EF4-FFF2-40B4-BE49-F238E27FC236}">
                <a16:creationId xmlns:a16="http://schemas.microsoft.com/office/drawing/2014/main" id="{B28FC97F-95A2-9C46-9C60-1D1EAFE7957B}"/>
              </a:ext>
            </a:extLst>
          </p:cNvPr>
          <p:cNvSpPr/>
          <p:nvPr/>
        </p:nvSpPr>
        <p:spPr>
          <a:xfrm>
            <a:off x="2526554" y="2735596"/>
            <a:ext cx="1730954" cy="583438"/>
          </a:xfrm>
          <a:prstGeom prst="wedgeRectCallout">
            <a:avLst>
              <a:gd name="adj1" fmla="val -53472"/>
              <a:gd name="adj2" fmla="val 65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Pointer</a:t>
            </a:r>
            <a:r>
              <a:rPr lang="zh-CN" altLang="en-US"/>
              <a:t> </a:t>
            </a:r>
            <a:r>
              <a:rPr lang="en-US" altLang="zh-CN"/>
              <a:t>arithmetic.</a:t>
            </a:r>
            <a:endParaRPr lang="en-US"/>
          </a:p>
        </p:txBody>
      </p:sp>
      <p:sp>
        <p:nvSpPr>
          <p:cNvPr id="12" name="TextBox 11">
            <a:extLst>
              <a:ext uri="{FF2B5EF4-FFF2-40B4-BE49-F238E27FC236}">
                <a16:creationId xmlns:a16="http://schemas.microsoft.com/office/drawing/2014/main" id="{1217ABE7-4E7C-9B45-B9AF-E5CC72518942}"/>
              </a:ext>
            </a:extLst>
          </p:cNvPr>
          <p:cNvSpPr txBox="1"/>
          <p:nvPr/>
        </p:nvSpPr>
        <p:spPr>
          <a:xfrm>
            <a:off x="978049" y="4654062"/>
            <a:ext cx="7632551" cy="1200329"/>
          </a:xfrm>
          <a:prstGeom prst="rect">
            <a:avLst/>
          </a:prstGeom>
          <a:noFill/>
        </p:spPr>
        <p:txBody>
          <a:bodyPr wrap="square" rtlCol="0">
            <a:spAutoFit/>
          </a:bodyPr>
          <a:lstStyle/>
          <a:p>
            <a:r>
              <a:rPr lang="en-US" altLang="zh-CN"/>
              <a:t>p:</a:t>
            </a:r>
            <a:r>
              <a:rPr lang="zh-CN" altLang="en-US"/>
              <a:t> </a:t>
            </a:r>
            <a:r>
              <a:rPr lang="en-US" altLang="zh-CN"/>
              <a:t>a</a:t>
            </a:r>
            <a:r>
              <a:rPr lang="zh-CN" altLang="en-US"/>
              <a:t> </a:t>
            </a:r>
            <a:r>
              <a:rPr lang="en-US" altLang="zh-CN"/>
              <a:t>pointer</a:t>
            </a:r>
            <a:r>
              <a:rPr lang="zh-CN" altLang="en-US"/>
              <a:t> </a:t>
            </a:r>
            <a:r>
              <a:rPr lang="en-US" altLang="zh-CN"/>
              <a:t>to</a:t>
            </a:r>
            <a:r>
              <a:rPr lang="zh-CN" altLang="en-US"/>
              <a:t> </a:t>
            </a:r>
            <a:r>
              <a:rPr lang="en-US" altLang="zh-CN" b="1">
                <a:solidFill>
                  <a:srgbClr val="C00000"/>
                </a:solidFill>
              </a:rPr>
              <a:t>char</a:t>
            </a:r>
            <a:r>
              <a:rPr lang="zh-CN" altLang="en-US" b="1">
                <a:solidFill>
                  <a:srgbClr val="C00000"/>
                </a:solidFill>
              </a:rPr>
              <a:t> *</a:t>
            </a:r>
            <a:endParaRPr lang="en-US" altLang="zh-CN" b="1">
              <a:solidFill>
                <a:srgbClr val="C00000"/>
              </a:solidFill>
            </a:endParaRPr>
          </a:p>
          <a:p>
            <a:r>
              <a:rPr lang="en-US" altLang="zh-CN" b="1"/>
              <a:t>Pointer</a:t>
            </a:r>
            <a:r>
              <a:rPr lang="zh-CN" altLang="en-US" b="1"/>
              <a:t> </a:t>
            </a:r>
            <a:r>
              <a:rPr lang="en-US" altLang="zh-CN" b="1"/>
              <a:t>arithmetic:</a:t>
            </a:r>
            <a:r>
              <a:rPr lang="zh-CN" altLang="en-US" b="1"/>
              <a:t> </a:t>
            </a:r>
            <a:r>
              <a:rPr lang="en-US" altLang="zh-CN" b="1"/>
              <a:t>value</a:t>
            </a:r>
            <a:r>
              <a:rPr lang="zh-CN" altLang="en-US" b="1"/>
              <a:t> </a:t>
            </a:r>
            <a:r>
              <a:rPr lang="en-US" altLang="zh-CN" b="1"/>
              <a:t>of</a:t>
            </a:r>
            <a:r>
              <a:rPr lang="zh-CN" altLang="en-US" b="1"/>
              <a:t> </a:t>
            </a:r>
            <a:r>
              <a:rPr lang="en-US" altLang="zh-CN" b="1"/>
              <a:t>(p+2)</a:t>
            </a:r>
            <a:r>
              <a:rPr lang="zh-CN" altLang="en-US" b="1"/>
              <a:t> </a:t>
            </a:r>
            <a:r>
              <a:rPr lang="en-US" altLang="zh-CN" b="1"/>
              <a:t>=</a:t>
            </a:r>
            <a:r>
              <a:rPr lang="zh-CN" altLang="en-US" b="1"/>
              <a:t> </a:t>
            </a:r>
            <a:r>
              <a:rPr lang="en-US" altLang="zh-CN" b="1"/>
              <a:t>value</a:t>
            </a:r>
            <a:r>
              <a:rPr lang="zh-CN" altLang="en-US" b="1"/>
              <a:t> </a:t>
            </a:r>
            <a:r>
              <a:rPr lang="en-US" altLang="zh-CN" b="1"/>
              <a:t>of</a:t>
            </a:r>
            <a:r>
              <a:rPr lang="zh-CN" altLang="en-US" b="1"/>
              <a:t> </a:t>
            </a:r>
            <a:r>
              <a:rPr lang="en-US" altLang="zh-CN" b="1"/>
              <a:t>p</a:t>
            </a:r>
            <a:r>
              <a:rPr lang="zh-CN" altLang="en-US" b="1"/>
              <a:t> </a:t>
            </a:r>
            <a:r>
              <a:rPr lang="en-US" altLang="zh-CN" b="1"/>
              <a:t>+</a:t>
            </a:r>
            <a:r>
              <a:rPr lang="zh-CN" altLang="en-US" b="1"/>
              <a:t> </a:t>
            </a:r>
            <a:r>
              <a:rPr lang="en-US" altLang="zh-CN" b="1"/>
              <a:t>2</a:t>
            </a:r>
            <a:r>
              <a:rPr lang="zh-CN" altLang="en-US" b="1"/>
              <a:t> * </a:t>
            </a:r>
            <a:r>
              <a:rPr lang="en-US" altLang="zh-CN" b="1" err="1">
                <a:solidFill>
                  <a:srgbClr val="C00000"/>
                </a:solidFill>
              </a:rPr>
              <a:t>sizeof</a:t>
            </a:r>
            <a:r>
              <a:rPr lang="en-US" altLang="zh-CN" b="1">
                <a:solidFill>
                  <a:srgbClr val="C00000"/>
                </a:solidFill>
              </a:rPr>
              <a:t>(char</a:t>
            </a:r>
            <a:r>
              <a:rPr lang="zh-CN" altLang="en-US" b="1">
                <a:solidFill>
                  <a:srgbClr val="C00000"/>
                </a:solidFill>
              </a:rPr>
              <a:t> *</a:t>
            </a:r>
            <a:r>
              <a:rPr lang="en-US" altLang="zh-CN" b="1">
                <a:solidFill>
                  <a:srgbClr val="C00000"/>
                </a:solidFill>
              </a:rPr>
              <a:t>)</a:t>
            </a:r>
          </a:p>
          <a:p>
            <a:r>
              <a:rPr lang="en-US" altLang="zh-CN" b="1"/>
              <a:t>char</a:t>
            </a:r>
            <a:r>
              <a:rPr lang="zh-CN" altLang="en-US" b="1"/>
              <a:t> * </a:t>
            </a:r>
            <a:r>
              <a:rPr lang="en-US" altLang="zh-CN" b="1"/>
              <a:t>type:</a:t>
            </a:r>
            <a:r>
              <a:rPr lang="zh-CN" altLang="en-US" b="1"/>
              <a:t> </a:t>
            </a:r>
            <a:r>
              <a:rPr lang="en-US" altLang="zh-CN" b="1">
                <a:solidFill>
                  <a:srgbClr val="C00000"/>
                </a:solidFill>
              </a:rPr>
              <a:t>pointer</a:t>
            </a:r>
            <a:r>
              <a:rPr lang="zh-CN" altLang="en-US" b="1"/>
              <a:t> </a:t>
            </a:r>
            <a:r>
              <a:rPr lang="en-US" altLang="zh-CN" b="1"/>
              <a:t>to</a:t>
            </a:r>
            <a:r>
              <a:rPr lang="zh-CN" altLang="en-US" b="1"/>
              <a:t> </a:t>
            </a:r>
            <a:r>
              <a:rPr lang="en-US" altLang="zh-CN" b="1"/>
              <a:t>a</a:t>
            </a:r>
            <a:r>
              <a:rPr lang="zh-CN" altLang="en-US" b="1"/>
              <a:t> </a:t>
            </a:r>
            <a:r>
              <a:rPr lang="en-US" altLang="zh-CN" b="1"/>
              <a:t>char</a:t>
            </a:r>
            <a:r>
              <a:rPr lang="zh-CN" altLang="en-US" b="1"/>
              <a:t> </a:t>
            </a:r>
            <a:r>
              <a:rPr lang="en-US" altLang="zh-CN" b="1"/>
              <a:t>=&gt;</a:t>
            </a:r>
            <a:r>
              <a:rPr lang="zh-CN" altLang="en-US" b="1"/>
              <a:t> </a:t>
            </a:r>
            <a:r>
              <a:rPr lang="en-US" altLang="zh-CN" b="1"/>
              <a:t>8</a:t>
            </a:r>
            <a:r>
              <a:rPr lang="zh-CN" altLang="en-US" b="1"/>
              <a:t> </a:t>
            </a:r>
            <a:r>
              <a:rPr lang="en-US" altLang="zh-CN" b="1"/>
              <a:t>bytes</a:t>
            </a:r>
          </a:p>
          <a:p>
            <a:r>
              <a:rPr lang="en-US" altLang="zh-CN" b="1"/>
              <a:t>value</a:t>
            </a:r>
            <a:r>
              <a:rPr lang="zh-CN" altLang="en-US" b="1"/>
              <a:t> </a:t>
            </a:r>
            <a:r>
              <a:rPr lang="en-US" altLang="zh-CN" b="1"/>
              <a:t>of</a:t>
            </a:r>
            <a:r>
              <a:rPr lang="zh-CN" altLang="en-US" b="1"/>
              <a:t> </a:t>
            </a:r>
            <a:r>
              <a:rPr lang="en-US" altLang="zh-CN" b="1"/>
              <a:t>(p+2)</a:t>
            </a:r>
            <a:r>
              <a:rPr lang="zh-CN" altLang="en-US" b="1"/>
              <a:t> </a:t>
            </a:r>
            <a:r>
              <a:rPr lang="en-US" altLang="zh-CN" b="1"/>
              <a:t>=</a:t>
            </a:r>
            <a:r>
              <a:rPr lang="zh-CN" altLang="en-US" b="1"/>
              <a:t> </a:t>
            </a:r>
            <a:r>
              <a:rPr lang="en-US" altLang="zh-CN" b="1"/>
              <a:t>value</a:t>
            </a:r>
            <a:r>
              <a:rPr lang="zh-CN" altLang="en-US" b="1"/>
              <a:t> </a:t>
            </a:r>
            <a:r>
              <a:rPr lang="en-US" altLang="zh-CN" b="1"/>
              <a:t>of</a:t>
            </a:r>
            <a:r>
              <a:rPr lang="zh-CN" altLang="en-US" b="1"/>
              <a:t> </a:t>
            </a:r>
            <a:r>
              <a:rPr lang="en-US" altLang="zh-CN" b="1"/>
              <a:t>p</a:t>
            </a:r>
            <a:r>
              <a:rPr lang="zh-CN" altLang="en-US" b="1"/>
              <a:t> </a:t>
            </a:r>
            <a:r>
              <a:rPr lang="en-US" altLang="zh-CN" b="1"/>
              <a:t>+</a:t>
            </a:r>
            <a:r>
              <a:rPr lang="zh-CN" altLang="en-US" b="1"/>
              <a:t> </a:t>
            </a:r>
            <a:r>
              <a:rPr lang="en-US" altLang="zh-CN" b="1"/>
              <a:t>16</a:t>
            </a:r>
          </a:p>
        </p:txBody>
      </p:sp>
    </p:spTree>
    <p:extLst>
      <p:ext uri="{BB962C8B-B14F-4D97-AF65-F5344CB8AC3E}">
        <p14:creationId xmlns:p14="http://schemas.microsoft.com/office/powerpoint/2010/main" val="279906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1-D</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 p[1][1]?</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15</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21" name="TextBox 20">
            <a:extLst>
              <a:ext uri="{FF2B5EF4-FFF2-40B4-BE49-F238E27FC236}">
                <a16:creationId xmlns:a16="http://schemas.microsoft.com/office/drawing/2014/main" id="{0E9EF450-730E-9249-A0AA-BC33D5DCA877}"/>
              </a:ext>
            </a:extLst>
          </p:cNvPr>
          <p:cNvSpPr txBox="1"/>
          <p:nvPr/>
        </p:nvSpPr>
        <p:spPr>
          <a:xfrm>
            <a:off x="7847313" y="5029405"/>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pic>
        <p:nvPicPr>
          <p:cNvPr id="9" name="Picture 8" descr="Text&#10;&#10;Description automatically generated with medium confidence">
            <a:extLst>
              <a:ext uri="{FF2B5EF4-FFF2-40B4-BE49-F238E27FC236}">
                <a16:creationId xmlns:a16="http://schemas.microsoft.com/office/drawing/2014/main" id="{CDF64BC1-0026-C94D-BF7D-5F331CA38F33}"/>
              </a:ext>
            </a:extLst>
          </p:cNvPr>
          <p:cNvPicPr>
            <a:picLocks noChangeAspect="1"/>
          </p:cNvPicPr>
          <p:nvPr/>
        </p:nvPicPr>
        <p:blipFill>
          <a:blip r:embed="rId3"/>
          <a:stretch>
            <a:fillRect/>
          </a:stretch>
        </p:blipFill>
        <p:spPr>
          <a:xfrm>
            <a:off x="781275" y="2384609"/>
            <a:ext cx="7829325" cy="1285412"/>
          </a:xfrm>
          <a:prstGeom prst="rect">
            <a:avLst/>
          </a:prstGeom>
        </p:spPr>
      </p:pic>
      <p:sp>
        <p:nvSpPr>
          <p:cNvPr id="25" name="Rectangle 24">
            <a:extLst>
              <a:ext uri="{FF2B5EF4-FFF2-40B4-BE49-F238E27FC236}">
                <a16:creationId xmlns:a16="http://schemas.microsoft.com/office/drawing/2014/main" id="{C16D896E-EFAF-EF46-8698-EDEDE6A227D6}"/>
              </a:ext>
            </a:extLst>
          </p:cNvPr>
          <p:cNvSpPr/>
          <p:nvPr/>
        </p:nvSpPr>
        <p:spPr>
          <a:xfrm>
            <a:off x="978049" y="3289964"/>
            <a:ext cx="1448628" cy="2589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34A622D-C6D7-B143-B19E-2413DCEDD904}"/>
              </a:ext>
            </a:extLst>
          </p:cNvPr>
          <p:cNvSpPr txBox="1"/>
          <p:nvPr/>
        </p:nvSpPr>
        <p:spPr>
          <a:xfrm>
            <a:off x="781275" y="4678975"/>
            <a:ext cx="5022043" cy="369332"/>
          </a:xfrm>
          <a:prstGeom prst="rect">
            <a:avLst/>
          </a:prstGeom>
          <a:noFill/>
        </p:spPr>
        <p:txBody>
          <a:bodyPr wrap="square" rtlCol="0">
            <a:spAutoFit/>
          </a:bodyPr>
          <a:lstStyle/>
          <a:p>
            <a:r>
              <a:rPr lang="en-US" altLang="zh-CN" b="1">
                <a:solidFill>
                  <a:schemeClr val="accent4">
                    <a:lumMod val="60000"/>
                    <a:lumOff val="40000"/>
                  </a:schemeClr>
                </a:solidFill>
              </a:rPr>
              <a:t>names</a:t>
            </a:r>
            <a:endParaRPr lang="en-US" b="1">
              <a:solidFill>
                <a:schemeClr val="accent4">
                  <a:lumMod val="60000"/>
                  <a:lumOff val="40000"/>
                </a:schemeClr>
              </a:solidFill>
            </a:endParaRPr>
          </a:p>
        </p:txBody>
      </p:sp>
      <p:cxnSp>
        <p:nvCxnSpPr>
          <p:cNvPr id="16" name="Straight Arrow Connector 15">
            <a:extLst>
              <a:ext uri="{FF2B5EF4-FFF2-40B4-BE49-F238E27FC236}">
                <a16:creationId xmlns:a16="http://schemas.microsoft.com/office/drawing/2014/main" id="{B5936356-B656-5A4A-B095-CFF40BCF3077}"/>
              </a:ext>
            </a:extLst>
          </p:cNvPr>
          <p:cNvCxnSpPr/>
          <p:nvPr/>
        </p:nvCxnSpPr>
        <p:spPr>
          <a:xfrm>
            <a:off x="1118859" y="5048307"/>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6" name="Table 6">
            <a:extLst>
              <a:ext uri="{FF2B5EF4-FFF2-40B4-BE49-F238E27FC236}">
                <a16:creationId xmlns:a16="http://schemas.microsoft.com/office/drawing/2014/main" id="{25A735D0-8194-0742-972A-1F1915AC5371}"/>
              </a:ext>
            </a:extLst>
          </p:cNvPr>
          <p:cNvGraphicFramePr>
            <a:graphicFrameLocks noGrp="1"/>
          </p:cNvGraphicFramePr>
          <p:nvPr/>
        </p:nvGraphicFramePr>
        <p:xfrm>
          <a:off x="1118859" y="5664445"/>
          <a:ext cx="8128000" cy="37084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760655989"/>
                    </a:ext>
                  </a:extLst>
                </a:gridCol>
                <a:gridCol w="2032000">
                  <a:extLst>
                    <a:ext uri="{9D8B030D-6E8A-4147-A177-3AD203B41FA5}">
                      <a16:colId xmlns:a16="http://schemas.microsoft.com/office/drawing/2014/main" val="1178152264"/>
                    </a:ext>
                  </a:extLst>
                </a:gridCol>
                <a:gridCol w="2032000">
                  <a:extLst>
                    <a:ext uri="{9D8B030D-6E8A-4147-A177-3AD203B41FA5}">
                      <a16:colId xmlns:a16="http://schemas.microsoft.com/office/drawing/2014/main" val="621509951"/>
                    </a:ext>
                  </a:extLst>
                </a:gridCol>
                <a:gridCol w="2032000">
                  <a:extLst>
                    <a:ext uri="{9D8B030D-6E8A-4147-A177-3AD203B41FA5}">
                      <a16:colId xmlns:a16="http://schemas.microsoft.com/office/drawing/2014/main" val="927563413"/>
                    </a:ext>
                  </a:extLst>
                </a:gridCol>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61269437"/>
                  </a:ext>
                </a:extLst>
              </a:tr>
            </a:tbl>
          </a:graphicData>
        </a:graphic>
      </p:graphicFrame>
      <p:sp>
        <p:nvSpPr>
          <p:cNvPr id="7" name="TextBox 6">
            <a:extLst>
              <a:ext uri="{FF2B5EF4-FFF2-40B4-BE49-F238E27FC236}">
                <a16:creationId xmlns:a16="http://schemas.microsoft.com/office/drawing/2014/main" id="{8081C375-9A20-3545-AEFA-E600F728DC26}"/>
              </a:ext>
            </a:extLst>
          </p:cNvPr>
          <p:cNvSpPr txBox="1"/>
          <p:nvPr/>
        </p:nvSpPr>
        <p:spPr>
          <a:xfrm>
            <a:off x="978049" y="6051939"/>
            <a:ext cx="786205" cy="369332"/>
          </a:xfrm>
          <a:prstGeom prst="rect">
            <a:avLst/>
          </a:prstGeom>
          <a:noFill/>
        </p:spPr>
        <p:txBody>
          <a:bodyPr wrap="square" rtlCol="0">
            <a:spAutoFit/>
          </a:bodyPr>
          <a:lstStyle/>
          <a:p>
            <a:r>
              <a:rPr lang="en-US" altLang="zh-CN"/>
              <a:t>0</a:t>
            </a:r>
            <a:endParaRPr lang="en-US"/>
          </a:p>
        </p:txBody>
      </p:sp>
      <p:sp>
        <p:nvSpPr>
          <p:cNvPr id="23" name="TextBox 22">
            <a:extLst>
              <a:ext uri="{FF2B5EF4-FFF2-40B4-BE49-F238E27FC236}">
                <a16:creationId xmlns:a16="http://schemas.microsoft.com/office/drawing/2014/main" id="{4D24DA1A-F756-3A41-856D-D57EA914BBBF}"/>
              </a:ext>
            </a:extLst>
          </p:cNvPr>
          <p:cNvSpPr txBox="1"/>
          <p:nvPr/>
        </p:nvSpPr>
        <p:spPr>
          <a:xfrm>
            <a:off x="2998929" y="6035285"/>
            <a:ext cx="786205" cy="369332"/>
          </a:xfrm>
          <a:prstGeom prst="rect">
            <a:avLst/>
          </a:prstGeom>
          <a:noFill/>
        </p:spPr>
        <p:txBody>
          <a:bodyPr wrap="square" rtlCol="0">
            <a:spAutoFit/>
          </a:bodyPr>
          <a:lstStyle/>
          <a:p>
            <a:r>
              <a:rPr lang="en-US" altLang="zh-CN"/>
              <a:t>8</a:t>
            </a:r>
            <a:endParaRPr lang="en-US"/>
          </a:p>
        </p:txBody>
      </p:sp>
      <p:sp>
        <p:nvSpPr>
          <p:cNvPr id="24" name="TextBox 23">
            <a:extLst>
              <a:ext uri="{FF2B5EF4-FFF2-40B4-BE49-F238E27FC236}">
                <a16:creationId xmlns:a16="http://schemas.microsoft.com/office/drawing/2014/main" id="{A1932305-DC96-4A4E-A0D8-A4DAD95C5070}"/>
              </a:ext>
            </a:extLst>
          </p:cNvPr>
          <p:cNvSpPr txBox="1"/>
          <p:nvPr/>
        </p:nvSpPr>
        <p:spPr>
          <a:xfrm>
            <a:off x="5019809" y="6028498"/>
            <a:ext cx="786205" cy="369332"/>
          </a:xfrm>
          <a:prstGeom prst="rect">
            <a:avLst/>
          </a:prstGeom>
          <a:noFill/>
        </p:spPr>
        <p:txBody>
          <a:bodyPr wrap="square" rtlCol="0">
            <a:spAutoFit/>
          </a:bodyPr>
          <a:lstStyle/>
          <a:p>
            <a:r>
              <a:rPr lang="en-US" altLang="zh-CN"/>
              <a:t>16</a:t>
            </a:r>
            <a:endParaRPr lang="en-US"/>
          </a:p>
        </p:txBody>
      </p:sp>
      <p:sp>
        <p:nvSpPr>
          <p:cNvPr id="29" name="TextBox 28">
            <a:extLst>
              <a:ext uri="{FF2B5EF4-FFF2-40B4-BE49-F238E27FC236}">
                <a16:creationId xmlns:a16="http://schemas.microsoft.com/office/drawing/2014/main" id="{4C4B3DAF-8429-0049-90FC-2DB56086AF25}"/>
              </a:ext>
            </a:extLst>
          </p:cNvPr>
          <p:cNvSpPr txBox="1"/>
          <p:nvPr/>
        </p:nvSpPr>
        <p:spPr>
          <a:xfrm>
            <a:off x="6958249" y="6028498"/>
            <a:ext cx="786205" cy="369332"/>
          </a:xfrm>
          <a:prstGeom prst="rect">
            <a:avLst/>
          </a:prstGeom>
          <a:noFill/>
        </p:spPr>
        <p:txBody>
          <a:bodyPr wrap="square" rtlCol="0">
            <a:spAutoFit/>
          </a:bodyPr>
          <a:lstStyle/>
          <a:p>
            <a:r>
              <a:rPr lang="en-US" altLang="zh-CN"/>
              <a:t>24</a:t>
            </a:r>
            <a:endParaRPr lang="en-US"/>
          </a:p>
        </p:txBody>
      </p:sp>
      <p:sp>
        <p:nvSpPr>
          <p:cNvPr id="8" name="TextBox 7">
            <a:extLst>
              <a:ext uri="{FF2B5EF4-FFF2-40B4-BE49-F238E27FC236}">
                <a16:creationId xmlns:a16="http://schemas.microsoft.com/office/drawing/2014/main" id="{BA549CE3-4814-0F41-A8A6-1C1BE8E7C672}"/>
              </a:ext>
            </a:extLst>
          </p:cNvPr>
          <p:cNvSpPr txBox="1"/>
          <p:nvPr/>
        </p:nvSpPr>
        <p:spPr>
          <a:xfrm>
            <a:off x="1640540" y="5647791"/>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31" name="TextBox 30">
            <a:extLst>
              <a:ext uri="{FF2B5EF4-FFF2-40B4-BE49-F238E27FC236}">
                <a16:creationId xmlns:a16="http://schemas.microsoft.com/office/drawing/2014/main" id="{A8F2D98F-0001-0747-A57B-DFCC447F75CA}"/>
              </a:ext>
            </a:extLst>
          </p:cNvPr>
          <p:cNvSpPr txBox="1"/>
          <p:nvPr/>
        </p:nvSpPr>
        <p:spPr>
          <a:xfrm>
            <a:off x="3785134" y="5647791"/>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32" name="TextBox 31">
            <a:extLst>
              <a:ext uri="{FF2B5EF4-FFF2-40B4-BE49-F238E27FC236}">
                <a16:creationId xmlns:a16="http://schemas.microsoft.com/office/drawing/2014/main" id="{494A50ED-0994-EF4B-BFA8-A16BDFDCB57D}"/>
              </a:ext>
            </a:extLst>
          </p:cNvPr>
          <p:cNvSpPr txBox="1"/>
          <p:nvPr/>
        </p:nvSpPr>
        <p:spPr>
          <a:xfrm>
            <a:off x="5808391" y="5650482"/>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33" name="TextBox 32">
            <a:extLst>
              <a:ext uri="{FF2B5EF4-FFF2-40B4-BE49-F238E27FC236}">
                <a16:creationId xmlns:a16="http://schemas.microsoft.com/office/drawing/2014/main" id="{9FBADCD0-20E9-F546-8295-261CEB908BE4}"/>
              </a:ext>
            </a:extLst>
          </p:cNvPr>
          <p:cNvSpPr txBox="1"/>
          <p:nvPr/>
        </p:nvSpPr>
        <p:spPr>
          <a:xfrm>
            <a:off x="7829748" y="5664445"/>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34" name="TextBox 33">
            <a:extLst>
              <a:ext uri="{FF2B5EF4-FFF2-40B4-BE49-F238E27FC236}">
                <a16:creationId xmlns:a16="http://schemas.microsoft.com/office/drawing/2014/main" id="{DDDE8460-390E-384F-908F-8FEA968DF84D}"/>
              </a:ext>
            </a:extLst>
          </p:cNvPr>
          <p:cNvSpPr txBox="1"/>
          <p:nvPr/>
        </p:nvSpPr>
        <p:spPr>
          <a:xfrm>
            <a:off x="9286103" y="3028456"/>
            <a:ext cx="1086523" cy="369332"/>
          </a:xfrm>
          <a:prstGeom prst="rect">
            <a:avLst/>
          </a:prstGeom>
          <a:noFill/>
        </p:spPr>
        <p:txBody>
          <a:bodyPr wrap="square" rtlCol="0">
            <a:spAutoFit/>
          </a:bodyPr>
          <a:lstStyle/>
          <a:p>
            <a:r>
              <a:rPr lang="en-US" altLang="zh-CN" b="1" err="1">
                <a:solidFill>
                  <a:srgbClr val="FFD966"/>
                </a:solidFill>
              </a:rPr>
              <a:t>addr</a:t>
            </a:r>
            <a:r>
              <a:rPr lang="zh-CN" altLang="en-US" b="1">
                <a:solidFill>
                  <a:srgbClr val="FFD966"/>
                </a:solidFill>
              </a:rPr>
              <a:t> </a:t>
            </a:r>
            <a:r>
              <a:rPr lang="en-US" altLang="zh-CN" b="1">
                <a:solidFill>
                  <a:srgbClr val="FFD966"/>
                </a:solidFill>
              </a:rPr>
              <a:t>1</a:t>
            </a:r>
            <a:endParaRPr lang="en-US" b="1">
              <a:solidFill>
                <a:srgbClr val="FFD966"/>
              </a:solidFill>
            </a:endParaRPr>
          </a:p>
        </p:txBody>
      </p:sp>
      <p:cxnSp>
        <p:nvCxnSpPr>
          <p:cNvPr id="35" name="Straight Arrow Connector 34">
            <a:extLst>
              <a:ext uri="{FF2B5EF4-FFF2-40B4-BE49-F238E27FC236}">
                <a16:creationId xmlns:a16="http://schemas.microsoft.com/office/drawing/2014/main" id="{586276A5-D7FA-D64B-916B-BAB7A82A2ABA}"/>
              </a:ext>
            </a:extLst>
          </p:cNvPr>
          <p:cNvCxnSpPr/>
          <p:nvPr/>
        </p:nvCxnSpPr>
        <p:spPr>
          <a:xfrm>
            <a:off x="9653259" y="3359090"/>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11" name="Table 11">
            <a:extLst>
              <a:ext uri="{FF2B5EF4-FFF2-40B4-BE49-F238E27FC236}">
                <a16:creationId xmlns:a16="http://schemas.microsoft.com/office/drawing/2014/main" id="{753B1B9E-6183-9A42-ABFA-E6FC65ACC838}"/>
              </a:ext>
            </a:extLst>
          </p:cNvPr>
          <p:cNvGraphicFramePr>
            <a:graphicFrameLocks noGrp="1"/>
          </p:cNvGraphicFramePr>
          <p:nvPr/>
        </p:nvGraphicFramePr>
        <p:xfrm>
          <a:off x="9653259" y="3997790"/>
          <a:ext cx="1757460" cy="365760"/>
        </p:xfrm>
        <a:graphic>
          <a:graphicData uri="http://schemas.openxmlformats.org/drawingml/2006/table">
            <a:tbl>
              <a:tblPr firstRow="1" bandRow="1">
                <a:tableStyleId>{5940675A-B579-460E-94D1-54222C63F5DA}</a:tableStyleId>
              </a:tblPr>
              <a:tblGrid>
                <a:gridCol w="878730">
                  <a:extLst>
                    <a:ext uri="{9D8B030D-6E8A-4147-A177-3AD203B41FA5}">
                      <a16:colId xmlns:a16="http://schemas.microsoft.com/office/drawing/2014/main" val="4248137794"/>
                    </a:ext>
                  </a:extLst>
                </a:gridCol>
                <a:gridCol w="878730">
                  <a:extLst>
                    <a:ext uri="{9D8B030D-6E8A-4147-A177-3AD203B41FA5}">
                      <a16:colId xmlns:a16="http://schemas.microsoft.com/office/drawing/2014/main" val="2532008720"/>
                    </a:ext>
                  </a:extLst>
                </a:gridCol>
              </a:tblGrid>
              <a:tr h="365125">
                <a:tc>
                  <a:txBody>
                    <a:bodyPr/>
                    <a:lstStyle/>
                    <a:p>
                      <a:pPr algn="ctr"/>
                      <a:r>
                        <a:rPr lang="en-US" altLang="zh-CN">
                          <a:solidFill>
                            <a:schemeClr val="bg1"/>
                          </a:solidFill>
                        </a:rPr>
                        <a:t>‘C’</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69084568"/>
                  </a:ext>
                </a:extLst>
              </a:tr>
            </a:tbl>
          </a:graphicData>
        </a:graphic>
      </p:graphicFrame>
      <p:sp>
        <p:nvSpPr>
          <p:cNvPr id="27" name="TextBox 26">
            <a:extLst>
              <a:ext uri="{FF2B5EF4-FFF2-40B4-BE49-F238E27FC236}">
                <a16:creationId xmlns:a16="http://schemas.microsoft.com/office/drawing/2014/main" id="{94F6D715-4E27-094F-A616-1CF65B4AB9C6}"/>
              </a:ext>
            </a:extLst>
          </p:cNvPr>
          <p:cNvSpPr txBox="1"/>
          <p:nvPr/>
        </p:nvSpPr>
        <p:spPr>
          <a:xfrm>
            <a:off x="5024212" y="4714395"/>
            <a:ext cx="5022043" cy="369332"/>
          </a:xfrm>
          <a:prstGeom prst="rect">
            <a:avLst/>
          </a:prstGeom>
          <a:noFill/>
        </p:spPr>
        <p:txBody>
          <a:bodyPr wrap="square" rtlCol="0">
            <a:spAutoFit/>
          </a:bodyPr>
          <a:lstStyle/>
          <a:p>
            <a:r>
              <a:rPr lang="en-US" altLang="zh-CN" b="1">
                <a:solidFill>
                  <a:schemeClr val="accent4">
                    <a:lumMod val="60000"/>
                    <a:lumOff val="40000"/>
                  </a:schemeClr>
                </a:solidFill>
              </a:rPr>
              <a:t>p</a:t>
            </a:r>
            <a:endParaRPr lang="en-US" b="1">
              <a:solidFill>
                <a:schemeClr val="accent4">
                  <a:lumMod val="60000"/>
                  <a:lumOff val="40000"/>
                </a:schemeClr>
              </a:solidFill>
            </a:endParaRPr>
          </a:p>
        </p:txBody>
      </p:sp>
      <p:cxnSp>
        <p:nvCxnSpPr>
          <p:cNvPr id="28" name="Straight Arrow Connector 27">
            <a:extLst>
              <a:ext uri="{FF2B5EF4-FFF2-40B4-BE49-F238E27FC236}">
                <a16:creationId xmlns:a16="http://schemas.microsoft.com/office/drawing/2014/main" id="{61847C00-466F-B945-A62B-FE14AF03E8A2}"/>
              </a:ext>
            </a:extLst>
          </p:cNvPr>
          <p:cNvCxnSpPr>
            <a:cxnSpLocks/>
          </p:cNvCxnSpPr>
          <p:nvPr/>
        </p:nvCxnSpPr>
        <p:spPr>
          <a:xfrm>
            <a:off x="5185795" y="5094850"/>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2" name="Oval 11">
            <a:extLst>
              <a:ext uri="{FF2B5EF4-FFF2-40B4-BE49-F238E27FC236}">
                <a16:creationId xmlns:a16="http://schemas.microsoft.com/office/drawing/2014/main" id="{6D16E1E8-08AD-CD4B-84B7-542DBE1D91C4}"/>
              </a:ext>
            </a:extLst>
          </p:cNvPr>
          <p:cNvSpPr/>
          <p:nvPr/>
        </p:nvSpPr>
        <p:spPr>
          <a:xfrm>
            <a:off x="7643446" y="3821723"/>
            <a:ext cx="1125416" cy="541827"/>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6" name="Rectangular Callout 35">
            <a:extLst>
              <a:ext uri="{FF2B5EF4-FFF2-40B4-BE49-F238E27FC236}">
                <a16:creationId xmlns:a16="http://schemas.microsoft.com/office/drawing/2014/main" id="{B08F6716-76C6-784F-BB48-7CC7F379CBE1}"/>
              </a:ext>
            </a:extLst>
          </p:cNvPr>
          <p:cNvSpPr/>
          <p:nvPr/>
        </p:nvSpPr>
        <p:spPr>
          <a:xfrm>
            <a:off x="6958249" y="4602671"/>
            <a:ext cx="3711388" cy="796066"/>
          </a:xfrm>
          <a:prstGeom prst="wedgeRectCallout">
            <a:avLst>
              <a:gd name="adj1" fmla="val -19322"/>
              <a:gd name="adj2" fmla="val -75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The</a:t>
            </a:r>
            <a:r>
              <a:rPr lang="zh-CN" altLang="en-US"/>
              <a:t> </a:t>
            </a:r>
            <a:r>
              <a:rPr lang="en-US" altLang="zh-CN"/>
              <a:t>name</a:t>
            </a:r>
            <a:r>
              <a:rPr lang="zh-CN" altLang="en-US"/>
              <a:t> </a:t>
            </a:r>
            <a:r>
              <a:rPr lang="en-US" altLang="zh-CN"/>
              <a:t>of</a:t>
            </a:r>
            <a:r>
              <a:rPr lang="zh-CN" altLang="en-US"/>
              <a:t> </a:t>
            </a:r>
            <a:r>
              <a:rPr lang="en-US" altLang="zh-CN"/>
              <a:t>an</a:t>
            </a:r>
            <a:r>
              <a:rPr lang="zh-CN" altLang="en-US"/>
              <a:t> </a:t>
            </a:r>
            <a:r>
              <a:rPr lang="en-US" altLang="zh-CN"/>
              <a:t>array</a:t>
            </a:r>
            <a:r>
              <a:rPr lang="zh-CN" altLang="en-US"/>
              <a:t> </a:t>
            </a:r>
            <a:r>
              <a:rPr lang="en-US" altLang="zh-CN">
                <a:sym typeface="Wingdings" pitchFamily="2" charset="2"/>
              </a:rPr>
              <a:t></a:t>
            </a:r>
            <a:r>
              <a:rPr lang="zh-CN" altLang="en-US">
                <a:sym typeface="Wingdings" pitchFamily="2" charset="2"/>
              </a:rPr>
              <a:t> </a:t>
            </a:r>
            <a:r>
              <a:rPr lang="en-US" altLang="zh-CN">
                <a:sym typeface="Wingdings" pitchFamily="2" charset="2"/>
              </a:rPr>
              <a:t>a</a:t>
            </a:r>
            <a:r>
              <a:rPr lang="zh-CN" altLang="en-US">
                <a:sym typeface="Wingdings" pitchFamily="2" charset="2"/>
              </a:rPr>
              <a:t> </a:t>
            </a:r>
            <a:r>
              <a:rPr lang="en-US" altLang="zh-CN">
                <a:sym typeface="Wingdings" pitchFamily="2" charset="2"/>
              </a:rPr>
              <a:t>pointer</a:t>
            </a:r>
          </a:p>
          <a:p>
            <a:pPr algn="ctr"/>
            <a:r>
              <a:rPr lang="en-US" altLang="zh-CN"/>
              <a:t>p[1]</a:t>
            </a:r>
            <a:r>
              <a:rPr lang="zh-CN" altLang="en-US"/>
              <a:t> </a:t>
            </a:r>
            <a:r>
              <a:rPr lang="en-US" altLang="zh-CN"/>
              <a:t>=</a:t>
            </a:r>
            <a:r>
              <a:rPr lang="zh-CN" altLang="en-US"/>
              <a:t> *</a:t>
            </a:r>
            <a:r>
              <a:rPr lang="en-US" altLang="zh-CN"/>
              <a:t>(p</a:t>
            </a:r>
            <a:r>
              <a:rPr lang="zh-CN" altLang="en-US"/>
              <a:t> </a:t>
            </a:r>
            <a:r>
              <a:rPr lang="en-US" altLang="zh-CN"/>
              <a:t>+</a:t>
            </a:r>
            <a:r>
              <a:rPr lang="zh-CN" altLang="en-US"/>
              <a:t> </a:t>
            </a:r>
            <a:r>
              <a:rPr lang="en-US" altLang="zh-CN"/>
              <a:t>1)</a:t>
            </a:r>
            <a:endParaRPr lang="en-US"/>
          </a:p>
        </p:txBody>
      </p:sp>
      <p:sp>
        <p:nvSpPr>
          <p:cNvPr id="37" name="TextBox 36">
            <a:extLst>
              <a:ext uri="{FF2B5EF4-FFF2-40B4-BE49-F238E27FC236}">
                <a16:creationId xmlns:a16="http://schemas.microsoft.com/office/drawing/2014/main" id="{F55D4245-49F9-9242-806E-75A93E787ACB}"/>
              </a:ext>
            </a:extLst>
          </p:cNvPr>
          <p:cNvSpPr txBox="1"/>
          <p:nvPr/>
        </p:nvSpPr>
        <p:spPr>
          <a:xfrm>
            <a:off x="6912621" y="6501552"/>
            <a:ext cx="667709" cy="369332"/>
          </a:xfrm>
          <a:prstGeom prst="rect">
            <a:avLst/>
          </a:prstGeom>
          <a:noFill/>
        </p:spPr>
        <p:txBody>
          <a:bodyPr wrap="square" rtlCol="0">
            <a:spAutoFit/>
          </a:bodyPr>
          <a:lstStyle/>
          <a:p>
            <a:r>
              <a:rPr lang="en-US" altLang="zh-CN" b="1">
                <a:solidFill>
                  <a:schemeClr val="accent4">
                    <a:lumMod val="60000"/>
                    <a:lumOff val="40000"/>
                  </a:schemeClr>
                </a:solidFill>
              </a:rPr>
              <a:t>p</a:t>
            </a:r>
            <a:r>
              <a:rPr lang="zh-CN" altLang="en-US" b="1">
                <a:solidFill>
                  <a:schemeClr val="accent4">
                    <a:lumMod val="60000"/>
                    <a:lumOff val="40000"/>
                  </a:schemeClr>
                </a:solidFill>
              </a:rPr>
              <a:t> </a:t>
            </a:r>
            <a:r>
              <a:rPr lang="en-US" altLang="zh-CN" b="1">
                <a:solidFill>
                  <a:schemeClr val="accent4">
                    <a:lumMod val="60000"/>
                    <a:lumOff val="40000"/>
                  </a:schemeClr>
                </a:solidFill>
              </a:rPr>
              <a:t>+</a:t>
            </a:r>
            <a:r>
              <a:rPr lang="zh-CN" altLang="en-US" b="1">
                <a:solidFill>
                  <a:schemeClr val="accent4">
                    <a:lumMod val="60000"/>
                    <a:lumOff val="40000"/>
                  </a:schemeClr>
                </a:solidFill>
              </a:rPr>
              <a:t> </a:t>
            </a:r>
            <a:r>
              <a:rPr lang="en-US" altLang="zh-CN" b="1">
                <a:solidFill>
                  <a:schemeClr val="accent4">
                    <a:lumMod val="60000"/>
                    <a:lumOff val="40000"/>
                  </a:schemeClr>
                </a:solidFill>
              </a:rPr>
              <a:t>1</a:t>
            </a:r>
            <a:endParaRPr lang="en-US" b="1">
              <a:solidFill>
                <a:schemeClr val="accent4">
                  <a:lumMod val="60000"/>
                  <a:lumOff val="40000"/>
                </a:schemeClr>
              </a:solidFill>
            </a:endParaRPr>
          </a:p>
        </p:txBody>
      </p:sp>
      <p:cxnSp>
        <p:nvCxnSpPr>
          <p:cNvPr id="38" name="Straight Arrow Connector 37">
            <a:extLst>
              <a:ext uri="{FF2B5EF4-FFF2-40B4-BE49-F238E27FC236}">
                <a16:creationId xmlns:a16="http://schemas.microsoft.com/office/drawing/2014/main" id="{8A72FB86-0E05-A44B-90C3-7ABF9C74C321}"/>
              </a:ext>
            </a:extLst>
          </p:cNvPr>
          <p:cNvCxnSpPr>
            <a:cxnSpLocks/>
          </p:cNvCxnSpPr>
          <p:nvPr/>
        </p:nvCxnSpPr>
        <p:spPr>
          <a:xfrm flipV="1">
            <a:off x="7216678" y="6048281"/>
            <a:ext cx="0" cy="4403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Oval 38">
            <a:extLst>
              <a:ext uri="{FF2B5EF4-FFF2-40B4-BE49-F238E27FC236}">
                <a16:creationId xmlns:a16="http://schemas.microsoft.com/office/drawing/2014/main" id="{ED8660A6-C3A8-994F-89C9-5C1240F0A78A}"/>
              </a:ext>
            </a:extLst>
          </p:cNvPr>
          <p:cNvSpPr/>
          <p:nvPr/>
        </p:nvSpPr>
        <p:spPr>
          <a:xfrm>
            <a:off x="7702038" y="5578197"/>
            <a:ext cx="1125416" cy="541827"/>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TextBox 25">
            <a:extLst>
              <a:ext uri="{FF2B5EF4-FFF2-40B4-BE49-F238E27FC236}">
                <a16:creationId xmlns:a16="http://schemas.microsoft.com/office/drawing/2014/main" id="{87E1A848-82D0-D245-92AE-3D22CA62C809}"/>
              </a:ext>
            </a:extLst>
          </p:cNvPr>
          <p:cNvSpPr txBox="1"/>
          <p:nvPr/>
        </p:nvSpPr>
        <p:spPr>
          <a:xfrm>
            <a:off x="8510954" y="6268474"/>
            <a:ext cx="2193214" cy="369332"/>
          </a:xfrm>
          <a:prstGeom prst="rect">
            <a:avLst/>
          </a:prstGeom>
          <a:noFill/>
        </p:spPr>
        <p:txBody>
          <a:bodyPr wrap="square" rtlCol="0">
            <a:spAutoFit/>
          </a:bodyPr>
          <a:lstStyle/>
          <a:p>
            <a:r>
              <a:rPr lang="en-US" altLang="zh-CN">
                <a:solidFill>
                  <a:srgbClr val="C00000"/>
                </a:solidFill>
              </a:rPr>
              <a:t>p[1]</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(p+1)</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addr4</a:t>
            </a:r>
            <a:endParaRPr lang="en-US">
              <a:solidFill>
                <a:srgbClr val="C00000"/>
              </a:solidFill>
            </a:endParaRPr>
          </a:p>
        </p:txBody>
      </p:sp>
    </p:spTree>
    <p:extLst>
      <p:ext uri="{BB962C8B-B14F-4D97-AF65-F5344CB8AC3E}">
        <p14:creationId xmlns:p14="http://schemas.microsoft.com/office/powerpoint/2010/main" val="22221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6" grpId="0" animBg="1"/>
      <p:bldP spid="37" grpId="0"/>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1-D</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 p[1][1]?</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16</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21" name="TextBox 20">
            <a:extLst>
              <a:ext uri="{FF2B5EF4-FFF2-40B4-BE49-F238E27FC236}">
                <a16:creationId xmlns:a16="http://schemas.microsoft.com/office/drawing/2014/main" id="{0E9EF450-730E-9249-A0AA-BC33D5DCA877}"/>
              </a:ext>
            </a:extLst>
          </p:cNvPr>
          <p:cNvSpPr txBox="1"/>
          <p:nvPr/>
        </p:nvSpPr>
        <p:spPr>
          <a:xfrm>
            <a:off x="7847313" y="5029405"/>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pic>
        <p:nvPicPr>
          <p:cNvPr id="9" name="Picture 8" descr="Text&#10;&#10;Description automatically generated with medium confidence">
            <a:extLst>
              <a:ext uri="{FF2B5EF4-FFF2-40B4-BE49-F238E27FC236}">
                <a16:creationId xmlns:a16="http://schemas.microsoft.com/office/drawing/2014/main" id="{CDF64BC1-0026-C94D-BF7D-5F331CA38F33}"/>
              </a:ext>
            </a:extLst>
          </p:cNvPr>
          <p:cNvPicPr>
            <a:picLocks noChangeAspect="1"/>
          </p:cNvPicPr>
          <p:nvPr/>
        </p:nvPicPr>
        <p:blipFill>
          <a:blip r:embed="rId3"/>
          <a:stretch>
            <a:fillRect/>
          </a:stretch>
        </p:blipFill>
        <p:spPr>
          <a:xfrm>
            <a:off x="781275" y="2384609"/>
            <a:ext cx="7829325" cy="1285412"/>
          </a:xfrm>
          <a:prstGeom prst="rect">
            <a:avLst/>
          </a:prstGeom>
        </p:spPr>
      </p:pic>
      <p:sp>
        <p:nvSpPr>
          <p:cNvPr id="25" name="Rectangle 24">
            <a:extLst>
              <a:ext uri="{FF2B5EF4-FFF2-40B4-BE49-F238E27FC236}">
                <a16:creationId xmlns:a16="http://schemas.microsoft.com/office/drawing/2014/main" id="{C16D896E-EFAF-EF46-8698-EDEDE6A227D6}"/>
              </a:ext>
            </a:extLst>
          </p:cNvPr>
          <p:cNvSpPr/>
          <p:nvPr/>
        </p:nvSpPr>
        <p:spPr>
          <a:xfrm>
            <a:off x="978049" y="3289964"/>
            <a:ext cx="1448628" cy="2589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34A622D-C6D7-B143-B19E-2413DCEDD904}"/>
              </a:ext>
            </a:extLst>
          </p:cNvPr>
          <p:cNvSpPr txBox="1"/>
          <p:nvPr/>
        </p:nvSpPr>
        <p:spPr>
          <a:xfrm>
            <a:off x="781275" y="4678975"/>
            <a:ext cx="5022043" cy="369332"/>
          </a:xfrm>
          <a:prstGeom prst="rect">
            <a:avLst/>
          </a:prstGeom>
          <a:noFill/>
        </p:spPr>
        <p:txBody>
          <a:bodyPr wrap="square" rtlCol="0">
            <a:spAutoFit/>
          </a:bodyPr>
          <a:lstStyle/>
          <a:p>
            <a:r>
              <a:rPr lang="en-US" altLang="zh-CN" b="1">
                <a:solidFill>
                  <a:schemeClr val="accent4">
                    <a:lumMod val="60000"/>
                    <a:lumOff val="40000"/>
                  </a:schemeClr>
                </a:solidFill>
              </a:rPr>
              <a:t>names</a:t>
            </a:r>
            <a:endParaRPr lang="en-US" b="1">
              <a:solidFill>
                <a:schemeClr val="accent4">
                  <a:lumMod val="60000"/>
                  <a:lumOff val="40000"/>
                </a:schemeClr>
              </a:solidFill>
            </a:endParaRPr>
          </a:p>
        </p:txBody>
      </p:sp>
      <p:cxnSp>
        <p:nvCxnSpPr>
          <p:cNvPr id="16" name="Straight Arrow Connector 15">
            <a:extLst>
              <a:ext uri="{FF2B5EF4-FFF2-40B4-BE49-F238E27FC236}">
                <a16:creationId xmlns:a16="http://schemas.microsoft.com/office/drawing/2014/main" id="{B5936356-B656-5A4A-B095-CFF40BCF3077}"/>
              </a:ext>
            </a:extLst>
          </p:cNvPr>
          <p:cNvCxnSpPr/>
          <p:nvPr/>
        </p:nvCxnSpPr>
        <p:spPr>
          <a:xfrm>
            <a:off x="1118859" y="5048307"/>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6" name="Table 6">
            <a:extLst>
              <a:ext uri="{FF2B5EF4-FFF2-40B4-BE49-F238E27FC236}">
                <a16:creationId xmlns:a16="http://schemas.microsoft.com/office/drawing/2014/main" id="{25A735D0-8194-0742-972A-1F1915AC5371}"/>
              </a:ext>
            </a:extLst>
          </p:cNvPr>
          <p:cNvGraphicFramePr>
            <a:graphicFrameLocks noGrp="1"/>
          </p:cNvGraphicFramePr>
          <p:nvPr/>
        </p:nvGraphicFramePr>
        <p:xfrm>
          <a:off x="1118859" y="5664445"/>
          <a:ext cx="8128000" cy="37084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760655989"/>
                    </a:ext>
                  </a:extLst>
                </a:gridCol>
                <a:gridCol w="2032000">
                  <a:extLst>
                    <a:ext uri="{9D8B030D-6E8A-4147-A177-3AD203B41FA5}">
                      <a16:colId xmlns:a16="http://schemas.microsoft.com/office/drawing/2014/main" val="1178152264"/>
                    </a:ext>
                  </a:extLst>
                </a:gridCol>
                <a:gridCol w="2032000">
                  <a:extLst>
                    <a:ext uri="{9D8B030D-6E8A-4147-A177-3AD203B41FA5}">
                      <a16:colId xmlns:a16="http://schemas.microsoft.com/office/drawing/2014/main" val="621509951"/>
                    </a:ext>
                  </a:extLst>
                </a:gridCol>
                <a:gridCol w="2032000">
                  <a:extLst>
                    <a:ext uri="{9D8B030D-6E8A-4147-A177-3AD203B41FA5}">
                      <a16:colId xmlns:a16="http://schemas.microsoft.com/office/drawing/2014/main" val="927563413"/>
                    </a:ext>
                  </a:extLst>
                </a:gridCol>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61269437"/>
                  </a:ext>
                </a:extLst>
              </a:tr>
            </a:tbl>
          </a:graphicData>
        </a:graphic>
      </p:graphicFrame>
      <p:sp>
        <p:nvSpPr>
          <p:cNvPr id="7" name="TextBox 6">
            <a:extLst>
              <a:ext uri="{FF2B5EF4-FFF2-40B4-BE49-F238E27FC236}">
                <a16:creationId xmlns:a16="http://schemas.microsoft.com/office/drawing/2014/main" id="{8081C375-9A20-3545-AEFA-E600F728DC26}"/>
              </a:ext>
            </a:extLst>
          </p:cNvPr>
          <p:cNvSpPr txBox="1"/>
          <p:nvPr/>
        </p:nvSpPr>
        <p:spPr>
          <a:xfrm>
            <a:off x="978049" y="6051939"/>
            <a:ext cx="786205" cy="369332"/>
          </a:xfrm>
          <a:prstGeom prst="rect">
            <a:avLst/>
          </a:prstGeom>
          <a:noFill/>
        </p:spPr>
        <p:txBody>
          <a:bodyPr wrap="square" rtlCol="0">
            <a:spAutoFit/>
          </a:bodyPr>
          <a:lstStyle/>
          <a:p>
            <a:r>
              <a:rPr lang="en-US" altLang="zh-CN"/>
              <a:t>0</a:t>
            </a:r>
            <a:endParaRPr lang="en-US"/>
          </a:p>
        </p:txBody>
      </p:sp>
      <p:sp>
        <p:nvSpPr>
          <p:cNvPr id="23" name="TextBox 22">
            <a:extLst>
              <a:ext uri="{FF2B5EF4-FFF2-40B4-BE49-F238E27FC236}">
                <a16:creationId xmlns:a16="http://schemas.microsoft.com/office/drawing/2014/main" id="{4D24DA1A-F756-3A41-856D-D57EA914BBBF}"/>
              </a:ext>
            </a:extLst>
          </p:cNvPr>
          <p:cNvSpPr txBox="1"/>
          <p:nvPr/>
        </p:nvSpPr>
        <p:spPr>
          <a:xfrm>
            <a:off x="2998929" y="6035285"/>
            <a:ext cx="786205" cy="369332"/>
          </a:xfrm>
          <a:prstGeom prst="rect">
            <a:avLst/>
          </a:prstGeom>
          <a:noFill/>
        </p:spPr>
        <p:txBody>
          <a:bodyPr wrap="square" rtlCol="0">
            <a:spAutoFit/>
          </a:bodyPr>
          <a:lstStyle/>
          <a:p>
            <a:r>
              <a:rPr lang="en-US" altLang="zh-CN"/>
              <a:t>8</a:t>
            </a:r>
            <a:endParaRPr lang="en-US"/>
          </a:p>
        </p:txBody>
      </p:sp>
      <p:sp>
        <p:nvSpPr>
          <p:cNvPr id="24" name="TextBox 23">
            <a:extLst>
              <a:ext uri="{FF2B5EF4-FFF2-40B4-BE49-F238E27FC236}">
                <a16:creationId xmlns:a16="http://schemas.microsoft.com/office/drawing/2014/main" id="{A1932305-DC96-4A4E-A0D8-A4DAD95C5070}"/>
              </a:ext>
            </a:extLst>
          </p:cNvPr>
          <p:cNvSpPr txBox="1"/>
          <p:nvPr/>
        </p:nvSpPr>
        <p:spPr>
          <a:xfrm>
            <a:off x="5019809" y="6028498"/>
            <a:ext cx="786205" cy="369332"/>
          </a:xfrm>
          <a:prstGeom prst="rect">
            <a:avLst/>
          </a:prstGeom>
          <a:noFill/>
        </p:spPr>
        <p:txBody>
          <a:bodyPr wrap="square" rtlCol="0">
            <a:spAutoFit/>
          </a:bodyPr>
          <a:lstStyle/>
          <a:p>
            <a:r>
              <a:rPr lang="en-US" altLang="zh-CN"/>
              <a:t>16</a:t>
            </a:r>
            <a:endParaRPr lang="en-US"/>
          </a:p>
        </p:txBody>
      </p:sp>
      <p:sp>
        <p:nvSpPr>
          <p:cNvPr id="29" name="TextBox 28">
            <a:extLst>
              <a:ext uri="{FF2B5EF4-FFF2-40B4-BE49-F238E27FC236}">
                <a16:creationId xmlns:a16="http://schemas.microsoft.com/office/drawing/2014/main" id="{4C4B3DAF-8429-0049-90FC-2DB56086AF25}"/>
              </a:ext>
            </a:extLst>
          </p:cNvPr>
          <p:cNvSpPr txBox="1"/>
          <p:nvPr/>
        </p:nvSpPr>
        <p:spPr>
          <a:xfrm>
            <a:off x="6958249" y="6028498"/>
            <a:ext cx="786205" cy="369332"/>
          </a:xfrm>
          <a:prstGeom prst="rect">
            <a:avLst/>
          </a:prstGeom>
          <a:noFill/>
        </p:spPr>
        <p:txBody>
          <a:bodyPr wrap="square" rtlCol="0">
            <a:spAutoFit/>
          </a:bodyPr>
          <a:lstStyle/>
          <a:p>
            <a:r>
              <a:rPr lang="en-US" altLang="zh-CN"/>
              <a:t>24</a:t>
            </a:r>
            <a:endParaRPr lang="en-US"/>
          </a:p>
        </p:txBody>
      </p:sp>
      <p:sp>
        <p:nvSpPr>
          <p:cNvPr id="8" name="TextBox 7">
            <a:extLst>
              <a:ext uri="{FF2B5EF4-FFF2-40B4-BE49-F238E27FC236}">
                <a16:creationId xmlns:a16="http://schemas.microsoft.com/office/drawing/2014/main" id="{BA549CE3-4814-0F41-A8A6-1C1BE8E7C672}"/>
              </a:ext>
            </a:extLst>
          </p:cNvPr>
          <p:cNvSpPr txBox="1"/>
          <p:nvPr/>
        </p:nvSpPr>
        <p:spPr>
          <a:xfrm>
            <a:off x="1640540" y="5647791"/>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31" name="TextBox 30">
            <a:extLst>
              <a:ext uri="{FF2B5EF4-FFF2-40B4-BE49-F238E27FC236}">
                <a16:creationId xmlns:a16="http://schemas.microsoft.com/office/drawing/2014/main" id="{A8F2D98F-0001-0747-A57B-DFCC447F75CA}"/>
              </a:ext>
            </a:extLst>
          </p:cNvPr>
          <p:cNvSpPr txBox="1"/>
          <p:nvPr/>
        </p:nvSpPr>
        <p:spPr>
          <a:xfrm>
            <a:off x="3785134" y="5647791"/>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32" name="TextBox 31">
            <a:extLst>
              <a:ext uri="{FF2B5EF4-FFF2-40B4-BE49-F238E27FC236}">
                <a16:creationId xmlns:a16="http://schemas.microsoft.com/office/drawing/2014/main" id="{494A50ED-0994-EF4B-BFA8-A16BDFDCB57D}"/>
              </a:ext>
            </a:extLst>
          </p:cNvPr>
          <p:cNvSpPr txBox="1"/>
          <p:nvPr/>
        </p:nvSpPr>
        <p:spPr>
          <a:xfrm>
            <a:off x="5808391" y="5650482"/>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33" name="TextBox 32">
            <a:extLst>
              <a:ext uri="{FF2B5EF4-FFF2-40B4-BE49-F238E27FC236}">
                <a16:creationId xmlns:a16="http://schemas.microsoft.com/office/drawing/2014/main" id="{9FBADCD0-20E9-F546-8295-261CEB908BE4}"/>
              </a:ext>
            </a:extLst>
          </p:cNvPr>
          <p:cNvSpPr txBox="1"/>
          <p:nvPr/>
        </p:nvSpPr>
        <p:spPr>
          <a:xfrm>
            <a:off x="7829748" y="5664445"/>
            <a:ext cx="1086523" cy="369332"/>
          </a:xfrm>
          <a:prstGeom prst="rect">
            <a:avLst/>
          </a:prstGeom>
          <a:noFill/>
        </p:spPr>
        <p:txBody>
          <a:bodyPr wrap="square" rtlCol="0">
            <a:spAutoFit/>
          </a:bodyPr>
          <a:lstStyle/>
          <a:p>
            <a:r>
              <a:rPr lang="en-US" altLang="zh-CN" err="1">
                <a:solidFill>
                  <a:schemeClr val="bg1"/>
                </a:solidFill>
              </a:rPr>
              <a:t>addr</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34" name="TextBox 33">
            <a:extLst>
              <a:ext uri="{FF2B5EF4-FFF2-40B4-BE49-F238E27FC236}">
                <a16:creationId xmlns:a16="http://schemas.microsoft.com/office/drawing/2014/main" id="{DDDE8460-390E-384F-908F-8FEA968DF84D}"/>
              </a:ext>
            </a:extLst>
          </p:cNvPr>
          <p:cNvSpPr txBox="1"/>
          <p:nvPr/>
        </p:nvSpPr>
        <p:spPr>
          <a:xfrm>
            <a:off x="9286121" y="4367482"/>
            <a:ext cx="1086523" cy="369332"/>
          </a:xfrm>
          <a:prstGeom prst="rect">
            <a:avLst/>
          </a:prstGeom>
          <a:noFill/>
        </p:spPr>
        <p:txBody>
          <a:bodyPr wrap="square" rtlCol="0">
            <a:spAutoFit/>
          </a:bodyPr>
          <a:lstStyle/>
          <a:p>
            <a:r>
              <a:rPr lang="en-US" altLang="zh-CN" b="1" err="1">
                <a:solidFill>
                  <a:srgbClr val="FFD966"/>
                </a:solidFill>
              </a:rPr>
              <a:t>addr</a:t>
            </a:r>
            <a:r>
              <a:rPr lang="zh-CN" altLang="en-US" b="1">
                <a:solidFill>
                  <a:srgbClr val="FFD966"/>
                </a:solidFill>
              </a:rPr>
              <a:t> </a:t>
            </a:r>
            <a:r>
              <a:rPr lang="en-US" altLang="zh-CN" b="1">
                <a:solidFill>
                  <a:srgbClr val="FFD966"/>
                </a:solidFill>
              </a:rPr>
              <a:t>4</a:t>
            </a:r>
            <a:endParaRPr lang="en-US" b="1">
              <a:solidFill>
                <a:srgbClr val="FFD966"/>
              </a:solidFill>
            </a:endParaRPr>
          </a:p>
        </p:txBody>
      </p:sp>
      <p:cxnSp>
        <p:nvCxnSpPr>
          <p:cNvPr id="35" name="Straight Arrow Connector 34">
            <a:extLst>
              <a:ext uri="{FF2B5EF4-FFF2-40B4-BE49-F238E27FC236}">
                <a16:creationId xmlns:a16="http://schemas.microsoft.com/office/drawing/2014/main" id="{586276A5-D7FA-D64B-916B-BAB7A82A2ABA}"/>
              </a:ext>
            </a:extLst>
          </p:cNvPr>
          <p:cNvCxnSpPr/>
          <p:nvPr/>
        </p:nvCxnSpPr>
        <p:spPr>
          <a:xfrm>
            <a:off x="9653277" y="4698116"/>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11" name="Table 11">
            <a:extLst>
              <a:ext uri="{FF2B5EF4-FFF2-40B4-BE49-F238E27FC236}">
                <a16:creationId xmlns:a16="http://schemas.microsoft.com/office/drawing/2014/main" id="{753B1B9E-6183-9A42-ABFA-E6FC65ACC838}"/>
              </a:ext>
            </a:extLst>
          </p:cNvPr>
          <p:cNvGraphicFramePr>
            <a:graphicFrameLocks noGrp="1"/>
          </p:cNvGraphicFramePr>
          <p:nvPr>
            <p:extLst>
              <p:ext uri="{D42A27DB-BD31-4B8C-83A1-F6EECF244321}">
                <p14:modId xmlns:p14="http://schemas.microsoft.com/office/powerpoint/2010/main" val="1796161455"/>
              </p:ext>
            </p:extLst>
          </p:nvPr>
        </p:nvGraphicFramePr>
        <p:xfrm>
          <a:off x="9653275" y="5333244"/>
          <a:ext cx="2538725" cy="369332"/>
        </p:xfrm>
        <a:graphic>
          <a:graphicData uri="http://schemas.openxmlformats.org/drawingml/2006/table">
            <a:tbl>
              <a:tblPr firstRow="1" bandRow="1">
                <a:tableStyleId>{5940675A-B579-460E-94D1-54222C63F5DA}</a:tableStyleId>
              </a:tblPr>
              <a:tblGrid>
                <a:gridCol w="507745">
                  <a:extLst>
                    <a:ext uri="{9D8B030D-6E8A-4147-A177-3AD203B41FA5}">
                      <a16:colId xmlns:a16="http://schemas.microsoft.com/office/drawing/2014/main" val="4248137794"/>
                    </a:ext>
                  </a:extLst>
                </a:gridCol>
                <a:gridCol w="507745">
                  <a:extLst>
                    <a:ext uri="{9D8B030D-6E8A-4147-A177-3AD203B41FA5}">
                      <a16:colId xmlns:a16="http://schemas.microsoft.com/office/drawing/2014/main" val="2532008720"/>
                    </a:ext>
                  </a:extLst>
                </a:gridCol>
                <a:gridCol w="507745">
                  <a:extLst>
                    <a:ext uri="{9D8B030D-6E8A-4147-A177-3AD203B41FA5}">
                      <a16:colId xmlns:a16="http://schemas.microsoft.com/office/drawing/2014/main" val="1534112298"/>
                    </a:ext>
                  </a:extLst>
                </a:gridCol>
                <a:gridCol w="507745">
                  <a:extLst>
                    <a:ext uri="{9D8B030D-6E8A-4147-A177-3AD203B41FA5}">
                      <a16:colId xmlns:a16="http://schemas.microsoft.com/office/drawing/2014/main" val="1383419460"/>
                    </a:ext>
                  </a:extLst>
                </a:gridCol>
                <a:gridCol w="507745">
                  <a:extLst>
                    <a:ext uri="{9D8B030D-6E8A-4147-A177-3AD203B41FA5}">
                      <a16:colId xmlns:a16="http://schemas.microsoft.com/office/drawing/2014/main" val="428412877"/>
                    </a:ext>
                  </a:extLst>
                </a:gridCol>
              </a:tblGrid>
              <a:tr h="369332">
                <a:tc>
                  <a:txBody>
                    <a:bodyPr/>
                    <a:lstStyle/>
                    <a:p>
                      <a:pPr algn="ctr"/>
                      <a:r>
                        <a:rPr lang="en-US" altLang="zh-CN">
                          <a:solidFill>
                            <a:schemeClr val="bg1"/>
                          </a:solidFill>
                        </a:rPr>
                        <a:t>‘h’</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‘r’</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‘d’</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69084568"/>
                  </a:ext>
                </a:extLst>
              </a:tr>
            </a:tbl>
          </a:graphicData>
        </a:graphic>
      </p:graphicFrame>
      <p:sp>
        <p:nvSpPr>
          <p:cNvPr id="27" name="TextBox 26">
            <a:extLst>
              <a:ext uri="{FF2B5EF4-FFF2-40B4-BE49-F238E27FC236}">
                <a16:creationId xmlns:a16="http://schemas.microsoft.com/office/drawing/2014/main" id="{94F6D715-4E27-094F-A616-1CF65B4AB9C6}"/>
              </a:ext>
            </a:extLst>
          </p:cNvPr>
          <p:cNvSpPr txBox="1"/>
          <p:nvPr/>
        </p:nvSpPr>
        <p:spPr>
          <a:xfrm>
            <a:off x="5024212" y="4714395"/>
            <a:ext cx="5022043" cy="369332"/>
          </a:xfrm>
          <a:prstGeom prst="rect">
            <a:avLst/>
          </a:prstGeom>
          <a:noFill/>
        </p:spPr>
        <p:txBody>
          <a:bodyPr wrap="square" rtlCol="0">
            <a:spAutoFit/>
          </a:bodyPr>
          <a:lstStyle/>
          <a:p>
            <a:r>
              <a:rPr lang="en-US" altLang="zh-CN" b="1">
                <a:solidFill>
                  <a:schemeClr val="accent4">
                    <a:lumMod val="60000"/>
                    <a:lumOff val="40000"/>
                  </a:schemeClr>
                </a:solidFill>
              </a:rPr>
              <a:t>p</a:t>
            </a:r>
            <a:endParaRPr lang="en-US" b="1">
              <a:solidFill>
                <a:schemeClr val="accent4">
                  <a:lumMod val="60000"/>
                  <a:lumOff val="40000"/>
                </a:schemeClr>
              </a:solidFill>
            </a:endParaRPr>
          </a:p>
        </p:txBody>
      </p:sp>
      <p:cxnSp>
        <p:nvCxnSpPr>
          <p:cNvPr id="28" name="Straight Arrow Connector 27">
            <a:extLst>
              <a:ext uri="{FF2B5EF4-FFF2-40B4-BE49-F238E27FC236}">
                <a16:creationId xmlns:a16="http://schemas.microsoft.com/office/drawing/2014/main" id="{61847C00-466F-B945-A62B-FE14AF03E8A2}"/>
              </a:ext>
            </a:extLst>
          </p:cNvPr>
          <p:cNvCxnSpPr>
            <a:cxnSpLocks/>
          </p:cNvCxnSpPr>
          <p:nvPr/>
        </p:nvCxnSpPr>
        <p:spPr>
          <a:xfrm>
            <a:off x="5185795" y="5094850"/>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2" name="Oval 11">
            <a:extLst>
              <a:ext uri="{FF2B5EF4-FFF2-40B4-BE49-F238E27FC236}">
                <a16:creationId xmlns:a16="http://schemas.microsoft.com/office/drawing/2014/main" id="{6D16E1E8-08AD-CD4B-84B7-542DBE1D91C4}"/>
              </a:ext>
            </a:extLst>
          </p:cNvPr>
          <p:cNvSpPr/>
          <p:nvPr/>
        </p:nvSpPr>
        <p:spPr>
          <a:xfrm>
            <a:off x="7643446" y="3821723"/>
            <a:ext cx="1125416" cy="541827"/>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7" name="TextBox 36">
            <a:extLst>
              <a:ext uri="{FF2B5EF4-FFF2-40B4-BE49-F238E27FC236}">
                <a16:creationId xmlns:a16="http://schemas.microsoft.com/office/drawing/2014/main" id="{F55D4245-49F9-9242-806E-75A93E787ACB}"/>
              </a:ext>
            </a:extLst>
          </p:cNvPr>
          <p:cNvSpPr txBox="1"/>
          <p:nvPr/>
        </p:nvSpPr>
        <p:spPr>
          <a:xfrm>
            <a:off x="6912621" y="6501552"/>
            <a:ext cx="667709" cy="369332"/>
          </a:xfrm>
          <a:prstGeom prst="rect">
            <a:avLst/>
          </a:prstGeom>
          <a:noFill/>
        </p:spPr>
        <p:txBody>
          <a:bodyPr wrap="square" rtlCol="0">
            <a:spAutoFit/>
          </a:bodyPr>
          <a:lstStyle/>
          <a:p>
            <a:r>
              <a:rPr lang="en-US" altLang="zh-CN" b="1">
                <a:solidFill>
                  <a:schemeClr val="accent4">
                    <a:lumMod val="60000"/>
                    <a:lumOff val="40000"/>
                  </a:schemeClr>
                </a:solidFill>
              </a:rPr>
              <a:t>p</a:t>
            </a:r>
            <a:r>
              <a:rPr lang="zh-CN" altLang="en-US" b="1">
                <a:solidFill>
                  <a:schemeClr val="accent4">
                    <a:lumMod val="60000"/>
                    <a:lumOff val="40000"/>
                  </a:schemeClr>
                </a:solidFill>
              </a:rPr>
              <a:t> </a:t>
            </a:r>
            <a:r>
              <a:rPr lang="en-US" altLang="zh-CN" b="1">
                <a:solidFill>
                  <a:schemeClr val="accent4">
                    <a:lumMod val="60000"/>
                    <a:lumOff val="40000"/>
                  </a:schemeClr>
                </a:solidFill>
              </a:rPr>
              <a:t>+</a:t>
            </a:r>
            <a:r>
              <a:rPr lang="zh-CN" altLang="en-US" b="1">
                <a:solidFill>
                  <a:schemeClr val="accent4">
                    <a:lumMod val="60000"/>
                    <a:lumOff val="40000"/>
                  </a:schemeClr>
                </a:solidFill>
              </a:rPr>
              <a:t> </a:t>
            </a:r>
            <a:r>
              <a:rPr lang="en-US" altLang="zh-CN" b="1">
                <a:solidFill>
                  <a:schemeClr val="accent4">
                    <a:lumMod val="60000"/>
                    <a:lumOff val="40000"/>
                  </a:schemeClr>
                </a:solidFill>
              </a:rPr>
              <a:t>1</a:t>
            </a:r>
            <a:endParaRPr lang="en-US" b="1">
              <a:solidFill>
                <a:schemeClr val="accent4">
                  <a:lumMod val="60000"/>
                  <a:lumOff val="40000"/>
                </a:schemeClr>
              </a:solidFill>
            </a:endParaRPr>
          </a:p>
        </p:txBody>
      </p:sp>
      <p:cxnSp>
        <p:nvCxnSpPr>
          <p:cNvPr id="38" name="Straight Arrow Connector 37">
            <a:extLst>
              <a:ext uri="{FF2B5EF4-FFF2-40B4-BE49-F238E27FC236}">
                <a16:creationId xmlns:a16="http://schemas.microsoft.com/office/drawing/2014/main" id="{8A72FB86-0E05-A44B-90C3-7ABF9C74C321}"/>
              </a:ext>
            </a:extLst>
          </p:cNvPr>
          <p:cNvCxnSpPr>
            <a:cxnSpLocks/>
          </p:cNvCxnSpPr>
          <p:nvPr/>
        </p:nvCxnSpPr>
        <p:spPr>
          <a:xfrm flipV="1">
            <a:off x="7216678" y="6048281"/>
            <a:ext cx="0" cy="4403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Oval 38">
            <a:extLst>
              <a:ext uri="{FF2B5EF4-FFF2-40B4-BE49-F238E27FC236}">
                <a16:creationId xmlns:a16="http://schemas.microsoft.com/office/drawing/2014/main" id="{ED8660A6-C3A8-994F-89C9-5C1240F0A78A}"/>
              </a:ext>
            </a:extLst>
          </p:cNvPr>
          <p:cNvSpPr/>
          <p:nvPr/>
        </p:nvSpPr>
        <p:spPr>
          <a:xfrm>
            <a:off x="7702038" y="5578197"/>
            <a:ext cx="1125416" cy="541827"/>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TextBox 25">
            <a:extLst>
              <a:ext uri="{FF2B5EF4-FFF2-40B4-BE49-F238E27FC236}">
                <a16:creationId xmlns:a16="http://schemas.microsoft.com/office/drawing/2014/main" id="{87E1A848-82D0-D245-92AE-3D22CA62C809}"/>
              </a:ext>
            </a:extLst>
          </p:cNvPr>
          <p:cNvSpPr txBox="1"/>
          <p:nvPr/>
        </p:nvSpPr>
        <p:spPr>
          <a:xfrm>
            <a:off x="8510954" y="6268474"/>
            <a:ext cx="2193214" cy="369332"/>
          </a:xfrm>
          <a:prstGeom prst="rect">
            <a:avLst/>
          </a:prstGeom>
          <a:noFill/>
        </p:spPr>
        <p:txBody>
          <a:bodyPr wrap="square" rtlCol="0">
            <a:spAutoFit/>
          </a:bodyPr>
          <a:lstStyle/>
          <a:p>
            <a:r>
              <a:rPr lang="en-US" altLang="zh-CN">
                <a:solidFill>
                  <a:srgbClr val="C00000"/>
                </a:solidFill>
              </a:rPr>
              <a:t>p[1]</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(p+1)</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addr4</a:t>
            </a:r>
            <a:endParaRPr lang="en-US">
              <a:solidFill>
                <a:srgbClr val="C00000"/>
              </a:solidFill>
            </a:endParaRPr>
          </a:p>
        </p:txBody>
      </p:sp>
      <p:sp>
        <p:nvSpPr>
          <p:cNvPr id="43" name="TextBox 42">
            <a:extLst>
              <a:ext uri="{FF2B5EF4-FFF2-40B4-BE49-F238E27FC236}">
                <a16:creationId xmlns:a16="http://schemas.microsoft.com/office/drawing/2014/main" id="{0261DFFB-3EA3-2D49-9E76-7A10C21835A1}"/>
              </a:ext>
            </a:extLst>
          </p:cNvPr>
          <p:cNvSpPr txBox="1"/>
          <p:nvPr/>
        </p:nvSpPr>
        <p:spPr>
          <a:xfrm>
            <a:off x="9286103" y="3028456"/>
            <a:ext cx="1086523" cy="369332"/>
          </a:xfrm>
          <a:prstGeom prst="rect">
            <a:avLst/>
          </a:prstGeom>
          <a:noFill/>
        </p:spPr>
        <p:txBody>
          <a:bodyPr wrap="square" rtlCol="0">
            <a:spAutoFit/>
          </a:bodyPr>
          <a:lstStyle/>
          <a:p>
            <a:r>
              <a:rPr lang="en-US" altLang="zh-CN" b="1" err="1">
                <a:solidFill>
                  <a:srgbClr val="FFD966"/>
                </a:solidFill>
              </a:rPr>
              <a:t>addr</a:t>
            </a:r>
            <a:r>
              <a:rPr lang="zh-CN" altLang="en-US" b="1">
                <a:solidFill>
                  <a:srgbClr val="FFD966"/>
                </a:solidFill>
              </a:rPr>
              <a:t> </a:t>
            </a:r>
            <a:r>
              <a:rPr lang="en-US" altLang="zh-CN" b="1">
                <a:solidFill>
                  <a:srgbClr val="FFD966"/>
                </a:solidFill>
              </a:rPr>
              <a:t>1</a:t>
            </a:r>
            <a:endParaRPr lang="en-US" b="1">
              <a:solidFill>
                <a:srgbClr val="FFD966"/>
              </a:solidFill>
            </a:endParaRPr>
          </a:p>
        </p:txBody>
      </p:sp>
      <p:cxnSp>
        <p:nvCxnSpPr>
          <p:cNvPr id="44" name="Straight Arrow Connector 43">
            <a:extLst>
              <a:ext uri="{FF2B5EF4-FFF2-40B4-BE49-F238E27FC236}">
                <a16:creationId xmlns:a16="http://schemas.microsoft.com/office/drawing/2014/main" id="{0CEC439A-AE73-6143-8D34-FC9BEFD76A95}"/>
              </a:ext>
            </a:extLst>
          </p:cNvPr>
          <p:cNvCxnSpPr/>
          <p:nvPr/>
        </p:nvCxnSpPr>
        <p:spPr>
          <a:xfrm>
            <a:off x="9653259" y="3359090"/>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45" name="Table 11">
            <a:extLst>
              <a:ext uri="{FF2B5EF4-FFF2-40B4-BE49-F238E27FC236}">
                <a16:creationId xmlns:a16="http://schemas.microsoft.com/office/drawing/2014/main" id="{D8ED5289-EFDC-CF4A-B6E6-B22670001A09}"/>
              </a:ext>
            </a:extLst>
          </p:cNvPr>
          <p:cNvGraphicFramePr>
            <a:graphicFrameLocks noGrp="1"/>
          </p:cNvGraphicFramePr>
          <p:nvPr>
            <p:extLst>
              <p:ext uri="{D42A27DB-BD31-4B8C-83A1-F6EECF244321}">
                <p14:modId xmlns:p14="http://schemas.microsoft.com/office/powerpoint/2010/main" val="2299889755"/>
              </p:ext>
            </p:extLst>
          </p:nvPr>
        </p:nvGraphicFramePr>
        <p:xfrm>
          <a:off x="9653259" y="3997790"/>
          <a:ext cx="1757460" cy="365760"/>
        </p:xfrm>
        <a:graphic>
          <a:graphicData uri="http://schemas.openxmlformats.org/drawingml/2006/table">
            <a:tbl>
              <a:tblPr firstRow="1" bandRow="1">
                <a:tableStyleId>{5940675A-B579-460E-94D1-54222C63F5DA}</a:tableStyleId>
              </a:tblPr>
              <a:tblGrid>
                <a:gridCol w="878730">
                  <a:extLst>
                    <a:ext uri="{9D8B030D-6E8A-4147-A177-3AD203B41FA5}">
                      <a16:colId xmlns:a16="http://schemas.microsoft.com/office/drawing/2014/main" val="4248137794"/>
                    </a:ext>
                  </a:extLst>
                </a:gridCol>
                <a:gridCol w="878730">
                  <a:extLst>
                    <a:ext uri="{9D8B030D-6E8A-4147-A177-3AD203B41FA5}">
                      <a16:colId xmlns:a16="http://schemas.microsoft.com/office/drawing/2014/main" val="2532008720"/>
                    </a:ext>
                  </a:extLst>
                </a:gridCol>
              </a:tblGrid>
              <a:tr h="365125">
                <a:tc>
                  <a:txBody>
                    <a:bodyPr/>
                    <a:lstStyle/>
                    <a:p>
                      <a:pPr algn="ctr"/>
                      <a:r>
                        <a:rPr lang="en-US" altLang="zh-CN">
                          <a:solidFill>
                            <a:schemeClr val="bg1"/>
                          </a:solidFill>
                        </a:rPr>
                        <a:t>‘C’</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69084568"/>
                  </a:ext>
                </a:extLst>
              </a:tr>
            </a:tbl>
          </a:graphicData>
        </a:graphic>
      </p:graphicFrame>
      <p:sp>
        <p:nvSpPr>
          <p:cNvPr id="5" name="Rectangular Callout 4">
            <a:extLst>
              <a:ext uri="{FF2B5EF4-FFF2-40B4-BE49-F238E27FC236}">
                <a16:creationId xmlns:a16="http://schemas.microsoft.com/office/drawing/2014/main" id="{CBD0AF67-5028-3149-BF06-4FAC6A3A3C61}"/>
              </a:ext>
            </a:extLst>
          </p:cNvPr>
          <p:cNvSpPr/>
          <p:nvPr/>
        </p:nvSpPr>
        <p:spPr>
          <a:xfrm>
            <a:off x="7769800" y="4814576"/>
            <a:ext cx="1623210" cy="1256383"/>
          </a:xfrm>
          <a:prstGeom prst="wedgeRectCallout">
            <a:avLst>
              <a:gd name="adj1" fmla="val 38465"/>
              <a:gd name="adj2" fmla="val 663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p[1][1]</a:t>
            </a:r>
            <a:r>
              <a:rPr lang="zh-CN" altLang="en-US" dirty="0"/>
              <a:t> </a:t>
            </a:r>
            <a:r>
              <a:rPr lang="en-US" altLang="zh-CN" dirty="0"/>
              <a:t>=</a:t>
            </a:r>
            <a:r>
              <a:rPr lang="zh-CN" altLang="en-US" dirty="0"/>
              <a:t> </a:t>
            </a:r>
            <a:r>
              <a:rPr lang="en-US" altLang="zh-CN" dirty="0"/>
              <a:t>addr4[1]</a:t>
            </a:r>
          </a:p>
          <a:p>
            <a:pPr algn="ctr"/>
            <a:r>
              <a:rPr lang="en-US" altLang="zh-CN" dirty="0"/>
              <a:t>=</a:t>
            </a:r>
            <a:r>
              <a:rPr lang="zh-CN" altLang="en-US" dirty="0"/>
              <a:t>*</a:t>
            </a:r>
            <a:r>
              <a:rPr lang="en-US" altLang="zh-CN" dirty="0"/>
              <a:t>(addr4+1)</a:t>
            </a:r>
          </a:p>
        </p:txBody>
      </p:sp>
      <p:sp>
        <p:nvSpPr>
          <p:cNvPr id="47" name="Oval 46">
            <a:extLst>
              <a:ext uri="{FF2B5EF4-FFF2-40B4-BE49-F238E27FC236}">
                <a16:creationId xmlns:a16="http://schemas.microsoft.com/office/drawing/2014/main" id="{944F95DC-FD21-B84C-9483-7B92033FDE66}"/>
              </a:ext>
            </a:extLst>
          </p:cNvPr>
          <p:cNvSpPr/>
          <p:nvPr/>
        </p:nvSpPr>
        <p:spPr>
          <a:xfrm>
            <a:off x="10160771" y="5270276"/>
            <a:ext cx="458664" cy="541827"/>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6" name="TextBox 35">
            <a:extLst>
              <a:ext uri="{FF2B5EF4-FFF2-40B4-BE49-F238E27FC236}">
                <a16:creationId xmlns:a16="http://schemas.microsoft.com/office/drawing/2014/main" id="{75B8F379-6096-874F-9B79-7C821CEA0D79}"/>
              </a:ext>
            </a:extLst>
          </p:cNvPr>
          <p:cNvSpPr txBox="1"/>
          <p:nvPr/>
        </p:nvSpPr>
        <p:spPr>
          <a:xfrm>
            <a:off x="9696858" y="4611223"/>
            <a:ext cx="1166364" cy="369332"/>
          </a:xfrm>
          <a:prstGeom prst="rect">
            <a:avLst/>
          </a:prstGeom>
          <a:noFill/>
        </p:spPr>
        <p:txBody>
          <a:bodyPr wrap="square" rtlCol="0">
            <a:spAutoFit/>
          </a:bodyPr>
          <a:lstStyle/>
          <a:p>
            <a:r>
              <a:rPr lang="en-US" altLang="zh-CN" b="1" dirty="0" err="1">
                <a:solidFill>
                  <a:srgbClr val="FFD966"/>
                </a:solidFill>
              </a:rPr>
              <a:t>addr</a:t>
            </a:r>
            <a:r>
              <a:rPr lang="zh-CN" altLang="en-US" b="1" dirty="0">
                <a:solidFill>
                  <a:srgbClr val="FFD966"/>
                </a:solidFill>
              </a:rPr>
              <a:t> </a:t>
            </a:r>
            <a:r>
              <a:rPr lang="en-US" altLang="zh-CN" b="1" dirty="0">
                <a:solidFill>
                  <a:srgbClr val="FFD966"/>
                </a:solidFill>
              </a:rPr>
              <a:t>4</a:t>
            </a:r>
            <a:r>
              <a:rPr lang="zh-CN" altLang="en-US" b="1" dirty="0">
                <a:solidFill>
                  <a:srgbClr val="FFD966"/>
                </a:solidFill>
              </a:rPr>
              <a:t> </a:t>
            </a:r>
            <a:r>
              <a:rPr lang="en-US" altLang="zh-CN" b="1" dirty="0">
                <a:solidFill>
                  <a:srgbClr val="FFD966"/>
                </a:solidFill>
              </a:rPr>
              <a:t>+</a:t>
            </a:r>
            <a:r>
              <a:rPr lang="zh-CN" altLang="en-US" b="1" dirty="0">
                <a:solidFill>
                  <a:srgbClr val="FFD966"/>
                </a:solidFill>
              </a:rPr>
              <a:t> </a:t>
            </a:r>
            <a:r>
              <a:rPr lang="en-US" altLang="zh-CN" b="1" dirty="0">
                <a:solidFill>
                  <a:srgbClr val="FFD966"/>
                </a:solidFill>
              </a:rPr>
              <a:t>1</a:t>
            </a:r>
            <a:endParaRPr lang="en-US" b="1" dirty="0">
              <a:solidFill>
                <a:srgbClr val="FFD966"/>
              </a:solidFill>
            </a:endParaRPr>
          </a:p>
        </p:txBody>
      </p:sp>
      <p:cxnSp>
        <p:nvCxnSpPr>
          <p:cNvPr id="40" name="Straight Arrow Connector 39">
            <a:extLst>
              <a:ext uri="{FF2B5EF4-FFF2-40B4-BE49-F238E27FC236}">
                <a16:creationId xmlns:a16="http://schemas.microsoft.com/office/drawing/2014/main" id="{B4108E49-295B-6040-8CED-0934418D95C1}"/>
              </a:ext>
            </a:extLst>
          </p:cNvPr>
          <p:cNvCxnSpPr>
            <a:cxnSpLocks/>
          </p:cNvCxnSpPr>
          <p:nvPr/>
        </p:nvCxnSpPr>
        <p:spPr>
          <a:xfrm>
            <a:off x="10156766" y="4951141"/>
            <a:ext cx="0" cy="3704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6023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 grpId="0" animBg="1"/>
      <p:bldP spid="47" grpId="0"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1-D</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 p[1][1]?</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17</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21" name="TextBox 20">
            <a:extLst>
              <a:ext uri="{FF2B5EF4-FFF2-40B4-BE49-F238E27FC236}">
                <a16:creationId xmlns:a16="http://schemas.microsoft.com/office/drawing/2014/main" id="{0E9EF450-730E-9249-A0AA-BC33D5DCA877}"/>
              </a:ext>
            </a:extLst>
          </p:cNvPr>
          <p:cNvSpPr txBox="1"/>
          <p:nvPr/>
        </p:nvSpPr>
        <p:spPr>
          <a:xfrm>
            <a:off x="7847313" y="5029405"/>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pic>
        <p:nvPicPr>
          <p:cNvPr id="9" name="Picture 8" descr="Text&#10;&#10;Description automatically generated with medium confidence">
            <a:extLst>
              <a:ext uri="{FF2B5EF4-FFF2-40B4-BE49-F238E27FC236}">
                <a16:creationId xmlns:a16="http://schemas.microsoft.com/office/drawing/2014/main" id="{CDF64BC1-0026-C94D-BF7D-5F331CA38F33}"/>
              </a:ext>
            </a:extLst>
          </p:cNvPr>
          <p:cNvPicPr>
            <a:picLocks noChangeAspect="1"/>
          </p:cNvPicPr>
          <p:nvPr/>
        </p:nvPicPr>
        <p:blipFill>
          <a:blip r:embed="rId2"/>
          <a:stretch>
            <a:fillRect/>
          </a:stretch>
        </p:blipFill>
        <p:spPr>
          <a:xfrm>
            <a:off x="781275" y="2384609"/>
            <a:ext cx="7829325" cy="1285412"/>
          </a:xfrm>
          <a:prstGeom prst="rect">
            <a:avLst/>
          </a:prstGeom>
        </p:spPr>
      </p:pic>
      <p:sp>
        <p:nvSpPr>
          <p:cNvPr id="27" name="TextBox 26">
            <a:extLst>
              <a:ext uri="{FF2B5EF4-FFF2-40B4-BE49-F238E27FC236}">
                <a16:creationId xmlns:a16="http://schemas.microsoft.com/office/drawing/2014/main" id="{55090AD1-9352-0845-B41E-71A821070B76}"/>
              </a:ext>
            </a:extLst>
          </p:cNvPr>
          <p:cNvSpPr txBox="1"/>
          <p:nvPr/>
        </p:nvSpPr>
        <p:spPr>
          <a:xfrm>
            <a:off x="838200" y="4660073"/>
            <a:ext cx="4158379" cy="378678"/>
          </a:xfrm>
          <a:prstGeom prst="rect">
            <a:avLst/>
          </a:prstGeom>
          <a:noFill/>
        </p:spPr>
        <p:txBody>
          <a:bodyPr wrap="square" rtlCol="0">
            <a:spAutoFit/>
          </a:bodyPr>
          <a:lstStyle/>
          <a:p>
            <a:r>
              <a:rPr lang="en-US" altLang="zh-CN">
                <a:solidFill>
                  <a:srgbClr val="C00000"/>
                </a:solidFill>
              </a:rPr>
              <a:t>‘a’</a:t>
            </a:r>
            <a:endParaRPr lang="en-US">
              <a:solidFill>
                <a:srgbClr val="C00000"/>
              </a:solidFill>
            </a:endParaRPr>
          </a:p>
        </p:txBody>
      </p:sp>
    </p:spTree>
    <p:extLst>
      <p:ext uri="{BB962C8B-B14F-4D97-AF65-F5344CB8AC3E}">
        <p14:creationId xmlns:p14="http://schemas.microsoft.com/office/powerpoint/2010/main" val="101700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1-E</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a:t>
            </a:r>
            <a:r>
              <a:rPr lang="zh-CN" altLang="en-US"/>
              <a:t> *</a:t>
            </a:r>
            <a:r>
              <a:rPr lang="en-US" altLang="zh-CN"/>
              <a:t>b</a:t>
            </a:r>
            <a:r>
              <a:rPr lang="en-US"/>
              <a:t>?</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18</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pic>
        <p:nvPicPr>
          <p:cNvPr id="6" name="Picture 5" descr="Text&#10;&#10;Description automatically generated with medium confidence">
            <a:extLst>
              <a:ext uri="{FF2B5EF4-FFF2-40B4-BE49-F238E27FC236}">
                <a16:creationId xmlns:a16="http://schemas.microsoft.com/office/drawing/2014/main" id="{23129410-EB14-174E-9668-5CCA870BAA0A}"/>
              </a:ext>
            </a:extLst>
          </p:cNvPr>
          <p:cNvPicPr>
            <a:picLocks noChangeAspect="1"/>
          </p:cNvPicPr>
          <p:nvPr/>
        </p:nvPicPr>
        <p:blipFill>
          <a:blip r:embed="rId2"/>
          <a:stretch>
            <a:fillRect/>
          </a:stretch>
        </p:blipFill>
        <p:spPr>
          <a:xfrm>
            <a:off x="890742" y="2374324"/>
            <a:ext cx="5081433" cy="1455138"/>
          </a:xfrm>
          <a:prstGeom prst="rect">
            <a:avLst/>
          </a:prstGeom>
        </p:spPr>
      </p:pic>
      <p:sp>
        <p:nvSpPr>
          <p:cNvPr id="7" name="TextBox 6">
            <a:extLst>
              <a:ext uri="{FF2B5EF4-FFF2-40B4-BE49-F238E27FC236}">
                <a16:creationId xmlns:a16="http://schemas.microsoft.com/office/drawing/2014/main" id="{A5323179-10E9-7E46-A272-567B10968EA2}"/>
              </a:ext>
            </a:extLst>
          </p:cNvPr>
          <p:cNvSpPr txBox="1"/>
          <p:nvPr/>
        </p:nvSpPr>
        <p:spPr>
          <a:xfrm>
            <a:off x="890742" y="4818743"/>
            <a:ext cx="4160229" cy="646331"/>
          </a:xfrm>
          <a:prstGeom prst="rect">
            <a:avLst/>
          </a:prstGeom>
          <a:noFill/>
        </p:spPr>
        <p:txBody>
          <a:bodyPr wrap="square" rtlCol="0">
            <a:spAutoFit/>
          </a:bodyPr>
          <a:lstStyle/>
          <a:p>
            <a:r>
              <a:rPr lang="en-US" altLang="zh-CN">
                <a:solidFill>
                  <a:srgbClr val="C00000"/>
                </a:solidFill>
              </a:rPr>
              <a:t>Size</a:t>
            </a:r>
            <a:r>
              <a:rPr lang="zh-CN" altLang="en-US">
                <a:solidFill>
                  <a:srgbClr val="C00000"/>
                </a:solidFill>
              </a:rPr>
              <a:t> </a:t>
            </a:r>
            <a:r>
              <a:rPr lang="en-US" altLang="zh-CN">
                <a:solidFill>
                  <a:srgbClr val="C00000"/>
                </a:solidFill>
              </a:rPr>
              <a:t>of</a:t>
            </a:r>
            <a:r>
              <a:rPr lang="zh-CN" altLang="en-US">
                <a:solidFill>
                  <a:srgbClr val="C00000"/>
                </a:solidFill>
              </a:rPr>
              <a:t> </a:t>
            </a:r>
            <a:r>
              <a:rPr lang="en-US" altLang="zh-CN">
                <a:solidFill>
                  <a:srgbClr val="C00000"/>
                </a:solidFill>
              </a:rPr>
              <a:t>int:</a:t>
            </a:r>
            <a:r>
              <a:rPr lang="zh-CN" altLang="en-US">
                <a:solidFill>
                  <a:srgbClr val="C00000"/>
                </a:solidFill>
              </a:rPr>
              <a:t> </a:t>
            </a:r>
            <a:r>
              <a:rPr lang="en-US" altLang="zh-CN">
                <a:solidFill>
                  <a:srgbClr val="C00000"/>
                </a:solidFill>
              </a:rPr>
              <a:t>4</a:t>
            </a:r>
            <a:r>
              <a:rPr lang="zh-CN" altLang="en-US">
                <a:solidFill>
                  <a:srgbClr val="C00000"/>
                </a:solidFill>
              </a:rPr>
              <a:t> </a:t>
            </a:r>
            <a:r>
              <a:rPr lang="en-US" altLang="zh-CN">
                <a:solidFill>
                  <a:srgbClr val="C00000"/>
                </a:solidFill>
              </a:rPr>
              <a:t>bytes</a:t>
            </a:r>
          </a:p>
          <a:p>
            <a:r>
              <a:rPr lang="en-US" altLang="zh-CN">
                <a:solidFill>
                  <a:srgbClr val="C00000"/>
                </a:solidFill>
              </a:rPr>
              <a:t>Size</a:t>
            </a:r>
            <a:r>
              <a:rPr lang="zh-CN" altLang="en-US">
                <a:solidFill>
                  <a:srgbClr val="C00000"/>
                </a:solidFill>
              </a:rPr>
              <a:t> </a:t>
            </a:r>
            <a:r>
              <a:rPr lang="en-US" altLang="zh-CN">
                <a:solidFill>
                  <a:srgbClr val="C00000"/>
                </a:solidFill>
              </a:rPr>
              <a:t>of</a:t>
            </a:r>
            <a:r>
              <a:rPr lang="zh-CN" altLang="en-US">
                <a:solidFill>
                  <a:srgbClr val="C00000"/>
                </a:solidFill>
              </a:rPr>
              <a:t> </a:t>
            </a:r>
            <a:r>
              <a:rPr lang="en-US" altLang="zh-CN">
                <a:solidFill>
                  <a:srgbClr val="C00000"/>
                </a:solidFill>
              </a:rPr>
              <a:t>short:</a:t>
            </a:r>
            <a:r>
              <a:rPr lang="zh-CN" altLang="en-US">
                <a:solidFill>
                  <a:srgbClr val="C00000"/>
                </a:solidFill>
              </a:rPr>
              <a:t> </a:t>
            </a:r>
            <a:r>
              <a:rPr lang="en-US" altLang="zh-CN">
                <a:solidFill>
                  <a:srgbClr val="C00000"/>
                </a:solidFill>
              </a:rPr>
              <a:t>2</a:t>
            </a:r>
            <a:r>
              <a:rPr lang="zh-CN" altLang="en-US">
                <a:solidFill>
                  <a:srgbClr val="C00000"/>
                </a:solidFill>
              </a:rPr>
              <a:t> </a:t>
            </a:r>
            <a:r>
              <a:rPr lang="en-US" altLang="zh-CN">
                <a:solidFill>
                  <a:srgbClr val="C00000"/>
                </a:solidFill>
              </a:rPr>
              <a:t>bytes</a:t>
            </a:r>
            <a:endParaRPr lang="en-US">
              <a:solidFill>
                <a:srgbClr val="C00000"/>
              </a:solidFill>
            </a:endParaRPr>
          </a:p>
        </p:txBody>
      </p:sp>
    </p:spTree>
    <p:extLst>
      <p:ext uri="{BB962C8B-B14F-4D97-AF65-F5344CB8AC3E}">
        <p14:creationId xmlns:p14="http://schemas.microsoft.com/office/powerpoint/2010/main" val="20516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1-E</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a:t>
            </a:r>
            <a:r>
              <a:rPr lang="zh-CN" altLang="en-US"/>
              <a:t> *</a:t>
            </a:r>
            <a:r>
              <a:rPr lang="en-US" altLang="zh-CN"/>
              <a:t>b</a:t>
            </a:r>
            <a:r>
              <a:rPr lang="en-US"/>
              <a:t>?</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19</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pic>
        <p:nvPicPr>
          <p:cNvPr id="6" name="Picture 5" descr="Text&#10;&#10;Description automatically generated with medium confidence">
            <a:extLst>
              <a:ext uri="{FF2B5EF4-FFF2-40B4-BE49-F238E27FC236}">
                <a16:creationId xmlns:a16="http://schemas.microsoft.com/office/drawing/2014/main" id="{23129410-EB14-174E-9668-5CCA870BAA0A}"/>
              </a:ext>
            </a:extLst>
          </p:cNvPr>
          <p:cNvPicPr>
            <a:picLocks noChangeAspect="1"/>
          </p:cNvPicPr>
          <p:nvPr/>
        </p:nvPicPr>
        <p:blipFill>
          <a:blip r:embed="rId3"/>
          <a:stretch>
            <a:fillRect/>
          </a:stretch>
        </p:blipFill>
        <p:spPr>
          <a:xfrm>
            <a:off x="890742" y="2374324"/>
            <a:ext cx="5081433" cy="1455138"/>
          </a:xfrm>
          <a:prstGeom prst="rect">
            <a:avLst/>
          </a:prstGeom>
        </p:spPr>
      </p:pic>
      <p:sp>
        <p:nvSpPr>
          <p:cNvPr id="12" name="TextBox 11">
            <a:extLst>
              <a:ext uri="{FF2B5EF4-FFF2-40B4-BE49-F238E27FC236}">
                <a16:creationId xmlns:a16="http://schemas.microsoft.com/office/drawing/2014/main" id="{8B73D12D-94E2-284B-A4B1-B4FA0C9E929C}"/>
              </a:ext>
            </a:extLst>
          </p:cNvPr>
          <p:cNvSpPr txBox="1"/>
          <p:nvPr/>
        </p:nvSpPr>
        <p:spPr>
          <a:xfrm>
            <a:off x="978049" y="4688189"/>
            <a:ext cx="464520" cy="369332"/>
          </a:xfrm>
          <a:prstGeom prst="rect">
            <a:avLst/>
          </a:prstGeom>
          <a:noFill/>
        </p:spPr>
        <p:txBody>
          <a:bodyPr wrap="square" rtlCol="0">
            <a:spAutoFit/>
          </a:bodyPr>
          <a:lstStyle/>
          <a:p>
            <a:r>
              <a:rPr lang="en-US" altLang="zh-CN" b="1">
                <a:solidFill>
                  <a:schemeClr val="accent4">
                    <a:lumMod val="60000"/>
                    <a:lumOff val="40000"/>
                  </a:schemeClr>
                </a:solidFill>
              </a:rPr>
              <a:t>a</a:t>
            </a:r>
            <a:endParaRPr lang="en-US" b="1">
              <a:solidFill>
                <a:schemeClr val="accent4">
                  <a:lumMod val="60000"/>
                  <a:lumOff val="40000"/>
                </a:schemeClr>
              </a:solidFill>
            </a:endParaRPr>
          </a:p>
        </p:txBody>
      </p:sp>
      <p:cxnSp>
        <p:nvCxnSpPr>
          <p:cNvPr id="13" name="Straight Arrow Connector 12">
            <a:extLst>
              <a:ext uri="{FF2B5EF4-FFF2-40B4-BE49-F238E27FC236}">
                <a16:creationId xmlns:a16="http://schemas.microsoft.com/office/drawing/2014/main" id="{2A02EAAB-8818-3D44-B804-1FA0480134B7}"/>
              </a:ext>
            </a:extLst>
          </p:cNvPr>
          <p:cNvCxnSpPr/>
          <p:nvPr/>
        </p:nvCxnSpPr>
        <p:spPr>
          <a:xfrm>
            <a:off x="1118859" y="5048307"/>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14" name="Table 6">
            <a:extLst>
              <a:ext uri="{FF2B5EF4-FFF2-40B4-BE49-F238E27FC236}">
                <a16:creationId xmlns:a16="http://schemas.microsoft.com/office/drawing/2014/main" id="{D34D9685-1180-FD46-B6D4-9747C8E76841}"/>
              </a:ext>
            </a:extLst>
          </p:cNvPr>
          <p:cNvGraphicFramePr>
            <a:graphicFrameLocks noGrp="1"/>
          </p:cNvGraphicFramePr>
          <p:nvPr>
            <p:extLst>
              <p:ext uri="{D42A27DB-BD31-4B8C-83A1-F6EECF244321}">
                <p14:modId xmlns:p14="http://schemas.microsoft.com/office/powerpoint/2010/main" val="192286289"/>
              </p:ext>
            </p:extLst>
          </p:nvPr>
        </p:nvGraphicFramePr>
        <p:xfrm>
          <a:off x="1118859" y="5664445"/>
          <a:ext cx="8127996" cy="370840"/>
        </p:xfrm>
        <a:graphic>
          <a:graphicData uri="http://schemas.openxmlformats.org/drawingml/2006/table">
            <a:tbl>
              <a:tblPr firstRow="1" bandRow="1">
                <a:tableStyleId>{5940675A-B579-460E-94D1-54222C63F5DA}</a:tableStyleId>
              </a:tblPr>
              <a:tblGrid>
                <a:gridCol w="677333">
                  <a:extLst>
                    <a:ext uri="{9D8B030D-6E8A-4147-A177-3AD203B41FA5}">
                      <a16:colId xmlns:a16="http://schemas.microsoft.com/office/drawing/2014/main" val="2760655989"/>
                    </a:ext>
                  </a:extLst>
                </a:gridCol>
                <a:gridCol w="677333">
                  <a:extLst>
                    <a:ext uri="{9D8B030D-6E8A-4147-A177-3AD203B41FA5}">
                      <a16:colId xmlns:a16="http://schemas.microsoft.com/office/drawing/2014/main" val="1178152264"/>
                    </a:ext>
                  </a:extLst>
                </a:gridCol>
                <a:gridCol w="677333">
                  <a:extLst>
                    <a:ext uri="{9D8B030D-6E8A-4147-A177-3AD203B41FA5}">
                      <a16:colId xmlns:a16="http://schemas.microsoft.com/office/drawing/2014/main" val="621509951"/>
                    </a:ext>
                  </a:extLst>
                </a:gridCol>
                <a:gridCol w="677333">
                  <a:extLst>
                    <a:ext uri="{9D8B030D-6E8A-4147-A177-3AD203B41FA5}">
                      <a16:colId xmlns:a16="http://schemas.microsoft.com/office/drawing/2014/main" val="139786954"/>
                    </a:ext>
                  </a:extLst>
                </a:gridCol>
                <a:gridCol w="677333">
                  <a:extLst>
                    <a:ext uri="{9D8B030D-6E8A-4147-A177-3AD203B41FA5}">
                      <a16:colId xmlns:a16="http://schemas.microsoft.com/office/drawing/2014/main" val="832094762"/>
                    </a:ext>
                  </a:extLst>
                </a:gridCol>
                <a:gridCol w="677333">
                  <a:extLst>
                    <a:ext uri="{9D8B030D-6E8A-4147-A177-3AD203B41FA5}">
                      <a16:colId xmlns:a16="http://schemas.microsoft.com/office/drawing/2014/main" val="1200967439"/>
                    </a:ext>
                  </a:extLst>
                </a:gridCol>
                <a:gridCol w="677333">
                  <a:extLst>
                    <a:ext uri="{9D8B030D-6E8A-4147-A177-3AD203B41FA5}">
                      <a16:colId xmlns:a16="http://schemas.microsoft.com/office/drawing/2014/main" val="2006414788"/>
                    </a:ext>
                  </a:extLst>
                </a:gridCol>
                <a:gridCol w="677333">
                  <a:extLst>
                    <a:ext uri="{9D8B030D-6E8A-4147-A177-3AD203B41FA5}">
                      <a16:colId xmlns:a16="http://schemas.microsoft.com/office/drawing/2014/main" val="3508262124"/>
                    </a:ext>
                  </a:extLst>
                </a:gridCol>
                <a:gridCol w="677333">
                  <a:extLst>
                    <a:ext uri="{9D8B030D-6E8A-4147-A177-3AD203B41FA5}">
                      <a16:colId xmlns:a16="http://schemas.microsoft.com/office/drawing/2014/main" val="259506172"/>
                    </a:ext>
                  </a:extLst>
                </a:gridCol>
                <a:gridCol w="677333">
                  <a:extLst>
                    <a:ext uri="{9D8B030D-6E8A-4147-A177-3AD203B41FA5}">
                      <a16:colId xmlns:a16="http://schemas.microsoft.com/office/drawing/2014/main" val="927563413"/>
                    </a:ext>
                  </a:extLst>
                </a:gridCol>
                <a:gridCol w="677333">
                  <a:extLst>
                    <a:ext uri="{9D8B030D-6E8A-4147-A177-3AD203B41FA5}">
                      <a16:colId xmlns:a16="http://schemas.microsoft.com/office/drawing/2014/main" val="1213968830"/>
                    </a:ext>
                  </a:extLst>
                </a:gridCol>
                <a:gridCol w="677333">
                  <a:extLst>
                    <a:ext uri="{9D8B030D-6E8A-4147-A177-3AD203B41FA5}">
                      <a16:colId xmlns:a16="http://schemas.microsoft.com/office/drawing/2014/main" val="2238083949"/>
                    </a:ext>
                  </a:extLst>
                </a:gridCol>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61269437"/>
                  </a:ext>
                </a:extLst>
              </a:tr>
            </a:tbl>
          </a:graphicData>
        </a:graphic>
      </p:graphicFrame>
      <p:sp>
        <p:nvSpPr>
          <p:cNvPr id="15" name="TextBox 14">
            <a:extLst>
              <a:ext uri="{FF2B5EF4-FFF2-40B4-BE49-F238E27FC236}">
                <a16:creationId xmlns:a16="http://schemas.microsoft.com/office/drawing/2014/main" id="{51F87C54-1C22-A643-9B11-5EBD7D59BF63}"/>
              </a:ext>
            </a:extLst>
          </p:cNvPr>
          <p:cNvSpPr txBox="1"/>
          <p:nvPr/>
        </p:nvSpPr>
        <p:spPr>
          <a:xfrm>
            <a:off x="978049" y="6051939"/>
            <a:ext cx="786205" cy="369332"/>
          </a:xfrm>
          <a:prstGeom prst="rect">
            <a:avLst/>
          </a:prstGeom>
          <a:noFill/>
        </p:spPr>
        <p:txBody>
          <a:bodyPr wrap="square" rtlCol="0">
            <a:spAutoFit/>
          </a:bodyPr>
          <a:lstStyle/>
          <a:p>
            <a:r>
              <a:rPr lang="en-US" altLang="zh-CN"/>
              <a:t>0</a:t>
            </a:r>
            <a:endParaRPr lang="en-US"/>
          </a:p>
        </p:txBody>
      </p:sp>
      <p:sp>
        <p:nvSpPr>
          <p:cNvPr id="16" name="TextBox 15">
            <a:extLst>
              <a:ext uri="{FF2B5EF4-FFF2-40B4-BE49-F238E27FC236}">
                <a16:creationId xmlns:a16="http://schemas.microsoft.com/office/drawing/2014/main" id="{934FAEAF-26F3-2049-AB31-B364934A2175}"/>
              </a:ext>
            </a:extLst>
          </p:cNvPr>
          <p:cNvSpPr txBox="1"/>
          <p:nvPr/>
        </p:nvSpPr>
        <p:spPr>
          <a:xfrm>
            <a:off x="3683617" y="6035285"/>
            <a:ext cx="786205" cy="369332"/>
          </a:xfrm>
          <a:prstGeom prst="rect">
            <a:avLst/>
          </a:prstGeom>
          <a:noFill/>
        </p:spPr>
        <p:txBody>
          <a:bodyPr wrap="square" rtlCol="0">
            <a:spAutoFit/>
          </a:bodyPr>
          <a:lstStyle/>
          <a:p>
            <a:r>
              <a:rPr lang="en-US" altLang="zh-CN"/>
              <a:t>4</a:t>
            </a:r>
            <a:endParaRPr lang="en-US"/>
          </a:p>
        </p:txBody>
      </p:sp>
      <p:sp>
        <p:nvSpPr>
          <p:cNvPr id="17" name="TextBox 16">
            <a:extLst>
              <a:ext uri="{FF2B5EF4-FFF2-40B4-BE49-F238E27FC236}">
                <a16:creationId xmlns:a16="http://schemas.microsoft.com/office/drawing/2014/main" id="{EEB27EB5-672B-D943-A43D-BABABE40DDB1}"/>
              </a:ext>
            </a:extLst>
          </p:cNvPr>
          <p:cNvSpPr txBox="1"/>
          <p:nvPr/>
        </p:nvSpPr>
        <p:spPr>
          <a:xfrm>
            <a:off x="6389185" y="6051939"/>
            <a:ext cx="786205" cy="369332"/>
          </a:xfrm>
          <a:prstGeom prst="rect">
            <a:avLst/>
          </a:prstGeom>
          <a:noFill/>
        </p:spPr>
        <p:txBody>
          <a:bodyPr wrap="square" rtlCol="0">
            <a:spAutoFit/>
          </a:bodyPr>
          <a:lstStyle/>
          <a:p>
            <a:r>
              <a:rPr lang="en-US" altLang="zh-CN"/>
              <a:t>8</a:t>
            </a:r>
            <a:endParaRPr lang="en-US"/>
          </a:p>
        </p:txBody>
      </p:sp>
      <p:sp>
        <p:nvSpPr>
          <p:cNvPr id="5" name="TextBox 4">
            <a:extLst>
              <a:ext uri="{FF2B5EF4-FFF2-40B4-BE49-F238E27FC236}">
                <a16:creationId xmlns:a16="http://schemas.microsoft.com/office/drawing/2014/main" id="{F83B55E8-AA04-0046-B3E3-7A37D1D93222}"/>
              </a:ext>
            </a:extLst>
          </p:cNvPr>
          <p:cNvSpPr txBox="1"/>
          <p:nvPr/>
        </p:nvSpPr>
        <p:spPr>
          <a:xfrm>
            <a:off x="2742367" y="4449214"/>
            <a:ext cx="1589314" cy="369332"/>
          </a:xfrm>
          <a:prstGeom prst="rect">
            <a:avLst/>
          </a:prstGeom>
          <a:noFill/>
        </p:spPr>
        <p:txBody>
          <a:bodyPr wrap="square" rtlCol="0">
            <a:spAutoFit/>
          </a:bodyPr>
          <a:lstStyle/>
          <a:p>
            <a:r>
              <a:rPr lang="en-US" altLang="zh-CN">
                <a:solidFill>
                  <a:srgbClr val="C00000"/>
                </a:solidFill>
              </a:rPr>
              <a:t>a[0]</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1</a:t>
            </a:r>
            <a:endParaRPr lang="en-US">
              <a:solidFill>
                <a:srgbClr val="C00000"/>
              </a:solidFill>
            </a:endParaRPr>
          </a:p>
        </p:txBody>
      </p:sp>
      <p:sp>
        <p:nvSpPr>
          <p:cNvPr id="24" name="TextBox 23">
            <a:extLst>
              <a:ext uri="{FF2B5EF4-FFF2-40B4-BE49-F238E27FC236}">
                <a16:creationId xmlns:a16="http://schemas.microsoft.com/office/drawing/2014/main" id="{BA75144D-2150-E648-B79D-D91A8AA4CE65}"/>
              </a:ext>
            </a:extLst>
          </p:cNvPr>
          <p:cNvSpPr txBox="1"/>
          <p:nvPr/>
        </p:nvSpPr>
        <p:spPr>
          <a:xfrm>
            <a:off x="1210309" y="5677273"/>
            <a:ext cx="1589314" cy="369332"/>
          </a:xfrm>
          <a:prstGeom prst="rect">
            <a:avLst/>
          </a:prstGeom>
          <a:noFill/>
        </p:spPr>
        <p:txBody>
          <a:bodyPr wrap="square" rtlCol="0">
            <a:spAutoFit/>
          </a:bodyPr>
          <a:lstStyle/>
          <a:p>
            <a:r>
              <a:rPr lang="en-US" altLang="zh-CN">
                <a:solidFill>
                  <a:schemeClr val="bg1"/>
                </a:solidFill>
              </a:rPr>
              <a:t>01</a:t>
            </a:r>
            <a:endParaRPr lang="en-US">
              <a:solidFill>
                <a:schemeClr val="bg1"/>
              </a:solidFill>
            </a:endParaRPr>
          </a:p>
        </p:txBody>
      </p:sp>
      <p:sp>
        <p:nvSpPr>
          <p:cNvPr id="25" name="TextBox 24">
            <a:extLst>
              <a:ext uri="{FF2B5EF4-FFF2-40B4-BE49-F238E27FC236}">
                <a16:creationId xmlns:a16="http://schemas.microsoft.com/office/drawing/2014/main" id="{9B8F9E35-5E07-2045-96EA-1416C147257C}"/>
              </a:ext>
            </a:extLst>
          </p:cNvPr>
          <p:cNvSpPr txBox="1"/>
          <p:nvPr/>
        </p:nvSpPr>
        <p:spPr>
          <a:xfrm>
            <a:off x="1947710"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6" name="TextBox 25">
            <a:extLst>
              <a:ext uri="{FF2B5EF4-FFF2-40B4-BE49-F238E27FC236}">
                <a16:creationId xmlns:a16="http://schemas.microsoft.com/office/drawing/2014/main" id="{5D373613-78C7-0840-93D3-21F41428AAA6}"/>
              </a:ext>
            </a:extLst>
          </p:cNvPr>
          <p:cNvSpPr txBox="1"/>
          <p:nvPr/>
        </p:nvSpPr>
        <p:spPr>
          <a:xfrm>
            <a:off x="2636801"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7" name="TextBox 26">
            <a:extLst>
              <a:ext uri="{FF2B5EF4-FFF2-40B4-BE49-F238E27FC236}">
                <a16:creationId xmlns:a16="http://schemas.microsoft.com/office/drawing/2014/main" id="{F8B63042-457B-5842-A366-3BE2DBB87CEA}"/>
              </a:ext>
            </a:extLst>
          </p:cNvPr>
          <p:cNvSpPr txBox="1"/>
          <p:nvPr/>
        </p:nvSpPr>
        <p:spPr>
          <a:xfrm>
            <a:off x="3270567"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8" name="Rectangular Callout 7">
            <a:extLst>
              <a:ext uri="{FF2B5EF4-FFF2-40B4-BE49-F238E27FC236}">
                <a16:creationId xmlns:a16="http://schemas.microsoft.com/office/drawing/2014/main" id="{5B228B91-A252-A648-A208-746F117D72A4}"/>
              </a:ext>
            </a:extLst>
          </p:cNvPr>
          <p:cNvSpPr/>
          <p:nvPr/>
        </p:nvSpPr>
        <p:spPr>
          <a:xfrm>
            <a:off x="2405743" y="5029405"/>
            <a:ext cx="1659481" cy="591062"/>
          </a:xfrm>
          <a:prstGeom prst="wedgeRectCallout">
            <a:avLst>
              <a:gd name="adj1" fmla="val -29361"/>
              <a:gd name="adj2" fmla="val 717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Little</a:t>
            </a:r>
            <a:r>
              <a:rPr lang="zh-CN" altLang="en-US"/>
              <a:t> </a:t>
            </a:r>
            <a:r>
              <a:rPr lang="en-US" altLang="zh-CN"/>
              <a:t>endian</a:t>
            </a:r>
            <a:endParaRPr lang="en-US"/>
          </a:p>
        </p:txBody>
      </p:sp>
      <p:sp>
        <p:nvSpPr>
          <p:cNvPr id="28" name="TextBox 27">
            <a:extLst>
              <a:ext uri="{FF2B5EF4-FFF2-40B4-BE49-F238E27FC236}">
                <a16:creationId xmlns:a16="http://schemas.microsoft.com/office/drawing/2014/main" id="{722D001A-00E0-C048-9969-098FE010BCE8}"/>
              </a:ext>
            </a:extLst>
          </p:cNvPr>
          <p:cNvSpPr txBox="1"/>
          <p:nvPr/>
        </p:nvSpPr>
        <p:spPr>
          <a:xfrm>
            <a:off x="3977516" y="5677273"/>
            <a:ext cx="1589314" cy="369332"/>
          </a:xfrm>
          <a:prstGeom prst="rect">
            <a:avLst/>
          </a:prstGeom>
          <a:noFill/>
        </p:spPr>
        <p:txBody>
          <a:bodyPr wrap="square" rtlCol="0">
            <a:spAutoFit/>
          </a:bodyPr>
          <a:lstStyle/>
          <a:p>
            <a:r>
              <a:rPr lang="en-US" altLang="zh-CN">
                <a:solidFill>
                  <a:schemeClr val="bg1"/>
                </a:solidFill>
              </a:rPr>
              <a:t>02</a:t>
            </a:r>
            <a:endParaRPr lang="en-US">
              <a:solidFill>
                <a:schemeClr val="bg1"/>
              </a:solidFill>
            </a:endParaRPr>
          </a:p>
        </p:txBody>
      </p:sp>
      <p:sp>
        <p:nvSpPr>
          <p:cNvPr id="29" name="TextBox 28">
            <a:extLst>
              <a:ext uri="{FF2B5EF4-FFF2-40B4-BE49-F238E27FC236}">
                <a16:creationId xmlns:a16="http://schemas.microsoft.com/office/drawing/2014/main" id="{FF46ADA1-F597-EF41-ABC2-1C8B8F069AC4}"/>
              </a:ext>
            </a:extLst>
          </p:cNvPr>
          <p:cNvSpPr txBox="1"/>
          <p:nvPr/>
        </p:nvSpPr>
        <p:spPr>
          <a:xfrm>
            <a:off x="4714917"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0" name="TextBox 29">
            <a:extLst>
              <a:ext uri="{FF2B5EF4-FFF2-40B4-BE49-F238E27FC236}">
                <a16:creationId xmlns:a16="http://schemas.microsoft.com/office/drawing/2014/main" id="{0381B636-294D-AF41-ACE5-A8B1D909134E}"/>
              </a:ext>
            </a:extLst>
          </p:cNvPr>
          <p:cNvSpPr txBox="1"/>
          <p:nvPr/>
        </p:nvSpPr>
        <p:spPr>
          <a:xfrm>
            <a:off x="5404008"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1" name="TextBox 30">
            <a:extLst>
              <a:ext uri="{FF2B5EF4-FFF2-40B4-BE49-F238E27FC236}">
                <a16:creationId xmlns:a16="http://schemas.microsoft.com/office/drawing/2014/main" id="{0BF9C100-79B3-0744-82E3-A3F67050E9C1}"/>
              </a:ext>
            </a:extLst>
          </p:cNvPr>
          <p:cNvSpPr txBox="1"/>
          <p:nvPr/>
        </p:nvSpPr>
        <p:spPr>
          <a:xfrm>
            <a:off x="6037774"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2" name="TextBox 31">
            <a:extLst>
              <a:ext uri="{FF2B5EF4-FFF2-40B4-BE49-F238E27FC236}">
                <a16:creationId xmlns:a16="http://schemas.microsoft.com/office/drawing/2014/main" id="{FF89E698-AC03-DE49-AC37-576CA3796DD3}"/>
              </a:ext>
            </a:extLst>
          </p:cNvPr>
          <p:cNvSpPr txBox="1"/>
          <p:nvPr/>
        </p:nvSpPr>
        <p:spPr>
          <a:xfrm>
            <a:off x="6652371" y="5677273"/>
            <a:ext cx="1589314" cy="369332"/>
          </a:xfrm>
          <a:prstGeom prst="rect">
            <a:avLst/>
          </a:prstGeom>
          <a:noFill/>
        </p:spPr>
        <p:txBody>
          <a:bodyPr wrap="square" rtlCol="0">
            <a:spAutoFit/>
          </a:bodyPr>
          <a:lstStyle/>
          <a:p>
            <a:r>
              <a:rPr lang="en-US" altLang="zh-CN">
                <a:solidFill>
                  <a:schemeClr val="bg1"/>
                </a:solidFill>
              </a:rPr>
              <a:t>03</a:t>
            </a:r>
            <a:endParaRPr lang="en-US">
              <a:solidFill>
                <a:schemeClr val="bg1"/>
              </a:solidFill>
            </a:endParaRPr>
          </a:p>
        </p:txBody>
      </p:sp>
      <p:sp>
        <p:nvSpPr>
          <p:cNvPr id="33" name="TextBox 32">
            <a:extLst>
              <a:ext uri="{FF2B5EF4-FFF2-40B4-BE49-F238E27FC236}">
                <a16:creationId xmlns:a16="http://schemas.microsoft.com/office/drawing/2014/main" id="{15A27065-9CD0-584E-B98B-EF77DD48E6AA}"/>
              </a:ext>
            </a:extLst>
          </p:cNvPr>
          <p:cNvSpPr txBox="1"/>
          <p:nvPr/>
        </p:nvSpPr>
        <p:spPr>
          <a:xfrm>
            <a:off x="7389772"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4" name="TextBox 33">
            <a:extLst>
              <a:ext uri="{FF2B5EF4-FFF2-40B4-BE49-F238E27FC236}">
                <a16:creationId xmlns:a16="http://schemas.microsoft.com/office/drawing/2014/main" id="{3EC8713E-07AF-FB44-A926-98A7A2ACACEE}"/>
              </a:ext>
            </a:extLst>
          </p:cNvPr>
          <p:cNvSpPr txBox="1"/>
          <p:nvPr/>
        </p:nvSpPr>
        <p:spPr>
          <a:xfrm>
            <a:off x="8078863"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5" name="TextBox 34">
            <a:extLst>
              <a:ext uri="{FF2B5EF4-FFF2-40B4-BE49-F238E27FC236}">
                <a16:creationId xmlns:a16="http://schemas.microsoft.com/office/drawing/2014/main" id="{B8B2DDA8-3F47-D748-827F-A68665A85F62}"/>
              </a:ext>
            </a:extLst>
          </p:cNvPr>
          <p:cNvSpPr txBox="1"/>
          <p:nvPr/>
        </p:nvSpPr>
        <p:spPr>
          <a:xfrm>
            <a:off x="8712629"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Tree>
    <p:extLst>
      <p:ext uri="{BB962C8B-B14F-4D97-AF65-F5344CB8AC3E}">
        <p14:creationId xmlns:p14="http://schemas.microsoft.com/office/powerpoint/2010/main" val="189938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Topics</a:t>
            </a:r>
          </a:p>
        </p:txBody>
      </p:sp>
      <p:sp>
        <p:nvSpPr>
          <p:cNvPr id="3" name="Content Placeholder 2"/>
          <p:cNvSpPr>
            <a:spLocks noGrp="1"/>
          </p:cNvSpPr>
          <p:nvPr>
            <p:ph idx="1"/>
          </p:nvPr>
        </p:nvSpPr>
        <p:spPr/>
        <p:txBody>
          <a:bodyPr/>
          <a:lstStyle/>
          <a:p>
            <a:r>
              <a:rPr lang="en-US"/>
              <a:t>Mock Exam</a:t>
            </a:r>
          </a:p>
          <a:p>
            <a:r>
              <a:rPr lang="en-US"/>
              <a:t>Assessment 13</a:t>
            </a:r>
          </a:p>
          <a:p>
            <a:pPr lvl="1"/>
            <a:r>
              <a:rPr lang="en-US" altLang="zh-CN"/>
              <a:t>Review pipelined CPU</a:t>
            </a:r>
          </a:p>
        </p:txBody>
      </p:sp>
      <p:sp>
        <p:nvSpPr>
          <p:cNvPr id="4" name="Slide Number Placeholder 3"/>
          <p:cNvSpPr>
            <a:spLocks noGrp="1"/>
          </p:cNvSpPr>
          <p:nvPr>
            <p:ph type="sldNum" sz="quarter" idx="12"/>
          </p:nvPr>
        </p:nvSpPr>
        <p:spPr/>
        <p:txBody>
          <a:bodyPr/>
          <a:lstStyle/>
          <a:p>
            <a:fld id="{671D1F02-1DA5-2048-B067-06F818F79F6B}" type="slidenum">
              <a:rPr lang="en-US" smtClean="0"/>
              <a:t>2</a:t>
            </a:fld>
            <a:endParaRPr lang="en-US"/>
          </a:p>
        </p:txBody>
      </p:sp>
    </p:spTree>
    <p:extLst>
      <p:ext uri="{BB962C8B-B14F-4D97-AF65-F5344CB8AC3E}">
        <p14:creationId xmlns:p14="http://schemas.microsoft.com/office/powerpoint/2010/main" val="17879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1-E</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a:t>
            </a:r>
            <a:r>
              <a:rPr lang="zh-CN" altLang="en-US"/>
              <a:t> *</a:t>
            </a:r>
            <a:r>
              <a:rPr lang="en-US" altLang="zh-CN"/>
              <a:t>b</a:t>
            </a:r>
            <a:r>
              <a:rPr lang="en-US"/>
              <a:t>?</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20</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pic>
        <p:nvPicPr>
          <p:cNvPr id="6" name="Picture 5" descr="Text&#10;&#10;Description automatically generated with medium confidence">
            <a:extLst>
              <a:ext uri="{FF2B5EF4-FFF2-40B4-BE49-F238E27FC236}">
                <a16:creationId xmlns:a16="http://schemas.microsoft.com/office/drawing/2014/main" id="{23129410-EB14-174E-9668-5CCA870BAA0A}"/>
              </a:ext>
            </a:extLst>
          </p:cNvPr>
          <p:cNvPicPr>
            <a:picLocks noChangeAspect="1"/>
          </p:cNvPicPr>
          <p:nvPr/>
        </p:nvPicPr>
        <p:blipFill>
          <a:blip r:embed="rId3"/>
          <a:stretch>
            <a:fillRect/>
          </a:stretch>
        </p:blipFill>
        <p:spPr>
          <a:xfrm>
            <a:off x="890742" y="2374324"/>
            <a:ext cx="5081433" cy="1455138"/>
          </a:xfrm>
          <a:prstGeom prst="rect">
            <a:avLst/>
          </a:prstGeom>
        </p:spPr>
      </p:pic>
      <p:sp>
        <p:nvSpPr>
          <p:cNvPr id="12" name="TextBox 11">
            <a:extLst>
              <a:ext uri="{FF2B5EF4-FFF2-40B4-BE49-F238E27FC236}">
                <a16:creationId xmlns:a16="http://schemas.microsoft.com/office/drawing/2014/main" id="{8B73D12D-94E2-284B-A4B1-B4FA0C9E929C}"/>
              </a:ext>
            </a:extLst>
          </p:cNvPr>
          <p:cNvSpPr txBox="1"/>
          <p:nvPr/>
        </p:nvSpPr>
        <p:spPr>
          <a:xfrm>
            <a:off x="890742" y="4678975"/>
            <a:ext cx="545943" cy="369332"/>
          </a:xfrm>
          <a:prstGeom prst="rect">
            <a:avLst/>
          </a:prstGeom>
          <a:noFill/>
        </p:spPr>
        <p:txBody>
          <a:bodyPr wrap="square" rtlCol="0">
            <a:spAutoFit/>
          </a:bodyPr>
          <a:lstStyle/>
          <a:p>
            <a:r>
              <a:rPr lang="en-US" altLang="zh-CN" b="1">
                <a:solidFill>
                  <a:schemeClr val="accent4">
                    <a:lumMod val="60000"/>
                    <a:lumOff val="40000"/>
                  </a:schemeClr>
                </a:solidFill>
              </a:rPr>
              <a:t>b,</a:t>
            </a:r>
            <a:r>
              <a:rPr lang="zh-CN" altLang="en-US" b="1">
                <a:solidFill>
                  <a:schemeClr val="accent4">
                    <a:lumMod val="60000"/>
                    <a:lumOff val="40000"/>
                  </a:schemeClr>
                </a:solidFill>
              </a:rPr>
              <a:t> </a:t>
            </a:r>
            <a:r>
              <a:rPr lang="en-US" altLang="zh-CN" b="1">
                <a:solidFill>
                  <a:schemeClr val="accent4">
                    <a:lumMod val="60000"/>
                    <a:lumOff val="40000"/>
                  </a:schemeClr>
                </a:solidFill>
              </a:rPr>
              <a:t>a</a:t>
            </a:r>
            <a:endParaRPr lang="en-US" b="1">
              <a:solidFill>
                <a:schemeClr val="accent4">
                  <a:lumMod val="60000"/>
                  <a:lumOff val="40000"/>
                </a:schemeClr>
              </a:solidFill>
            </a:endParaRPr>
          </a:p>
        </p:txBody>
      </p:sp>
      <p:cxnSp>
        <p:nvCxnSpPr>
          <p:cNvPr id="13" name="Straight Arrow Connector 12">
            <a:extLst>
              <a:ext uri="{FF2B5EF4-FFF2-40B4-BE49-F238E27FC236}">
                <a16:creationId xmlns:a16="http://schemas.microsoft.com/office/drawing/2014/main" id="{2A02EAAB-8818-3D44-B804-1FA0480134B7}"/>
              </a:ext>
            </a:extLst>
          </p:cNvPr>
          <p:cNvCxnSpPr/>
          <p:nvPr/>
        </p:nvCxnSpPr>
        <p:spPr>
          <a:xfrm>
            <a:off x="1118859" y="5048307"/>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14" name="Table 6">
            <a:extLst>
              <a:ext uri="{FF2B5EF4-FFF2-40B4-BE49-F238E27FC236}">
                <a16:creationId xmlns:a16="http://schemas.microsoft.com/office/drawing/2014/main" id="{D34D9685-1180-FD46-B6D4-9747C8E76841}"/>
              </a:ext>
            </a:extLst>
          </p:cNvPr>
          <p:cNvGraphicFramePr>
            <a:graphicFrameLocks noGrp="1"/>
          </p:cNvGraphicFramePr>
          <p:nvPr/>
        </p:nvGraphicFramePr>
        <p:xfrm>
          <a:off x="1118859" y="5664445"/>
          <a:ext cx="8127996" cy="370840"/>
        </p:xfrm>
        <a:graphic>
          <a:graphicData uri="http://schemas.openxmlformats.org/drawingml/2006/table">
            <a:tbl>
              <a:tblPr firstRow="1" bandRow="1">
                <a:tableStyleId>{5940675A-B579-460E-94D1-54222C63F5DA}</a:tableStyleId>
              </a:tblPr>
              <a:tblGrid>
                <a:gridCol w="677333">
                  <a:extLst>
                    <a:ext uri="{9D8B030D-6E8A-4147-A177-3AD203B41FA5}">
                      <a16:colId xmlns:a16="http://schemas.microsoft.com/office/drawing/2014/main" val="2760655989"/>
                    </a:ext>
                  </a:extLst>
                </a:gridCol>
                <a:gridCol w="677333">
                  <a:extLst>
                    <a:ext uri="{9D8B030D-6E8A-4147-A177-3AD203B41FA5}">
                      <a16:colId xmlns:a16="http://schemas.microsoft.com/office/drawing/2014/main" val="1178152264"/>
                    </a:ext>
                  </a:extLst>
                </a:gridCol>
                <a:gridCol w="677333">
                  <a:extLst>
                    <a:ext uri="{9D8B030D-6E8A-4147-A177-3AD203B41FA5}">
                      <a16:colId xmlns:a16="http://schemas.microsoft.com/office/drawing/2014/main" val="621509951"/>
                    </a:ext>
                  </a:extLst>
                </a:gridCol>
                <a:gridCol w="677333">
                  <a:extLst>
                    <a:ext uri="{9D8B030D-6E8A-4147-A177-3AD203B41FA5}">
                      <a16:colId xmlns:a16="http://schemas.microsoft.com/office/drawing/2014/main" val="139786954"/>
                    </a:ext>
                  </a:extLst>
                </a:gridCol>
                <a:gridCol w="677333">
                  <a:extLst>
                    <a:ext uri="{9D8B030D-6E8A-4147-A177-3AD203B41FA5}">
                      <a16:colId xmlns:a16="http://schemas.microsoft.com/office/drawing/2014/main" val="832094762"/>
                    </a:ext>
                  </a:extLst>
                </a:gridCol>
                <a:gridCol w="677333">
                  <a:extLst>
                    <a:ext uri="{9D8B030D-6E8A-4147-A177-3AD203B41FA5}">
                      <a16:colId xmlns:a16="http://schemas.microsoft.com/office/drawing/2014/main" val="1200967439"/>
                    </a:ext>
                  </a:extLst>
                </a:gridCol>
                <a:gridCol w="677333">
                  <a:extLst>
                    <a:ext uri="{9D8B030D-6E8A-4147-A177-3AD203B41FA5}">
                      <a16:colId xmlns:a16="http://schemas.microsoft.com/office/drawing/2014/main" val="2006414788"/>
                    </a:ext>
                  </a:extLst>
                </a:gridCol>
                <a:gridCol w="677333">
                  <a:extLst>
                    <a:ext uri="{9D8B030D-6E8A-4147-A177-3AD203B41FA5}">
                      <a16:colId xmlns:a16="http://schemas.microsoft.com/office/drawing/2014/main" val="3508262124"/>
                    </a:ext>
                  </a:extLst>
                </a:gridCol>
                <a:gridCol w="677333">
                  <a:extLst>
                    <a:ext uri="{9D8B030D-6E8A-4147-A177-3AD203B41FA5}">
                      <a16:colId xmlns:a16="http://schemas.microsoft.com/office/drawing/2014/main" val="259506172"/>
                    </a:ext>
                  </a:extLst>
                </a:gridCol>
                <a:gridCol w="677333">
                  <a:extLst>
                    <a:ext uri="{9D8B030D-6E8A-4147-A177-3AD203B41FA5}">
                      <a16:colId xmlns:a16="http://schemas.microsoft.com/office/drawing/2014/main" val="927563413"/>
                    </a:ext>
                  </a:extLst>
                </a:gridCol>
                <a:gridCol w="677333">
                  <a:extLst>
                    <a:ext uri="{9D8B030D-6E8A-4147-A177-3AD203B41FA5}">
                      <a16:colId xmlns:a16="http://schemas.microsoft.com/office/drawing/2014/main" val="1213968830"/>
                    </a:ext>
                  </a:extLst>
                </a:gridCol>
                <a:gridCol w="677333">
                  <a:extLst>
                    <a:ext uri="{9D8B030D-6E8A-4147-A177-3AD203B41FA5}">
                      <a16:colId xmlns:a16="http://schemas.microsoft.com/office/drawing/2014/main" val="2238083949"/>
                    </a:ext>
                  </a:extLst>
                </a:gridCol>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61269437"/>
                  </a:ext>
                </a:extLst>
              </a:tr>
            </a:tbl>
          </a:graphicData>
        </a:graphic>
      </p:graphicFrame>
      <p:sp>
        <p:nvSpPr>
          <p:cNvPr id="15" name="TextBox 14">
            <a:extLst>
              <a:ext uri="{FF2B5EF4-FFF2-40B4-BE49-F238E27FC236}">
                <a16:creationId xmlns:a16="http://schemas.microsoft.com/office/drawing/2014/main" id="{51F87C54-1C22-A643-9B11-5EBD7D59BF63}"/>
              </a:ext>
            </a:extLst>
          </p:cNvPr>
          <p:cNvSpPr txBox="1"/>
          <p:nvPr/>
        </p:nvSpPr>
        <p:spPr>
          <a:xfrm>
            <a:off x="978049" y="6051939"/>
            <a:ext cx="786205" cy="369332"/>
          </a:xfrm>
          <a:prstGeom prst="rect">
            <a:avLst/>
          </a:prstGeom>
          <a:noFill/>
        </p:spPr>
        <p:txBody>
          <a:bodyPr wrap="square" rtlCol="0">
            <a:spAutoFit/>
          </a:bodyPr>
          <a:lstStyle/>
          <a:p>
            <a:r>
              <a:rPr lang="en-US" altLang="zh-CN"/>
              <a:t>0</a:t>
            </a:r>
            <a:endParaRPr lang="en-US"/>
          </a:p>
        </p:txBody>
      </p:sp>
      <p:sp>
        <p:nvSpPr>
          <p:cNvPr id="16" name="TextBox 15">
            <a:extLst>
              <a:ext uri="{FF2B5EF4-FFF2-40B4-BE49-F238E27FC236}">
                <a16:creationId xmlns:a16="http://schemas.microsoft.com/office/drawing/2014/main" id="{934FAEAF-26F3-2049-AB31-B364934A2175}"/>
              </a:ext>
            </a:extLst>
          </p:cNvPr>
          <p:cNvSpPr txBox="1"/>
          <p:nvPr/>
        </p:nvSpPr>
        <p:spPr>
          <a:xfrm>
            <a:off x="3683617" y="6035285"/>
            <a:ext cx="786205" cy="369332"/>
          </a:xfrm>
          <a:prstGeom prst="rect">
            <a:avLst/>
          </a:prstGeom>
          <a:noFill/>
        </p:spPr>
        <p:txBody>
          <a:bodyPr wrap="square" rtlCol="0">
            <a:spAutoFit/>
          </a:bodyPr>
          <a:lstStyle/>
          <a:p>
            <a:r>
              <a:rPr lang="en-US" altLang="zh-CN"/>
              <a:t>4</a:t>
            </a:r>
            <a:endParaRPr lang="en-US"/>
          </a:p>
        </p:txBody>
      </p:sp>
      <p:sp>
        <p:nvSpPr>
          <p:cNvPr id="17" name="TextBox 16">
            <a:extLst>
              <a:ext uri="{FF2B5EF4-FFF2-40B4-BE49-F238E27FC236}">
                <a16:creationId xmlns:a16="http://schemas.microsoft.com/office/drawing/2014/main" id="{EEB27EB5-672B-D943-A43D-BABABE40DDB1}"/>
              </a:ext>
            </a:extLst>
          </p:cNvPr>
          <p:cNvSpPr txBox="1"/>
          <p:nvPr/>
        </p:nvSpPr>
        <p:spPr>
          <a:xfrm>
            <a:off x="6389185" y="6051939"/>
            <a:ext cx="786205" cy="369332"/>
          </a:xfrm>
          <a:prstGeom prst="rect">
            <a:avLst/>
          </a:prstGeom>
          <a:noFill/>
        </p:spPr>
        <p:txBody>
          <a:bodyPr wrap="square" rtlCol="0">
            <a:spAutoFit/>
          </a:bodyPr>
          <a:lstStyle/>
          <a:p>
            <a:r>
              <a:rPr lang="en-US" altLang="zh-CN"/>
              <a:t>8</a:t>
            </a:r>
            <a:endParaRPr lang="en-US"/>
          </a:p>
        </p:txBody>
      </p:sp>
      <p:sp>
        <p:nvSpPr>
          <p:cNvPr id="24" name="TextBox 23">
            <a:extLst>
              <a:ext uri="{FF2B5EF4-FFF2-40B4-BE49-F238E27FC236}">
                <a16:creationId xmlns:a16="http://schemas.microsoft.com/office/drawing/2014/main" id="{BA75144D-2150-E648-B79D-D91A8AA4CE65}"/>
              </a:ext>
            </a:extLst>
          </p:cNvPr>
          <p:cNvSpPr txBox="1"/>
          <p:nvPr/>
        </p:nvSpPr>
        <p:spPr>
          <a:xfrm>
            <a:off x="1210309" y="5677273"/>
            <a:ext cx="1589314" cy="369332"/>
          </a:xfrm>
          <a:prstGeom prst="rect">
            <a:avLst/>
          </a:prstGeom>
          <a:noFill/>
        </p:spPr>
        <p:txBody>
          <a:bodyPr wrap="square" rtlCol="0">
            <a:spAutoFit/>
          </a:bodyPr>
          <a:lstStyle/>
          <a:p>
            <a:r>
              <a:rPr lang="en-US" altLang="zh-CN">
                <a:solidFill>
                  <a:schemeClr val="bg1"/>
                </a:solidFill>
              </a:rPr>
              <a:t>01</a:t>
            </a:r>
            <a:endParaRPr lang="en-US">
              <a:solidFill>
                <a:schemeClr val="bg1"/>
              </a:solidFill>
            </a:endParaRPr>
          </a:p>
        </p:txBody>
      </p:sp>
      <p:sp>
        <p:nvSpPr>
          <p:cNvPr id="25" name="TextBox 24">
            <a:extLst>
              <a:ext uri="{FF2B5EF4-FFF2-40B4-BE49-F238E27FC236}">
                <a16:creationId xmlns:a16="http://schemas.microsoft.com/office/drawing/2014/main" id="{9B8F9E35-5E07-2045-96EA-1416C147257C}"/>
              </a:ext>
            </a:extLst>
          </p:cNvPr>
          <p:cNvSpPr txBox="1"/>
          <p:nvPr/>
        </p:nvSpPr>
        <p:spPr>
          <a:xfrm>
            <a:off x="1947710"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6" name="TextBox 25">
            <a:extLst>
              <a:ext uri="{FF2B5EF4-FFF2-40B4-BE49-F238E27FC236}">
                <a16:creationId xmlns:a16="http://schemas.microsoft.com/office/drawing/2014/main" id="{5D373613-78C7-0840-93D3-21F41428AAA6}"/>
              </a:ext>
            </a:extLst>
          </p:cNvPr>
          <p:cNvSpPr txBox="1"/>
          <p:nvPr/>
        </p:nvSpPr>
        <p:spPr>
          <a:xfrm>
            <a:off x="2636801"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7" name="TextBox 26">
            <a:extLst>
              <a:ext uri="{FF2B5EF4-FFF2-40B4-BE49-F238E27FC236}">
                <a16:creationId xmlns:a16="http://schemas.microsoft.com/office/drawing/2014/main" id="{F8B63042-457B-5842-A366-3BE2DBB87CEA}"/>
              </a:ext>
            </a:extLst>
          </p:cNvPr>
          <p:cNvSpPr txBox="1"/>
          <p:nvPr/>
        </p:nvSpPr>
        <p:spPr>
          <a:xfrm>
            <a:off x="3270567"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8" name="TextBox 27">
            <a:extLst>
              <a:ext uri="{FF2B5EF4-FFF2-40B4-BE49-F238E27FC236}">
                <a16:creationId xmlns:a16="http://schemas.microsoft.com/office/drawing/2014/main" id="{722D001A-00E0-C048-9969-098FE010BCE8}"/>
              </a:ext>
            </a:extLst>
          </p:cNvPr>
          <p:cNvSpPr txBox="1"/>
          <p:nvPr/>
        </p:nvSpPr>
        <p:spPr>
          <a:xfrm>
            <a:off x="3977516" y="5677273"/>
            <a:ext cx="1589314" cy="369332"/>
          </a:xfrm>
          <a:prstGeom prst="rect">
            <a:avLst/>
          </a:prstGeom>
          <a:noFill/>
        </p:spPr>
        <p:txBody>
          <a:bodyPr wrap="square" rtlCol="0">
            <a:spAutoFit/>
          </a:bodyPr>
          <a:lstStyle/>
          <a:p>
            <a:r>
              <a:rPr lang="en-US" altLang="zh-CN">
                <a:solidFill>
                  <a:schemeClr val="bg1"/>
                </a:solidFill>
              </a:rPr>
              <a:t>02</a:t>
            </a:r>
            <a:endParaRPr lang="en-US">
              <a:solidFill>
                <a:schemeClr val="bg1"/>
              </a:solidFill>
            </a:endParaRPr>
          </a:p>
        </p:txBody>
      </p:sp>
      <p:sp>
        <p:nvSpPr>
          <p:cNvPr id="29" name="TextBox 28">
            <a:extLst>
              <a:ext uri="{FF2B5EF4-FFF2-40B4-BE49-F238E27FC236}">
                <a16:creationId xmlns:a16="http://schemas.microsoft.com/office/drawing/2014/main" id="{FF46ADA1-F597-EF41-ABC2-1C8B8F069AC4}"/>
              </a:ext>
            </a:extLst>
          </p:cNvPr>
          <p:cNvSpPr txBox="1"/>
          <p:nvPr/>
        </p:nvSpPr>
        <p:spPr>
          <a:xfrm>
            <a:off x="4714917"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0" name="TextBox 29">
            <a:extLst>
              <a:ext uri="{FF2B5EF4-FFF2-40B4-BE49-F238E27FC236}">
                <a16:creationId xmlns:a16="http://schemas.microsoft.com/office/drawing/2014/main" id="{0381B636-294D-AF41-ACE5-A8B1D909134E}"/>
              </a:ext>
            </a:extLst>
          </p:cNvPr>
          <p:cNvSpPr txBox="1"/>
          <p:nvPr/>
        </p:nvSpPr>
        <p:spPr>
          <a:xfrm>
            <a:off x="5404008"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1" name="TextBox 30">
            <a:extLst>
              <a:ext uri="{FF2B5EF4-FFF2-40B4-BE49-F238E27FC236}">
                <a16:creationId xmlns:a16="http://schemas.microsoft.com/office/drawing/2014/main" id="{0BF9C100-79B3-0744-82E3-A3F67050E9C1}"/>
              </a:ext>
            </a:extLst>
          </p:cNvPr>
          <p:cNvSpPr txBox="1"/>
          <p:nvPr/>
        </p:nvSpPr>
        <p:spPr>
          <a:xfrm>
            <a:off x="6037774"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2" name="TextBox 31">
            <a:extLst>
              <a:ext uri="{FF2B5EF4-FFF2-40B4-BE49-F238E27FC236}">
                <a16:creationId xmlns:a16="http://schemas.microsoft.com/office/drawing/2014/main" id="{FF89E698-AC03-DE49-AC37-576CA3796DD3}"/>
              </a:ext>
            </a:extLst>
          </p:cNvPr>
          <p:cNvSpPr txBox="1"/>
          <p:nvPr/>
        </p:nvSpPr>
        <p:spPr>
          <a:xfrm>
            <a:off x="6652371" y="5677273"/>
            <a:ext cx="1589314" cy="369332"/>
          </a:xfrm>
          <a:prstGeom prst="rect">
            <a:avLst/>
          </a:prstGeom>
          <a:noFill/>
        </p:spPr>
        <p:txBody>
          <a:bodyPr wrap="square" rtlCol="0">
            <a:spAutoFit/>
          </a:bodyPr>
          <a:lstStyle/>
          <a:p>
            <a:r>
              <a:rPr lang="en-US" altLang="zh-CN">
                <a:solidFill>
                  <a:schemeClr val="bg1"/>
                </a:solidFill>
              </a:rPr>
              <a:t>03</a:t>
            </a:r>
            <a:endParaRPr lang="en-US">
              <a:solidFill>
                <a:schemeClr val="bg1"/>
              </a:solidFill>
            </a:endParaRPr>
          </a:p>
        </p:txBody>
      </p:sp>
      <p:sp>
        <p:nvSpPr>
          <p:cNvPr id="33" name="TextBox 32">
            <a:extLst>
              <a:ext uri="{FF2B5EF4-FFF2-40B4-BE49-F238E27FC236}">
                <a16:creationId xmlns:a16="http://schemas.microsoft.com/office/drawing/2014/main" id="{15A27065-9CD0-584E-B98B-EF77DD48E6AA}"/>
              </a:ext>
            </a:extLst>
          </p:cNvPr>
          <p:cNvSpPr txBox="1"/>
          <p:nvPr/>
        </p:nvSpPr>
        <p:spPr>
          <a:xfrm>
            <a:off x="7389772"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4" name="TextBox 33">
            <a:extLst>
              <a:ext uri="{FF2B5EF4-FFF2-40B4-BE49-F238E27FC236}">
                <a16:creationId xmlns:a16="http://schemas.microsoft.com/office/drawing/2014/main" id="{3EC8713E-07AF-FB44-A926-98A7A2ACACEE}"/>
              </a:ext>
            </a:extLst>
          </p:cNvPr>
          <p:cNvSpPr txBox="1"/>
          <p:nvPr/>
        </p:nvSpPr>
        <p:spPr>
          <a:xfrm>
            <a:off x="8078863"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5" name="TextBox 34">
            <a:extLst>
              <a:ext uri="{FF2B5EF4-FFF2-40B4-BE49-F238E27FC236}">
                <a16:creationId xmlns:a16="http://schemas.microsoft.com/office/drawing/2014/main" id="{B8B2DDA8-3F47-D748-827F-A68665A85F62}"/>
              </a:ext>
            </a:extLst>
          </p:cNvPr>
          <p:cNvSpPr txBox="1"/>
          <p:nvPr/>
        </p:nvSpPr>
        <p:spPr>
          <a:xfrm>
            <a:off x="8712629"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7" name="Rectangle 6">
            <a:extLst>
              <a:ext uri="{FF2B5EF4-FFF2-40B4-BE49-F238E27FC236}">
                <a16:creationId xmlns:a16="http://schemas.microsoft.com/office/drawing/2014/main" id="{5B4937E3-E17A-EB44-AC2D-6433EC0ED053}"/>
              </a:ext>
            </a:extLst>
          </p:cNvPr>
          <p:cNvSpPr/>
          <p:nvPr/>
        </p:nvSpPr>
        <p:spPr>
          <a:xfrm>
            <a:off x="1210309" y="3080657"/>
            <a:ext cx="2556148" cy="3483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217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1-E</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a:t>
            </a:r>
            <a:r>
              <a:rPr lang="zh-CN" altLang="en-US"/>
              <a:t> *</a:t>
            </a:r>
            <a:r>
              <a:rPr lang="en-US" altLang="zh-CN"/>
              <a:t>b</a:t>
            </a:r>
            <a:r>
              <a:rPr lang="en-US"/>
              <a:t>?</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21</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19" name="TextBox 18">
            <a:extLst>
              <a:ext uri="{FF2B5EF4-FFF2-40B4-BE49-F238E27FC236}">
                <a16:creationId xmlns:a16="http://schemas.microsoft.com/office/drawing/2014/main" id="{96E880CC-E5A2-DD4B-B435-18446159A6A7}"/>
              </a:ext>
            </a:extLst>
          </p:cNvPr>
          <p:cNvSpPr txBox="1"/>
          <p:nvPr/>
        </p:nvSpPr>
        <p:spPr>
          <a:xfrm>
            <a:off x="5631480" y="5043028"/>
            <a:ext cx="464520" cy="369332"/>
          </a:xfrm>
          <a:prstGeom prst="rect">
            <a:avLst/>
          </a:prstGeom>
          <a:noFill/>
        </p:spPr>
        <p:txBody>
          <a:bodyPr wrap="square" rtlCol="0">
            <a:spAutoFit/>
          </a:bodyPr>
          <a:lstStyle/>
          <a:p>
            <a:r>
              <a:rPr lang="en-US" altLang="zh-CN">
                <a:solidFill>
                  <a:schemeClr val="bg1"/>
                </a:solidFill>
              </a:rPr>
              <a:t>ff</a:t>
            </a:r>
            <a:endParaRPr lang="en-US">
              <a:solidFill>
                <a:schemeClr val="bg1"/>
              </a:solidFill>
            </a:endParaRPr>
          </a:p>
        </p:txBody>
      </p:sp>
      <p:sp>
        <p:nvSpPr>
          <p:cNvPr id="20" name="TextBox 19">
            <a:extLst>
              <a:ext uri="{FF2B5EF4-FFF2-40B4-BE49-F238E27FC236}">
                <a16:creationId xmlns:a16="http://schemas.microsoft.com/office/drawing/2014/main" id="{10ADF89C-73FB-214A-A96D-EC9523582D4B}"/>
              </a:ext>
            </a:extLst>
          </p:cNvPr>
          <p:cNvSpPr txBox="1"/>
          <p:nvPr/>
        </p:nvSpPr>
        <p:spPr>
          <a:xfrm>
            <a:off x="6886832" y="5034474"/>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1" name="TextBox 20">
            <a:extLst>
              <a:ext uri="{FF2B5EF4-FFF2-40B4-BE49-F238E27FC236}">
                <a16:creationId xmlns:a16="http://schemas.microsoft.com/office/drawing/2014/main" id="{0E9EF450-730E-9249-A0AA-BC33D5DCA877}"/>
              </a:ext>
            </a:extLst>
          </p:cNvPr>
          <p:cNvSpPr txBox="1"/>
          <p:nvPr/>
        </p:nvSpPr>
        <p:spPr>
          <a:xfrm>
            <a:off x="7847313" y="5029405"/>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pic>
        <p:nvPicPr>
          <p:cNvPr id="6" name="Picture 5" descr="Text&#10;&#10;Description automatically generated with medium confidence">
            <a:extLst>
              <a:ext uri="{FF2B5EF4-FFF2-40B4-BE49-F238E27FC236}">
                <a16:creationId xmlns:a16="http://schemas.microsoft.com/office/drawing/2014/main" id="{23129410-EB14-174E-9668-5CCA870BAA0A}"/>
              </a:ext>
            </a:extLst>
          </p:cNvPr>
          <p:cNvPicPr>
            <a:picLocks noChangeAspect="1"/>
          </p:cNvPicPr>
          <p:nvPr/>
        </p:nvPicPr>
        <p:blipFill>
          <a:blip r:embed="rId3"/>
          <a:stretch>
            <a:fillRect/>
          </a:stretch>
        </p:blipFill>
        <p:spPr>
          <a:xfrm>
            <a:off x="890742" y="2374324"/>
            <a:ext cx="5081433" cy="1455138"/>
          </a:xfrm>
          <a:prstGeom prst="rect">
            <a:avLst/>
          </a:prstGeom>
        </p:spPr>
      </p:pic>
      <p:sp>
        <p:nvSpPr>
          <p:cNvPr id="7" name="Rectangle 6">
            <a:extLst>
              <a:ext uri="{FF2B5EF4-FFF2-40B4-BE49-F238E27FC236}">
                <a16:creationId xmlns:a16="http://schemas.microsoft.com/office/drawing/2014/main" id="{5B4937E3-E17A-EB44-AC2D-6433EC0ED053}"/>
              </a:ext>
            </a:extLst>
          </p:cNvPr>
          <p:cNvSpPr/>
          <p:nvPr/>
        </p:nvSpPr>
        <p:spPr>
          <a:xfrm>
            <a:off x="1163713" y="3396641"/>
            <a:ext cx="783997" cy="3483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02FE4AA-0AED-3D44-A09A-261BDD2B7458}"/>
              </a:ext>
            </a:extLst>
          </p:cNvPr>
          <p:cNvSpPr txBox="1"/>
          <p:nvPr/>
        </p:nvSpPr>
        <p:spPr>
          <a:xfrm>
            <a:off x="876247" y="4556939"/>
            <a:ext cx="7632551" cy="1200329"/>
          </a:xfrm>
          <a:prstGeom prst="rect">
            <a:avLst/>
          </a:prstGeom>
          <a:noFill/>
        </p:spPr>
        <p:txBody>
          <a:bodyPr wrap="square" rtlCol="0">
            <a:spAutoFit/>
          </a:bodyPr>
          <a:lstStyle/>
          <a:p>
            <a:r>
              <a:rPr lang="en-US" altLang="zh-CN"/>
              <a:t>b:</a:t>
            </a:r>
            <a:r>
              <a:rPr lang="zh-CN" altLang="en-US"/>
              <a:t> </a:t>
            </a:r>
            <a:r>
              <a:rPr lang="en-US" altLang="zh-CN"/>
              <a:t>a</a:t>
            </a:r>
            <a:r>
              <a:rPr lang="zh-CN" altLang="en-US"/>
              <a:t> </a:t>
            </a:r>
            <a:r>
              <a:rPr lang="en-US" altLang="zh-CN"/>
              <a:t>pointer</a:t>
            </a:r>
            <a:r>
              <a:rPr lang="zh-CN" altLang="en-US"/>
              <a:t> </a:t>
            </a:r>
            <a:r>
              <a:rPr lang="en-US" altLang="zh-CN"/>
              <a:t>to</a:t>
            </a:r>
            <a:r>
              <a:rPr lang="zh-CN" altLang="en-US"/>
              <a:t> </a:t>
            </a:r>
            <a:r>
              <a:rPr lang="en-US" altLang="zh-CN" b="1">
                <a:solidFill>
                  <a:srgbClr val="C00000"/>
                </a:solidFill>
              </a:rPr>
              <a:t>short</a:t>
            </a:r>
          </a:p>
          <a:p>
            <a:r>
              <a:rPr lang="en-US" altLang="zh-CN" b="1"/>
              <a:t>Pointer</a:t>
            </a:r>
            <a:r>
              <a:rPr lang="zh-CN" altLang="en-US" b="1"/>
              <a:t> </a:t>
            </a:r>
            <a:r>
              <a:rPr lang="en-US" altLang="zh-CN" b="1"/>
              <a:t>arithmetic:</a:t>
            </a:r>
            <a:r>
              <a:rPr lang="zh-CN" altLang="en-US" b="1"/>
              <a:t> </a:t>
            </a:r>
            <a:r>
              <a:rPr lang="en-US" altLang="zh-CN" b="1"/>
              <a:t>value</a:t>
            </a:r>
            <a:r>
              <a:rPr lang="zh-CN" altLang="en-US" b="1"/>
              <a:t> </a:t>
            </a:r>
            <a:r>
              <a:rPr lang="en-US" altLang="zh-CN" b="1"/>
              <a:t>of</a:t>
            </a:r>
            <a:r>
              <a:rPr lang="zh-CN" altLang="en-US" b="1"/>
              <a:t> </a:t>
            </a:r>
            <a:r>
              <a:rPr lang="en-US" altLang="zh-CN" b="1"/>
              <a:t>(b+1)</a:t>
            </a:r>
            <a:r>
              <a:rPr lang="zh-CN" altLang="en-US" b="1"/>
              <a:t> </a:t>
            </a:r>
            <a:r>
              <a:rPr lang="en-US" altLang="zh-CN" b="1"/>
              <a:t>=</a:t>
            </a:r>
            <a:r>
              <a:rPr lang="zh-CN" altLang="en-US" b="1"/>
              <a:t> </a:t>
            </a:r>
            <a:r>
              <a:rPr lang="en-US" altLang="zh-CN" b="1"/>
              <a:t>value</a:t>
            </a:r>
            <a:r>
              <a:rPr lang="zh-CN" altLang="en-US" b="1"/>
              <a:t> </a:t>
            </a:r>
            <a:r>
              <a:rPr lang="en-US" altLang="zh-CN" b="1"/>
              <a:t>of</a:t>
            </a:r>
            <a:r>
              <a:rPr lang="zh-CN" altLang="en-US" b="1"/>
              <a:t> </a:t>
            </a:r>
            <a:r>
              <a:rPr lang="en-US" altLang="zh-CN" b="1"/>
              <a:t>b</a:t>
            </a:r>
            <a:r>
              <a:rPr lang="zh-CN" altLang="en-US" b="1"/>
              <a:t> </a:t>
            </a:r>
            <a:r>
              <a:rPr lang="en-US" altLang="zh-CN" b="1"/>
              <a:t>+</a:t>
            </a:r>
            <a:r>
              <a:rPr lang="zh-CN" altLang="en-US" b="1"/>
              <a:t> </a:t>
            </a:r>
            <a:r>
              <a:rPr lang="en-US" altLang="zh-CN" b="1"/>
              <a:t>1</a:t>
            </a:r>
            <a:r>
              <a:rPr lang="zh-CN" altLang="en-US" b="1"/>
              <a:t> * </a:t>
            </a:r>
            <a:r>
              <a:rPr lang="en-US" altLang="zh-CN" b="1" err="1">
                <a:solidFill>
                  <a:srgbClr val="C00000"/>
                </a:solidFill>
              </a:rPr>
              <a:t>sizeof</a:t>
            </a:r>
            <a:r>
              <a:rPr lang="en-US" altLang="zh-CN" b="1">
                <a:solidFill>
                  <a:srgbClr val="C00000"/>
                </a:solidFill>
              </a:rPr>
              <a:t>(short)</a:t>
            </a:r>
          </a:p>
          <a:p>
            <a:r>
              <a:rPr lang="en-US" altLang="zh-CN" b="1"/>
              <a:t>short</a:t>
            </a:r>
            <a:r>
              <a:rPr lang="zh-CN" altLang="en-US" b="1"/>
              <a:t> </a:t>
            </a:r>
            <a:r>
              <a:rPr lang="en-US" altLang="zh-CN" b="1"/>
              <a:t>type:</a:t>
            </a:r>
            <a:r>
              <a:rPr lang="zh-CN" altLang="en-US" b="1"/>
              <a:t> </a:t>
            </a:r>
            <a:r>
              <a:rPr lang="en-US" altLang="zh-CN" b="1"/>
              <a:t>2</a:t>
            </a:r>
            <a:r>
              <a:rPr lang="zh-CN" altLang="en-US" b="1"/>
              <a:t> </a:t>
            </a:r>
            <a:r>
              <a:rPr lang="en-US" altLang="zh-CN" b="1"/>
              <a:t>bytes</a:t>
            </a:r>
          </a:p>
          <a:p>
            <a:r>
              <a:rPr lang="en-US" altLang="zh-CN" b="1"/>
              <a:t>value</a:t>
            </a:r>
            <a:r>
              <a:rPr lang="zh-CN" altLang="en-US" b="1"/>
              <a:t> </a:t>
            </a:r>
            <a:r>
              <a:rPr lang="en-US" altLang="zh-CN" b="1"/>
              <a:t>of</a:t>
            </a:r>
            <a:r>
              <a:rPr lang="zh-CN" altLang="en-US" b="1"/>
              <a:t> </a:t>
            </a:r>
            <a:r>
              <a:rPr lang="en-US" altLang="zh-CN" b="1"/>
              <a:t>(b+1)</a:t>
            </a:r>
            <a:r>
              <a:rPr lang="zh-CN" altLang="en-US" b="1"/>
              <a:t> </a:t>
            </a:r>
            <a:r>
              <a:rPr lang="en-US" altLang="zh-CN" b="1"/>
              <a:t>=</a:t>
            </a:r>
            <a:r>
              <a:rPr lang="zh-CN" altLang="en-US" b="1"/>
              <a:t> </a:t>
            </a:r>
            <a:r>
              <a:rPr lang="en-US" altLang="zh-CN" b="1"/>
              <a:t>value</a:t>
            </a:r>
            <a:r>
              <a:rPr lang="zh-CN" altLang="en-US" b="1"/>
              <a:t> </a:t>
            </a:r>
            <a:r>
              <a:rPr lang="en-US" altLang="zh-CN" b="1"/>
              <a:t>of</a:t>
            </a:r>
            <a:r>
              <a:rPr lang="zh-CN" altLang="en-US" b="1"/>
              <a:t> </a:t>
            </a:r>
            <a:r>
              <a:rPr lang="en-US" altLang="zh-CN" b="1"/>
              <a:t>b</a:t>
            </a:r>
            <a:r>
              <a:rPr lang="zh-CN" altLang="en-US" b="1"/>
              <a:t> </a:t>
            </a:r>
            <a:r>
              <a:rPr lang="en-US" altLang="zh-CN" b="1"/>
              <a:t>+</a:t>
            </a:r>
            <a:r>
              <a:rPr lang="zh-CN" altLang="en-US" b="1"/>
              <a:t> </a:t>
            </a:r>
            <a:r>
              <a:rPr lang="en-US" altLang="zh-CN" b="1"/>
              <a:t>2</a:t>
            </a:r>
          </a:p>
        </p:txBody>
      </p:sp>
      <p:sp>
        <p:nvSpPr>
          <p:cNvPr id="36" name="Rectangular Callout 35">
            <a:extLst>
              <a:ext uri="{FF2B5EF4-FFF2-40B4-BE49-F238E27FC236}">
                <a16:creationId xmlns:a16="http://schemas.microsoft.com/office/drawing/2014/main" id="{4A613A84-521D-AB4C-B12E-08340E867CC9}"/>
              </a:ext>
            </a:extLst>
          </p:cNvPr>
          <p:cNvSpPr/>
          <p:nvPr/>
        </p:nvSpPr>
        <p:spPr>
          <a:xfrm>
            <a:off x="2078978" y="2845562"/>
            <a:ext cx="1730954" cy="583438"/>
          </a:xfrm>
          <a:prstGeom prst="wedgeRectCallout">
            <a:avLst>
              <a:gd name="adj1" fmla="val -53472"/>
              <a:gd name="adj2" fmla="val 65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Pointer</a:t>
            </a:r>
            <a:r>
              <a:rPr lang="zh-CN" altLang="en-US"/>
              <a:t> </a:t>
            </a:r>
            <a:r>
              <a:rPr lang="en-US" altLang="zh-CN"/>
              <a:t>arithmetic.</a:t>
            </a:r>
            <a:endParaRPr lang="en-US"/>
          </a:p>
        </p:txBody>
      </p:sp>
    </p:spTree>
    <p:extLst>
      <p:ext uri="{BB962C8B-B14F-4D97-AF65-F5344CB8AC3E}">
        <p14:creationId xmlns:p14="http://schemas.microsoft.com/office/powerpoint/2010/main" val="135127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1-E</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a:t>
            </a:r>
            <a:r>
              <a:rPr lang="zh-CN" altLang="en-US"/>
              <a:t> *</a:t>
            </a:r>
            <a:r>
              <a:rPr lang="en-US" altLang="zh-CN"/>
              <a:t>b</a:t>
            </a:r>
            <a:r>
              <a:rPr lang="en-US"/>
              <a:t>?</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22</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pic>
        <p:nvPicPr>
          <p:cNvPr id="6" name="Picture 5" descr="Text&#10;&#10;Description automatically generated with medium confidence">
            <a:extLst>
              <a:ext uri="{FF2B5EF4-FFF2-40B4-BE49-F238E27FC236}">
                <a16:creationId xmlns:a16="http://schemas.microsoft.com/office/drawing/2014/main" id="{23129410-EB14-174E-9668-5CCA870BAA0A}"/>
              </a:ext>
            </a:extLst>
          </p:cNvPr>
          <p:cNvPicPr>
            <a:picLocks noChangeAspect="1"/>
          </p:cNvPicPr>
          <p:nvPr/>
        </p:nvPicPr>
        <p:blipFill>
          <a:blip r:embed="rId3"/>
          <a:stretch>
            <a:fillRect/>
          </a:stretch>
        </p:blipFill>
        <p:spPr>
          <a:xfrm>
            <a:off x="890742" y="2374324"/>
            <a:ext cx="5081433" cy="1455138"/>
          </a:xfrm>
          <a:prstGeom prst="rect">
            <a:avLst/>
          </a:prstGeom>
        </p:spPr>
      </p:pic>
      <p:sp>
        <p:nvSpPr>
          <p:cNvPr id="12" name="TextBox 11">
            <a:extLst>
              <a:ext uri="{FF2B5EF4-FFF2-40B4-BE49-F238E27FC236}">
                <a16:creationId xmlns:a16="http://schemas.microsoft.com/office/drawing/2014/main" id="{8B73D12D-94E2-284B-A4B1-B4FA0C9E929C}"/>
              </a:ext>
            </a:extLst>
          </p:cNvPr>
          <p:cNvSpPr txBox="1"/>
          <p:nvPr/>
        </p:nvSpPr>
        <p:spPr>
          <a:xfrm>
            <a:off x="978049" y="4678975"/>
            <a:ext cx="545943" cy="369332"/>
          </a:xfrm>
          <a:prstGeom prst="rect">
            <a:avLst/>
          </a:prstGeom>
          <a:noFill/>
        </p:spPr>
        <p:txBody>
          <a:bodyPr wrap="square" rtlCol="0">
            <a:spAutoFit/>
          </a:bodyPr>
          <a:lstStyle/>
          <a:p>
            <a:r>
              <a:rPr lang="en-US" altLang="zh-CN" b="1">
                <a:solidFill>
                  <a:schemeClr val="accent4">
                    <a:lumMod val="60000"/>
                    <a:lumOff val="40000"/>
                  </a:schemeClr>
                </a:solidFill>
              </a:rPr>
              <a:t>a</a:t>
            </a:r>
            <a:endParaRPr lang="en-US" b="1">
              <a:solidFill>
                <a:schemeClr val="accent4">
                  <a:lumMod val="60000"/>
                  <a:lumOff val="40000"/>
                </a:schemeClr>
              </a:solidFill>
            </a:endParaRPr>
          </a:p>
        </p:txBody>
      </p:sp>
      <p:cxnSp>
        <p:nvCxnSpPr>
          <p:cNvPr id="13" name="Straight Arrow Connector 12">
            <a:extLst>
              <a:ext uri="{FF2B5EF4-FFF2-40B4-BE49-F238E27FC236}">
                <a16:creationId xmlns:a16="http://schemas.microsoft.com/office/drawing/2014/main" id="{2A02EAAB-8818-3D44-B804-1FA0480134B7}"/>
              </a:ext>
            </a:extLst>
          </p:cNvPr>
          <p:cNvCxnSpPr/>
          <p:nvPr/>
        </p:nvCxnSpPr>
        <p:spPr>
          <a:xfrm>
            <a:off x="1118859" y="5048307"/>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14" name="Table 6">
            <a:extLst>
              <a:ext uri="{FF2B5EF4-FFF2-40B4-BE49-F238E27FC236}">
                <a16:creationId xmlns:a16="http://schemas.microsoft.com/office/drawing/2014/main" id="{D34D9685-1180-FD46-B6D4-9747C8E76841}"/>
              </a:ext>
            </a:extLst>
          </p:cNvPr>
          <p:cNvGraphicFramePr>
            <a:graphicFrameLocks noGrp="1"/>
          </p:cNvGraphicFramePr>
          <p:nvPr/>
        </p:nvGraphicFramePr>
        <p:xfrm>
          <a:off x="1118859" y="5664445"/>
          <a:ext cx="8127996" cy="370840"/>
        </p:xfrm>
        <a:graphic>
          <a:graphicData uri="http://schemas.openxmlformats.org/drawingml/2006/table">
            <a:tbl>
              <a:tblPr firstRow="1" bandRow="1">
                <a:tableStyleId>{5940675A-B579-460E-94D1-54222C63F5DA}</a:tableStyleId>
              </a:tblPr>
              <a:tblGrid>
                <a:gridCol w="677333">
                  <a:extLst>
                    <a:ext uri="{9D8B030D-6E8A-4147-A177-3AD203B41FA5}">
                      <a16:colId xmlns:a16="http://schemas.microsoft.com/office/drawing/2014/main" val="2760655989"/>
                    </a:ext>
                  </a:extLst>
                </a:gridCol>
                <a:gridCol w="677333">
                  <a:extLst>
                    <a:ext uri="{9D8B030D-6E8A-4147-A177-3AD203B41FA5}">
                      <a16:colId xmlns:a16="http://schemas.microsoft.com/office/drawing/2014/main" val="1178152264"/>
                    </a:ext>
                  </a:extLst>
                </a:gridCol>
                <a:gridCol w="677333">
                  <a:extLst>
                    <a:ext uri="{9D8B030D-6E8A-4147-A177-3AD203B41FA5}">
                      <a16:colId xmlns:a16="http://schemas.microsoft.com/office/drawing/2014/main" val="621509951"/>
                    </a:ext>
                  </a:extLst>
                </a:gridCol>
                <a:gridCol w="677333">
                  <a:extLst>
                    <a:ext uri="{9D8B030D-6E8A-4147-A177-3AD203B41FA5}">
                      <a16:colId xmlns:a16="http://schemas.microsoft.com/office/drawing/2014/main" val="139786954"/>
                    </a:ext>
                  </a:extLst>
                </a:gridCol>
                <a:gridCol w="677333">
                  <a:extLst>
                    <a:ext uri="{9D8B030D-6E8A-4147-A177-3AD203B41FA5}">
                      <a16:colId xmlns:a16="http://schemas.microsoft.com/office/drawing/2014/main" val="832094762"/>
                    </a:ext>
                  </a:extLst>
                </a:gridCol>
                <a:gridCol w="677333">
                  <a:extLst>
                    <a:ext uri="{9D8B030D-6E8A-4147-A177-3AD203B41FA5}">
                      <a16:colId xmlns:a16="http://schemas.microsoft.com/office/drawing/2014/main" val="1200967439"/>
                    </a:ext>
                  </a:extLst>
                </a:gridCol>
                <a:gridCol w="677333">
                  <a:extLst>
                    <a:ext uri="{9D8B030D-6E8A-4147-A177-3AD203B41FA5}">
                      <a16:colId xmlns:a16="http://schemas.microsoft.com/office/drawing/2014/main" val="2006414788"/>
                    </a:ext>
                  </a:extLst>
                </a:gridCol>
                <a:gridCol w="677333">
                  <a:extLst>
                    <a:ext uri="{9D8B030D-6E8A-4147-A177-3AD203B41FA5}">
                      <a16:colId xmlns:a16="http://schemas.microsoft.com/office/drawing/2014/main" val="3508262124"/>
                    </a:ext>
                  </a:extLst>
                </a:gridCol>
                <a:gridCol w="677333">
                  <a:extLst>
                    <a:ext uri="{9D8B030D-6E8A-4147-A177-3AD203B41FA5}">
                      <a16:colId xmlns:a16="http://schemas.microsoft.com/office/drawing/2014/main" val="259506172"/>
                    </a:ext>
                  </a:extLst>
                </a:gridCol>
                <a:gridCol w="677333">
                  <a:extLst>
                    <a:ext uri="{9D8B030D-6E8A-4147-A177-3AD203B41FA5}">
                      <a16:colId xmlns:a16="http://schemas.microsoft.com/office/drawing/2014/main" val="927563413"/>
                    </a:ext>
                  </a:extLst>
                </a:gridCol>
                <a:gridCol w="677333">
                  <a:extLst>
                    <a:ext uri="{9D8B030D-6E8A-4147-A177-3AD203B41FA5}">
                      <a16:colId xmlns:a16="http://schemas.microsoft.com/office/drawing/2014/main" val="1213968830"/>
                    </a:ext>
                  </a:extLst>
                </a:gridCol>
                <a:gridCol w="677333">
                  <a:extLst>
                    <a:ext uri="{9D8B030D-6E8A-4147-A177-3AD203B41FA5}">
                      <a16:colId xmlns:a16="http://schemas.microsoft.com/office/drawing/2014/main" val="2238083949"/>
                    </a:ext>
                  </a:extLst>
                </a:gridCol>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61269437"/>
                  </a:ext>
                </a:extLst>
              </a:tr>
            </a:tbl>
          </a:graphicData>
        </a:graphic>
      </p:graphicFrame>
      <p:sp>
        <p:nvSpPr>
          <p:cNvPr id="15" name="TextBox 14">
            <a:extLst>
              <a:ext uri="{FF2B5EF4-FFF2-40B4-BE49-F238E27FC236}">
                <a16:creationId xmlns:a16="http://schemas.microsoft.com/office/drawing/2014/main" id="{51F87C54-1C22-A643-9B11-5EBD7D59BF63}"/>
              </a:ext>
            </a:extLst>
          </p:cNvPr>
          <p:cNvSpPr txBox="1"/>
          <p:nvPr/>
        </p:nvSpPr>
        <p:spPr>
          <a:xfrm>
            <a:off x="978049" y="6051939"/>
            <a:ext cx="786205" cy="369332"/>
          </a:xfrm>
          <a:prstGeom prst="rect">
            <a:avLst/>
          </a:prstGeom>
          <a:noFill/>
        </p:spPr>
        <p:txBody>
          <a:bodyPr wrap="square" rtlCol="0">
            <a:spAutoFit/>
          </a:bodyPr>
          <a:lstStyle/>
          <a:p>
            <a:r>
              <a:rPr lang="en-US" altLang="zh-CN"/>
              <a:t>0</a:t>
            </a:r>
            <a:endParaRPr lang="en-US"/>
          </a:p>
        </p:txBody>
      </p:sp>
      <p:sp>
        <p:nvSpPr>
          <p:cNvPr id="16" name="TextBox 15">
            <a:extLst>
              <a:ext uri="{FF2B5EF4-FFF2-40B4-BE49-F238E27FC236}">
                <a16:creationId xmlns:a16="http://schemas.microsoft.com/office/drawing/2014/main" id="{934FAEAF-26F3-2049-AB31-B364934A2175}"/>
              </a:ext>
            </a:extLst>
          </p:cNvPr>
          <p:cNvSpPr txBox="1"/>
          <p:nvPr/>
        </p:nvSpPr>
        <p:spPr>
          <a:xfrm>
            <a:off x="3683617" y="6035285"/>
            <a:ext cx="786205" cy="369332"/>
          </a:xfrm>
          <a:prstGeom prst="rect">
            <a:avLst/>
          </a:prstGeom>
          <a:noFill/>
        </p:spPr>
        <p:txBody>
          <a:bodyPr wrap="square" rtlCol="0">
            <a:spAutoFit/>
          </a:bodyPr>
          <a:lstStyle/>
          <a:p>
            <a:r>
              <a:rPr lang="en-US" altLang="zh-CN"/>
              <a:t>4</a:t>
            </a:r>
            <a:endParaRPr lang="en-US"/>
          </a:p>
        </p:txBody>
      </p:sp>
      <p:sp>
        <p:nvSpPr>
          <p:cNvPr id="17" name="TextBox 16">
            <a:extLst>
              <a:ext uri="{FF2B5EF4-FFF2-40B4-BE49-F238E27FC236}">
                <a16:creationId xmlns:a16="http://schemas.microsoft.com/office/drawing/2014/main" id="{EEB27EB5-672B-D943-A43D-BABABE40DDB1}"/>
              </a:ext>
            </a:extLst>
          </p:cNvPr>
          <p:cNvSpPr txBox="1"/>
          <p:nvPr/>
        </p:nvSpPr>
        <p:spPr>
          <a:xfrm>
            <a:off x="6389185" y="6051939"/>
            <a:ext cx="786205" cy="369332"/>
          </a:xfrm>
          <a:prstGeom prst="rect">
            <a:avLst/>
          </a:prstGeom>
          <a:noFill/>
        </p:spPr>
        <p:txBody>
          <a:bodyPr wrap="square" rtlCol="0">
            <a:spAutoFit/>
          </a:bodyPr>
          <a:lstStyle/>
          <a:p>
            <a:r>
              <a:rPr lang="en-US" altLang="zh-CN"/>
              <a:t>8</a:t>
            </a:r>
            <a:endParaRPr lang="en-US"/>
          </a:p>
        </p:txBody>
      </p:sp>
      <p:sp>
        <p:nvSpPr>
          <p:cNvPr id="24" name="TextBox 23">
            <a:extLst>
              <a:ext uri="{FF2B5EF4-FFF2-40B4-BE49-F238E27FC236}">
                <a16:creationId xmlns:a16="http://schemas.microsoft.com/office/drawing/2014/main" id="{BA75144D-2150-E648-B79D-D91A8AA4CE65}"/>
              </a:ext>
            </a:extLst>
          </p:cNvPr>
          <p:cNvSpPr txBox="1"/>
          <p:nvPr/>
        </p:nvSpPr>
        <p:spPr>
          <a:xfrm>
            <a:off x="1210309" y="5677273"/>
            <a:ext cx="1589314" cy="369332"/>
          </a:xfrm>
          <a:prstGeom prst="rect">
            <a:avLst/>
          </a:prstGeom>
          <a:noFill/>
        </p:spPr>
        <p:txBody>
          <a:bodyPr wrap="square" rtlCol="0">
            <a:spAutoFit/>
          </a:bodyPr>
          <a:lstStyle/>
          <a:p>
            <a:r>
              <a:rPr lang="en-US" altLang="zh-CN">
                <a:solidFill>
                  <a:schemeClr val="bg1"/>
                </a:solidFill>
              </a:rPr>
              <a:t>01</a:t>
            </a:r>
            <a:endParaRPr lang="en-US">
              <a:solidFill>
                <a:schemeClr val="bg1"/>
              </a:solidFill>
            </a:endParaRPr>
          </a:p>
        </p:txBody>
      </p:sp>
      <p:sp>
        <p:nvSpPr>
          <p:cNvPr id="25" name="TextBox 24">
            <a:extLst>
              <a:ext uri="{FF2B5EF4-FFF2-40B4-BE49-F238E27FC236}">
                <a16:creationId xmlns:a16="http://schemas.microsoft.com/office/drawing/2014/main" id="{9B8F9E35-5E07-2045-96EA-1416C147257C}"/>
              </a:ext>
            </a:extLst>
          </p:cNvPr>
          <p:cNvSpPr txBox="1"/>
          <p:nvPr/>
        </p:nvSpPr>
        <p:spPr>
          <a:xfrm>
            <a:off x="1947710"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6" name="TextBox 25">
            <a:extLst>
              <a:ext uri="{FF2B5EF4-FFF2-40B4-BE49-F238E27FC236}">
                <a16:creationId xmlns:a16="http://schemas.microsoft.com/office/drawing/2014/main" id="{5D373613-78C7-0840-93D3-21F41428AAA6}"/>
              </a:ext>
            </a:extLst>
          </p:cNvPr>
          <p:cNvSpPr txBox="1"/>
          <p:nvPr/>
        </p:nvSpPr>
        <p:spPr>
          <a:xfrm>
            <a:off x="2636801"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7" name="TextBox 26">
            <a:extLst>
              <a:ext uri="{FF2B5EF4-FFF2-40B4-BE49-F238E27FC236}">
                <a16:creationId xmlns:a16="http://schemas.microsoft.com/office/drawing/2014/main" id="{F8B63042-457B-5842-A366-3BE2DBB87CEA}"/>
              </a:ext>
            </a:extLst>
          </p:cNvPr>
          <p:cNvSpPr txBox="1"/>
          <p:nvPr/>
        </p:nvSpPr>
        <p:spPr>
          <a:xfrm>
            <a:off x="3270567"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8" name="TextBox 27">
            <a:extLst>
              <a:ext uri="{FF2B5EF4-FFF2-40B4-BE49-F238E27FC236}">
                <a16:creationId xmlns:a16="http://schemas.microsoft.com/office/drawing/2014/main" id="{722D001A-00E0-C048-9969-098FE010BCE8}"/>
              </a:ext>
            </a:extLst>
          </p:cNvPr>
          <p:cNvSpPr txBox="1"/>
          <p:nvPr/>
        </p:nvSpPr>
        <p:spPr>
          <a:xfrm>
            <a:off x="3977516" y="5677273"/>
            <a:ext cx="1589314" cy="369332"/>
          </a:xfrm>
          <a:prstGeom prst="rect">
            <a:avLst/>
          </a:prstGeom>
          <a:noFill/>
        </p:spPr>
        <p:txBody>
          <a:bodyPr wrap="square" rtlCol="0">
            <a:spAutoFit/>
          </a:bodyPr>
          <a:lstStyle/>
          <a:p>
            <a:r>
              <a:rPr lang="en-US" altLang="zh-CN">
                <a:solidFill>
                  <a:schemeClr val="bg1"/>
                </a:solidFill>
              </a:rPr>
              <a:t>02</a:t>
            </a:r>
            <a:endParaRPr lang="en-US">
              <a:solidFill>
                <a:schemeClr val="bg1"/>
              </a:solidFill>
            </a:endParaRPr>
          </a:p>
        </p:txBody>
      </p:sp>
      <p:sp>
        <p:nvSpPr>
          <p:cNvPr id="29" name="TextBox 28">
            <a:extLst>
              <a:ext uri="{FF2B5EF4-FFF2-40B4-BE49-F238E27FC236}">
                <a16:creationId xmlns:a16="http://schemas.microsoft.com/office/drawing/2014/main" id="{FF46ADA1-F597-EF41-ABC2-1C8B8F069AC4}"/>
              </a:ext>
            </a:extLst>
          </p:cNvPr>
          <p:cNvSpPr txBox="1"/>
          <p:nvPr/>
        </p:nvSpPr>
        <p:spPr>
          <a:xfrm>
            <a:off x="4714917"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0" name="TextBox 29">
            <a:extLst>
              <a:ext uri="{FF2B5EF4-FFF2-40B4-BE49-F238E27FC236}">
                <a16:creationId xmlns:a16="http://schemas.microsoft.com/office/drawing/2014/main" id="{0381B636-294D-AF41-ACE5-A8B1D909134E}"/>
              </a:ext>
            </a:extLst>
          </p:cNvPr>
          <p:cNvSpPr txBox="1"/>
          <p:nvPr/>
        </p:nvSpPr>
        <p:spPr>
          <a:xfrm>
            <a:off x="5404008"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1" name="TextBox 30">
            <a:extLst>
              <a:ext uri="{FF2B5EF4-FFF2-40B4-BE49-F238E27FC236}">
                <a16:creationId xmlns:a16="http://schemas.microsoft.com/office/drawing/2014/main" id="{0BF9C100-79B3-0744-82E3-A3F67050E9C1}"/>
              </a:ext>
            </a:extLst>
          </p:cNvPr>
          <p:cNvSpPr txBox="1"/>
          <p:nvPr/>
        </p:nvSpPr>
        <p:spPr>
          <a:xfrm>
            <a:off x="6037774"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2" name="TextBox 31">
            <a:extLst>
              <a:ext uri="{FF2B5EF4-FFF2-40B4-BE49-F238E27FC236}">
                <a16:creationId xmlns:a16="http://schemas.microsoft.com/office/drawing/2014/main" id="{FF89E698-AC03-DE49-AC37-576CA3796DD3}"/>
              </a:ext>
            </a:extLst>
          </p:cNvPr>
          <p:cNvSpPr txBox="1"/>
          <p:nvPr/>
        </p:nvSpPr>
        <p:spPr>
          <a:xfrm>
            <a:off x="6652371" y="5677273"/>
            <a:ext cx="1589314" cy="369332"/>
          </a:xfrm>
          <a:prstGeom prst="rect">
            <a:avLst/>
          </a:prstGeom>
          <a:noFill/>
        </p:spPr>
        <p:txBody>
          <a:bodyPr wrap="square" rtlCol="0">
            <a:spAutoFit/>
          </a:bodyPr>
          <a:lstStyle/>
          <a:p>
            <a:r>
              <a:rPr lang="en-US" altLang="zh-CN">
                <a:solidFill>
                  <a:schemeClr val="bg1"/>
                </a:solidFill>
              </a:rPr>
              <a:t>03</a:t>
            </a:r>
            <a:endParaRPr lang="en-US">
              <a:solidFill>
                <a:schemeClr val="bg1"/>
              </a:solidFill>
            </a:endParaRPr>
          </a:p>
        </p:txBody>
      </p:sp>
      <p:sp>
        <p:nvSpPr>
          <p:cNvPr id="33" name="TextBox 32">
            <a:extLst>
              <a:ext uri="{FF2B5EF4-FFF2-40B4-BE49-F238E27FC236}">
                <a16:creationId xmlns:a16="http://schemas.microsoft.com/office/drawing/2014/main" id="{15A27065-9CD0-584E-B98B-EF77DD48E6AA}"/>
              </a:ext>
            </a:extLst>
          </p:cNvPr>
          <p:cNvSpPr txBox="1"/>
          <p:nvPr/>
        </p:nvSpPr>
        <p:spPr>
          <a:xfrm>
            <a:off x="7389772"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4" name="TextBox 33">
            <a:extLst>
              <a:ext uri="{FF2B5EF4-FFF2-40B4-BE49-F238E27FC236}">
                <a16:creationId xmlns:a16="http://schemas.microsoft.com/office/drawing/2014/main" id="{3EC8713E-07AF-FB44-A926-98A7A2ACACEE}"/>
              </a:ext>
            </a:extLst>
          </p:cNvPr>
          <p:cNvSpPr txBox="1"/>
          <p:nvPr/>
        </p:nvSpPr>
        <p:spPr>
          <a:xfrm>
            <a:off x="8078863"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5" name="TextBox 34">
            <a:extLst>
              <a:ext uri="{FF2B5EF4-FFF2-40B4-BE49-F238E27FC236}">
                <a16:creationId xmlns:a16="http://schemas.microsoft.com/office/drawing/2014/main" id="{B8B2DDA8-3F47-D748-827F-A68665A85F62}"/>
              </a:ext>
            </a:extLst>
          </p:cNvPr>
          <p:cNvSpPr txBox="1"/>
          <p:nvPr/>
        </p:nvSpPr>
        <p:spPr>
          <a:xfrm>
            <a:off x="8712629"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6" name="Rectangle 35">
            <a:extLst>
              <a:ext uri="{FF2B5EF4-FFF2-40B4-BE49-F238E27FC236}">
                <a16:creationId xmlns:a16="http://schemas.microsoft.com/office/drawing/2014/main" id="{15A4152C-B165-2C44-9382-B486FAA3E788}"/>
              </a:ext>
            </a:extLst>
          </p:cNvPr>
          <p:cNvSpPr/>
          <p:nvPr/>
        </p:nvSpPr>
        <p:spPr>
          <a:xfrm>
            <a:off x="1163713" y="3396641"/>
            <a:ext cx="783997" cy="3483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ular Callout 36">
            <a:extLst>
              <a:ext uri="{FF2B5EF4-FFF2-40B4-BE49-F238E27FC236}">
                <a16:creationId xmlns:a16="http://schemas.microsoft.com/office/drawing/2014/main" id="{3A2A40FE-D6D2-A843-856E-F1D76D094D17}"/>
              </a:ext>
            </a:extLst>
          </p:cNvPr>
          <p:cNvSpPr/>
          <p:nvPr/>
        </p:nvSpPr>
        <p:spPr>
          <a:xfrm>
            <a:off x="2078978" y="2845562"/>
            <a:ext cx="1730954" cy="583438"/>
          </a:xfrm>
          <a:prstGeom prst="wedgeRectCallout">
            <a:avLst>
              <a:gd name="adj1" fmla="val -53472"/>
              <a:gd name="adj2" fmla="val 65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Pointer</a:t>
            </a:r>
            <a:r>
              <a:rPr lang="zh-CN" altLang="en-US"/>
              <a:t> </a:t>
            </a:r>
            <a:r>
              <a:rPr lang="en-US" altLang="zh-CN"/>
              <a:t>arithmetic.</a:t>
            </a:r>
            <a:endParaRPr lang="en-US"/>
          </a:p>
        </p:txBody>
      </p:sp>
      <p:sp>
        <p:nvSpPr>
          <p:cNvPr id="38" name="TextBox 37">
            <a:extLst>
              <a:ext uri="{FF2B5EF4-FFF2-40B4-BE49-F238E27FC236}">
                <a16:creationId xmlns:a16="http://schemas.microsoft.com/office/drawing/2014/main" id="{0174C777-2EB8-D646-A078-BCE01A6743B5}"/>
              </a:ext>
            </a:extLst>
          </p:cNvPr>
          <p:cNvSpPr txBox="1"/>
          <p:nvPr/>
        </p:nvSpPr>
        <p:spPr>
          <a:xfrm>
            <a:off x="2352913" y="4698325"/>
            <a:ext cx="545943" cy="369332"/>
          </a:xfrm>
          <a:prstGeom prst="rect">
            <a:avLst/>
          </a:prstGeom>
          <a:noFill/>
        </p:spPr>
        <p:txBody>
          <a:bodyPr wrap="square" rtlCol="0">
            <a:spAutoFit/>
          </a:bodyPr>
          <a:lstStyle/>
          <a:p>
            <a:r>
              <a:rPr lang="en-US" b="1">
                <a:solidFill>
                  <a:schemeClr val="accent4">
                    <a:lumMod val="60000"/>
                    <a:lumOff val="40000"/>
                  </a:schemeClr>
                </a:solidFill>
              </a:rPr>
              <a:t>b</a:t>
            </a:r>
          </a:p>
        </p:txBody>
      </p:sp>
      <p:cxnSp>
        <p:nvCxnSpPr>
          <p:cNvPr id="39" name="Straight Arrow Connector 38">
            <a:extLst>
              <a:ext uri="{FF2B5EF4-FFF2-40B4-BE49-F238E27FC236}">
                <a16:creationId xmlns:a16="http://schemas.microsoft.com/office/drawing/2014/main" id="{5E82C7D3-44FE-DD4E-A024-A8347588BEF4}"/>
              </a:ext>
            </a:extLst>
          </p:cNvPr>
          <p:cNvCxnSpPr/>
          <p:nvPr/>
        </p:nvCxnSpPr>
        <p:spPr>
          <a:xfrm>
            <a:off x="2493723" y="5067657"/>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0" name="TextBox 39">
            <a:extLst>
              <a:ext uri="{FF2B5EF4-FFF2-40B4-BE49-F238E27FC236}">
                <a16:creationId xmlns:a16="http://schemas.microsoft.com/office/drawing/2014/main" id="{D999F066-D09C-EC40-B997-AC3D93FA9290}"/>
              </a:ext>
            </a:extLst>
          </p:cNvPr>
          <p:cNvSpPr txBox="1"/>
          <p:nvPr/>
        </p:nvSpPr>
        <p:spPr>
          <a:xfrm>
            <a:off x="2349264" y="6046605"/>
            <a:ext cx="786205" cy="369332"/>
          </a:xfrm>
          <a:prstGeom prst="rect">
            <a:avLst/>
          </a:prstGeom>
          <a:noFill/>
        </p:spPr>
        <p:txBody>
          <a:bodyPr wrap="square" rtlCol="0">
            <a:spAutoFit/>
          </a:bodyPr>
          <a:lstStyle/>
          <a:p>
            <a:r>
              <a:rPr lang="en-US" altLang="zh-CN">
                <a:solidFill>
                  <a:srgbClr val="C00000"/>
                </a:solidFill>
              </a:rPr>
              <a:t>2</a:t>
            </a:r>
            <a:endParaRPr lang="en-US">
              <a:solidFill>
                <a:srgbClr val="C00000"/>
              </a:solidFill>
            </a:endParaRPr>
          </a:p>
        </p:txBody>
      </p:sp>
      <p:sp>
        <p:nvSpPr>
          <p:cNvPr id="5" name="Oval 4">
            <a:extLst>
              <a:ext uri="{FF2B5EF4-FFF2-40B4-BE49-F238E27FC236}">
                <a16:creationId xmlns:a16="http://schemas.microsoft.com/office/drawing/2014/main" id="{125AA977-D131-064C-B272-7F8322585155}"/>
              </a:ext>
            </a:extLst>
          </p:cNvPr>
          <p:cNvSpPr/>
          <p:nvPr/>
        </p:nvSpPr>
        <p:spPr>
          <a:xfrm>
            <a:off x="2636801" y="5620467"/>
            <a:ext cx="1046816" cy="55649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1" name="Rectangular Callout 40">
            <a:extLst>
              <a:ext uri="{FF2B5EF4-FFF2-40B4-BE49-F238E27FC236}">
                <a16:creationId xmlns:a16="http://schemas.microsoft.com/office/drawing/2014/main" id="{BE7FC3DC-BAD9-8945-B783-A4A68AEE7B88}"/>
              </a:ext>
            </a:extLst>
          </p:cNvPr>
          <p:cNvSpPr/>
          <p:nvPr/>
        </p:nvSpPr>
        <p:spPr>
          <a:xfrm>
            <a:off x="3039665" y="4445600"/>
            <a:ext cx="2996945" cy="1151377"/>
          </a:xfrm>
          <a:prstGeom prst="wedgeRectCallout">
            <a:avLst>
              <a:gd name="adj1" fmla="val -53472"/>
              <a:gd name="adj2" fmla="val 65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a:t>
            </a:r>
            <a:r>
              <a:rPr lang="en-US" altLang="zh-CN"/>
              <a:t>b</a:t>
            </a:r>
            <a:r>
              <a:rPr lang="zh-CN" altLang="en-US"/>
              <a:t> </a:t>
            </a:r>
            <a:r>
              <a:rPr lang="en-US" altLang="zh-CN"/>
              <a:t>will</a:t>
            </a:r>
            <a:r>
              <a:rPr lang="zh-CN" altLang="en-US"/>
              <a:t> </a:t>
            </a:r>
            <a:r>
              <a:rPr lang="en-US" altLang="zh-CN"/>
              <a:t>fetch</a:t>
            </a:r>
            <a:r>
              <a:rPr lang="zh-CN" altLang="en-US"/>
              <a:t> </a:t>
            </a:r>
            <a:r>
              <a:rPr lang="en-US" altLang="zh-CN"/>
              <a:t>2</a:t>
            </a:r>
            <a:r>
              <a:rPr lang="zh-CN" altLang="en-US"/>
              <a:t> </a:t>
            </a:r>
            <a:r>
              <a:rPr lang="en-US" altLang="zh-CN"/>
              <a:t>bytes</a:t>
            </a:r>
          </a:p>
          <a:p>
            <a:pPr algn="ctr"/>
            <a:r>
              <a:rPr lang="en-US" altLang="zh-CN"/>
              <a:t>Since</a:t>
            </a:r>
            <a:r>
              <a:rPr lang="zh-CN" altLang="en-US"/>
              <a:t> </a:t>
            </a:r>
            <a:r>
              <a:rPr lang="en-US" altLang="zh-CN"/>
              <a:t>b</a:t>
            </a:r>
            <a:r>
              <a:rPr lang="zh-CN" altLang="en-US"/>
              <a:t> </a:t>
            </a:r>
            <a:r>
              <a:rPr lang="en-US" altLang="zh-CN"/>
              <a:t>is</a:t>
            </a:r>
            <a:r>
              <a:rPr lang="zh-CN" altLang="en-US"/>
              <a:t> </a:t>
            </a:r>
            <a:r>
              <a:rPr lang="en-US" altLang="zh-CN"/>
              <a:t>a</a:t>
            </a:r>
            <a:r>
              <a:rPr lang="zh-CN" altLang="en-US"/>
              <a:t> </a:t>
            </a:r>
            <a:r>
              <a:rPr lang="en-US" altLang="zh-CN"/>
              <a:t>pointer</a:t>
            </a:r>
            <a:r>
              <a:rPr lang="zh-CN" altLang="en-US"/>
              <a:t> </a:t>
            </a:r>
            <a:r>
              <a:rPr lang="en-US" altLang="zh-CN"/>
              <a:t>to</a:t>
            </a:r>
            <a:r>
              <a:rPr lang="zh-CN" altLang="en-US"/>
              <a:t> </a:t>
            </a:r>
            <a:r>
              <a:rPr lang="en-US" altLang="zh-CN"/>
              <a:t>short</a:t>
            </a:r>
          </a:p>
          <a:p>
            <a:pPr algn="ctr"/>
            <a:r>
              <a:rPr lang="en-US" altLang="zh-CN" err="1"/>
              <a:t>sizeof</a:t>
            </a:r>
            <a:r>
              <a:rPr lang="en-US" altLang="zh-CN"/>
              <a:t>(short)</a:t>
            </a:r>
            <a:r>
              <a:rPr lang="zh-CN" altLang="en-US"/>
              <a:t> </a:t>
            </a:r>
            <a:r>
              <a:rPr lang="en-US" altLang="zh-CN"/>
              <a:t>=</a:t>
            </a:r>
            <a:r>
              <a:rPr lang="zh-CN" altLang="en-US"/>
              <a:t> </a:t>
            </a:r>
            <a:r>
              <a:rPr lang="en-US" altLang="zh-CN"/>
              <a:t>2</a:t>
            </a:r>
            <a:r>
              <a:rPr lang="zh-CN" altLang="en-US"/>
              <a:t> </a:t>
            </a:r>
            <a:r>
              <a:rPr lang="en-US" altLang="zh-CN"/>
              <a:t>bytes</a:t>
            </a:r>
          </a:p>
        </p:txBody>
      </p:sp>
    </p:spTree>
    <p:extLst>
      <p:ext uri="{BB962C8B-B14F-4D97-AF65-F5344CB8AC3E}">
        <p14:creationId xmlns:p14="http://schemas.microsoft.com/office/powerpoint/2010/main" val="336993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1-E</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a:t>
            </a:r>
            <a:r>
              <a:rPr lang="zh-CN" altLang="en-US"/>
              <a:t> *</a:t>
            </a:r>
            <a:r>
              <a:rPr lang="en-US" altLang="zh-CN"/>
              <a:t>b</a:t>
            </a:r>
            <a:r>
              <a:rPr lang="en-US"/>
              <a:t>?</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23</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pic>
        <p:nvPicPr>
          <p:cNvPr id="6" name="Picture 5" descr="Text&#10;&#10;Description automatically generated with medium confidence">
            <a:extLst>
              <a:ext uri="{FF2B5EF4-FFF2-40B4-BE49-F238E27FC236}">
                <a16:creationId xmlns:a16="http://schemas.microsoft.com/office/drawing/2014/main" id="{23129410-EB14-174E-9668-5CCA870BAA0A}"/>
              </a:ext>
            </a:extLst>
          </p:cNvPr>
          <p:cNvPicPr>
            <a:picLocks noChangeAspect="1"/>
          </p:cNvPicPr>
          <p:nvPr/>
        </p:nvPicPr>
        <p:blipFill>
          <a:blip r:embed="rId3"/>
          <a:stretch>
            <a:fillRect/>
          </a:stretch>
        </p:blipFill>
        <p:spPr>
          <a:xfrm>
            <a:off x="890742" y="2374324"/>
            <a:ext cx="5081433" cy="1455138"/>
          </a:xfrm>
          <a:prstGeom prst="rect">
            <a:avLst/>
          </a:prstGeom>
        </p:spPr>
      </p:pic>
      <p:sp>
        <p:nvSpPr>
          <p:cNvPr id="12" name="TextBox 11">
            <a:extLst>
              <a:ext uri="{FF2B5EF4-FFF2-40B4-BE49-F238E27FC236}">
                <a16:creationId xmlns:a16="http://schemas.microsoft.com/office/drawing/2014/main" id="{8B73D12D-94E2-284B-A4B1-B4FA0C9E929C}"/>
              </a:ext>
            </a:extLst>
          </p:cNvPr>
          <p:cNvSpPr txBox="1"/>
          <p:nvPr/>
        </p:nvSpPr>
        <p:spPr>
          <a:xfrm>
            <a:off x="978049" y="4678975"/>
            <a:ext cx="545943" cy="369332"/>
          </a:xfrm>
          <a:prstGeom prst="rect">
            <a:avLst/>
          </a:prstGeom>
          <a:noFill/>
        </p:spPr>
        <p:txBody>
          <a:bodyPr wrap="square" rtlCol="0">
            <a:spAutoFit/>
          </a:bodyPr>
          <a:lstStyle/>
          <a:p>
            <a:r>
              <a:rPr lang="en-US" altLang="zh-CN" b="1">
                <a:solidFill>
                  <a:schemeClr val="accent4">
                    <a:lumMod val="60000"/>
                    <a:lumOff val="40000"/>
                  </a:schemeClr>
                </a:solidFill>
              </a:rPr>
              <a:t>a</a:t>
            </a:r>
            <a:endParaRPr lang="en-US" b="1">
              <a:solidFill>
                <a:schemeClr val="accent4">
                  <a:lumMod val="60000"/>
                  <a:lumOff val="40000"/>
                </a:schemeClr>
              </a:solidFill>
            </a:endParaRPr>
          </a:p>
        </p:txBody>
      </p:sp>
      <p:cxnSp>
        <p:nvCxnSpPr>
          <p:cNvPr id="13" name="Straight Arrow Connector 12">
            <a:extLst>
              <a:ext uri="{FF2B5EF4-FFF2-40B4-BE49-F238E27FC236}">
                <a16:creationId xmlns:a16="http://schemas.microsoft.com/office/drawing/2014/main" id="{2A02EAAB-8818-3D44-B804-1FA0480134B7}"/>
              </a:ext>
            </a:extLst>
          </p:cNvPr>
          <p:cNvCxnSpPr/>
          <p:nvPr/>
        </p:nvCxnSpPr>
        <p:spPr>
          <a:xfrm>
            <a:off x="1118859" y="5048307"/>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14" name="Table 6">
            <a:extLst>
              <a:ext uri="{FF2B5EF4-FFF2-40B4-BE49-F238E27FC236}">
                <a16:creationId xmlns:a16="http://schemas.microsoft.com/office/drawing/2014/main" id="{D34D9685-1180-FD46-B6D4-9747C8E76841}"/>
              </a:ext>
            </a:extLst>
          </p:cNvPr>
          <p:cNvGraphicFramePr>
            <a:graphicFrameLocks noGrp="1"/>
          </p:cNvGraphicFramePr>
          <p:nvPr/>
        </p:nvGraphicFramePr>
        <p:xfrm>
          <a:off x="1118859" y="5664445"/>
          <a:ext cx="8127996" cy="370840"/>
        </p:xfrm>
        <a:graphic>
          <a:graphicData uri="http://schemas.openxmlformats.org/drawingml/2006/table">
            <a:tbl>
              <a:tblPr firstRow="1" bandRow="1">
                <a:tableStyleId>{5940675A-B579-460E-94D1-54222C63F5DA}</a:tableStyleId>
              </a:tblPr>
              <a:tblGrid>
                <a:gridCol w="677333">
                  <a:extLst>
                    <a:ext uri="{9D8B030D-6E8A-4147-A177-3AD203B41FA5}">
                      <a16:colId xmlns:a16="http://schemas.microsoft.com/office/drawing/2014/main" val="2760655989"/>
                    </a:ext>
                  </a:extLst>
                </a:gridCol>
                <a:gridCol w="677333">
                  <a:extLst>
                    <a:ext uri="{9D8B030D-6E8A-4147-A177-3AD203B41FA5}">
                      <a16:colId xmlns:a16="http://schemas.microsoft.com/office/drawing/2014/main" val="1178152264"/>
                    </a:ext>
                  </a:extLst>
                </a:gridCol>
                <a:gridCol w="677333">
                  <a:extLst>
                    <a:ext uri="{9D8B030D-6E8A-4147-A177-3AD203B41FA5}">
                      <a16:colId xmlns:a16="http://schemas.microsoft.com/office/drawing/2014/main" val="621509951"/>
                    </a:ext>
                  </a:extLst>
                </a:gridCol>
                <a:gridCol w="677333">
                  <a:extLst>
                    <a:ext uri="{9D8B030D-6E8A-4147-A177-3AD203B41FA5}">
                      <a16:colId xmlns:a16="http://schemas.microsoft.com/office/drawing/2014/main" val="139786954"/>
                    </a:ext>
                  </a:extLst>
                </a:gridCol>
                <a:gridCol w="677333">
                  <a:extLst>
                    <a:ext uri="{9D8B030D-6E8A-4147-A177-3AD203B41FA5}">
                      <a16:colId xmlns:a16="http://schemas.microsoft.com/office/drawing/2014/main" val="832094762"/>
                    </a:ext>
                  </a:extLst>
                </a:gridCol>
                <a:gridCol w="677333">
                  <a:extLst>
                    <a:ext uri="{9D8B030D-6E8A-4147-A177-3AD203B41FA5}">
                      <a16:colId xmlns:a16="http://schemas.microsoft.com/office/drawing/2014/main" val="1200967439"/>
                    </a:ext>
                  </a:extLst>
                </a:gridCol>
                <a:gridCol w="677333">
                  <a:extLst>
                    <a:ext uri="{9D8B030D-6E8A-4147-A177-3AD203B41FA5}">
                      <a16:colId xmlns:a16="http://schemas.microsoft.com/office/drawing/2014/main" val="2006414788"/>
                    </a:ext>
                  </a:extLst>
                </a:gridCol>
                <a:gridCol w="677333">
                  <a:extLst>
                    <a:ext uri="{9D8B030D-6E8A-4147-A177-3AD203B41FA5}">
                      <a16:colId xmlns:a16="http://schemas.microsoft.com/office/drawing/2014/main" val="3508262124"/>
                    </a:ext>
                  </a:extLst>
                </a:gridCol>
                <a:gridCol w="677333">
                  <a:extLst>
                    <a:ext uri="{9D8B030D-6E8A-4147-A177-3AD203B41FA5}">
                      <a16:colId xmlns:a16="http://schemas.microsoft.com/office/drawing/2014/main" val="259506172"/>
                    </a:ext>
                  </a:extLst>
                </a:gridCol>
                <a:gridCol w="677333">
                  <a:extLst>
                    <a:ext uri="{9D8B030D-6E8A-4147-A177-3AD203B41FA5}">
                      <a16:colId xmlns:a16="http://schemas.microsoft.com/office/drawing/2014/main" val="927563413"/>
                    </a:ext>
                  </a:extLst>
                </a:gridCol>
                <a:gridCol w="677333">
                  <a:extLst>
                    <a:ext uri="{9D8B030D-6E8A-4147-A177-3AD203B41FA5}">
                      <a16:colId xmlns:a16="http://schemas.microsoft.com/office/drawing/2014/main" val="1213968830"/>
                    </a:ext>
                  </a:extLst>
                </a:gridCol>
                <a:gridCol w="677333">
                  <a:extLst>
                    <a:ext uri="{9D8B030D-6E8A-4147-A177-3AD203B41FA5}">
                      <a16:colId xmlns:a16="http://schemas.microsoft.com/office/drawing/2014/main" val="2238083949"/>
                    </a:ext>
                  </a:extLst>
                </a:gridCol>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61269437"/>
                  </a:ext>
                </a:extLst>
              </a:tr>
            </a:tbl>
          </a:graphicData>
        </a:graphic>
      </p:graphicFrame>
      <p:sp>
        <p:nvSpPr>
          <p:cNvPr id="15" name="TextBox 14">
            <a:extLst>
              <a:ext uri="{FF2B5EF4-FFF2-40B4-BE49-F238E27FC236}">
                <a16:creationId xmlns:a16="http://schemas.microsoft.com/office/drawing/2014/main" id="{51F87C54-1C22-A643-9B11-5EBD7D59BF63}"/>
              </a:ext>
            </a:extLst>
          </p:cNvPr>
          <p:cNvSpPr txBox="1"/>
          <p:nvPr/>
        </p:nvSpPr>
        <p:spPr>
          <a:xfrm>
            <a:off x="978049" y="6051939"/>
            <a:ext cx="786205" cy="369332"/>
          </a:xfrm>
          <a:prstGeom prst="rect">
            <a:avLst/>
          </a:prstGeom>
          <a:noFill/>
        </p:spPr>
        <p:txBody>
          <a:bodyPr wrap="square" rtlCol="0">
            <a:spAutoFit/>
          </a:bodyPr>
          <a:lstStyle/>
          <a:p>
            <a:r>
              <a:rPr lang="en-US" altLang="zh-CN"/>
              <a:t>0</a:t>
            </a:r>
            <a:endParaRPr lang="en-US"/>
          </a:p>
        </p:txBody>
      </p:sp>
      <p:sp>
        <p:nvSpPr>
          <p:cNvPr id="16" name="TextBox 15">
            <a:extLst>
              <a:ext uri="{FF2B5EF4-FFF2-40B4-BE49-F238E27FC236}">
                <a16:creationId xmlns:a16="http://schemas.microsoft.com/office/drawing/2014/main" id="{934FAEAF-26F3-2049-AB31-B364934A2175}"/>
              </a:ext>
            </a:extLst>
          </p:cNvPr>
          <p:cNvSpPr txBox="1"/>
          <p:nvPr/>
        </p:nvSpPr>
        <p:spPr>
          <a:xfrm>
            <a:off x="3683617" y="6035285"/>
            <a:ext cx="786205" cy="369332"/>
          </a:xfrm>
          <a:prstGeom prst="rect">
            <a:avLst/>
          </a:prstGeom>
          <a:noFill/>
        </p:spPr>
        <p:txBody>
          <a:bodyPr wrap="square" rtlCol="0">
            <a:spAutoFit/>
          </a:bodyPr>
          <a:lstStyle/>
          <a:p>
            <a:r>
              <a:rPr lang="en-US" altLang="zh-CN"/>
              <a:t>4</a:t>
            </a:r>
            <a:endParaRPr lang="en-US"/>
          </a:p>
        </p:txBody>
      </p:sp>
      <p:sp>
        <p:nvSpPr>
          <p:cNvPr id="17" name="TextBox 16">
            <a:extLst>
              <a:ext uri="{FF2B5EF4-FFF2-40B4-BE49-F238E27FC236}">
                <a16:creationId xmlns:a16="http://schemas.microsoft.com/office/drawing/2014/main" id="{EEB27EB5-672B-D943-A43D-BABABE40DDB1}"/>
              </a:ext>
            </a:extLst>
          </p:cNvPr>
          <p:cNvSpPr txBox="1"/>
          <p:nvPr/>
        </p:nvSpPr>
        <p:spPr>
          <a:xfrm>
            <a:off x="6389185" y="6051939"/>
            <a:ext cx="786205" cy="369332"/>
          </a:xfrm>
          <a:prstGeom prst="rect">
            <a:avLst/>
          </a:prstGeom>
          <a:noFill/>
        </p:spPr>
        <p:txBody>
          <a:bodyPr wrap="square" rtlCol="0">
            <a:spAutoFit/>
          </a:bodyPr>
          <a:lstStyle/>
          <a:p>
            <a:r>
              <a:rPr lang="en-US" altLang="zh-CN"/>
              <a:t>8</a:t>
            </a:r>
            <a:endParaRPr lang="en-US"/>
          </a:p>
        </p:txBody>
      </p:sp>
      <p:sp>
        <p:nvSpPr>
          <p:cNvPr id="24" name="TextBox 23">
            <a:extLst>
              <a:ext uri="{FF2B5EF4-FFF2-40B4-BE49-F238E27FC236}">
                <a16:creationId xmlns:a16="http://schemas.microsoft.com/office/drawing/2014/main" id="{BA75144D-2150-E648-B79D-D91A8AA4CE65}"/>
              </a:ext>
            </a:extLst>
          </p:cNvPr>
          <p:cNvSpPr txBox="1"/>
          <p:nvPr/>
        </p:nvSpPr>
        <p:spPr>
          <a:xfrm>
            <a:off x="1210309" y="5677273"/>
            <a:ext cx="1589314" cy="369332"/>
          </a:xfrm>
          <a:prstGeom prst="rect">
            <a:avLst/>
          </a:prstGeom>
          <a:noFill/>
        </p:spPr>
        <p:txBody>
          <a:bodyPr wrap="square" rtlCol="0">
            <a:spAutoFit/>
          </a:bodyPr>
          <a:lstStyle/>
          <a:p>
            <a:r>
              <a:rPr lang="en-US" altLang="zh-CN">
                <a:solidFill>
                  <a:schemeClr val="bg1"/>
                </a:solidFill>
              </a:rPr>
              <a:t>01</a:t>
            </a:r>
            <a:endParaRPr lang="en-US">
              <a:solidFill>
                <a:schemeClr val="bg1"/>
              </a:solidFill>
            </a:endParaRPr>
          </a:p>
        </p:txBody>
      </p:sp>
      <p:sp>
        <p:nvSpPr>
          <p:cNvPr id="25" name="TextBox 24">
            <a:extLst>
              <a:ext uri="{FF2B5EF4-FFF2-40B4-BE49-F238E27FC236}">
                <a16:creationId xmlns:a16="http://schemas.microsoft.com/office/drawing/2014/main" id="{9B8F9E35-5E07-2045-96EA-1416C147257C}"/>
              </a:ext>
            </a:extLst>
          </p:cNvPr>
          <p:cNvSpPr txBox="1"/>
          <p:nvPr/>
        </p:nvSpPr>
        <p:spPr>
          <a:xfrm>
            <a:off x="1947710"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6" name="TextBox 25">
            <a:extLst>
              <a:ext uri="{FF2B5EF4-FFF2-40B4-BE49-F238E27FC236}">
                <a16:creationId xmlns:a16="http://schemas.microsoft.com/office/drawing/2014/main" id="{5D373613-78C7-0840-93D3-21F41428AAA6}"/>
              </a:ext>
            </a:extLst>
          </p:cNvPr>
          <p:cNvSpPr txBox="1"/>
          <p:nvPr/>
        </p:nvSpPr>
        <p:spPr>
          <a:xfrm>
            <a:off x="2636801"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7" name="TextBox 26">
            <a:extLst>
              <a:ext uri="{FF2B5EF4-FFF2-40B4-BE49-F238E27FC236}">
                <a16:creationId xmlns:a16="http://schemas.microsoft.com/office/drawing/2014/main" id="{F8B63042-457B-5842-A366-3BE2DBB87CEA}"/>
              </a:ext>
            </a:extLst>
          </p:cNvPr>
          <p:cNvSpPr txBox="1"/>
          <p:nvPr/>
        </p:nvSpPr>
        <p:spPr>
          <a:xfrm>
            <a:off x="3270567"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8" name="TextBox 27">
            <a:extLst>
              <a:ext uri="{FF2B5EF4-FFF2-40B4-BE49-F238E27FC236}">
                <a16:creationId xmlns:a16="http://schemas.microsoft.com/office/drawing/2014/main" id="{722D001A-00E0-C048-9969-098FE010BCE8}"/>
              </a:ext>
            </a:extLst>
          </p:cNvPr>
          <p:cNvSpPr txBox="1"/>
          <p:nvPr/>
        </p:nvSpPr>
        <p:spPr>
          <a:xfrm>
            <a:off x="3977516" y="5677273"/>
            <a:ext cx="1589314" cy="369332"/>
          </a:xfrm>
          <a:prstGeom prst="rect">
            <a:avLst/>
          </a:prstGeom>
          <a:noFill/>
        </p:spPr>
        <p:txBody>
          <a:bodyPr wrap="square" rtlCol="0">
            <a:spAutoFit/>
          </a:bodyPr>
          <a:lstStyle/>
          <a:p>
            <a:r>
              <a:rPr lang="en-US" altLang="zh-CN">
                <a:solidFill>
                  <a:schemeClr val="bg1"/>
                </a:solidFill>
              </a:rPr>
              <a:t>02</a:t>
            </a:r>
            <a:endParaRPr lang="en-US">
              <a:solidFill>
                <a:schemeClr val="bg1"/>
              </a:solidFill>
            </a:endParaRPr>
          </a:p>
        </p:txBody>
      </p:sp>
      <p:sp>
        <p:nvSpPr>
          <p:cNvPr id="29" name="TextBox 28">
            <a:extLst>
              <a:ext uri="{FF2B5EF4-FFF2-40B4-BE49-F238E27FC236}">
                <a16:creationId xmlns:a16="http://schemas.microsoft.com/office/drawing/2014/main" id="{FF46ADA1-F597-EF41-ABC2-1C8B8F069AC4}"/>
              </a:ext>
            </a:extLst>
          </p:cNvPr>
          <p:cNvSpPr txBox="1"/>
          <p:nvPr/>
        </p:nvSpPr>
        <p:spPr>
          <a:xfrm>
            <a:off x="4714917"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0" name="TextBox 29">
            <a:extLst>
              <a:ext uri="{FF2B5EF4-FFF2-40B4-BE49-F238E27FC236}">
                <a16:creationId xmlns:a16="http://schemas.microsoft.com/office/drawing/2014/main" id="{0381B636-294D-AF41-ACE5-A8B1D909134E}"/>
              </a:ext>
            </a:extLst>
          </p:cNvPr>
          <p:cNvSpPr txBox="1"/>
          <p:nvPr/>
        </p:nvSpPr>
        <p:spPr>
          <a:xfrm>
            <a:off x="5404008"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1" name="TextBox 30">
            <a:extLst>
              <a:ext uri="{FF2B5EF4-FFF2-40B4-BE49-F238E27FC236}">
                <a16:creationId xmlns:a16="http://schemas.microsoft.com/office/drawing/2014/main" id="{0BF9C100-79B3-0744-82E3-A3F67050E9C1}"/>
              </a:ext>
            </a:extLst>
          </p:cNvPr>
          <p:cNvSpPr txBox="1"/>
          <p:nvPr/>
        </p:nvSpPr>
        <p:spPr>
          <a:xfrm>
            <a:off x="6037774"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2" name="TextBox 31">
            <a:extLst>
              <a:ext uri="{FF2B5EF4-FFF2-40B4-BE49-F238E27FC236}">
                <a16:creationId xmlns:a16="http://schemas.microsoft.com/office/drawing/2014/main" id="{FF89E698-AC03-DE49-AC37-576CA3796DD3}"/>
              </a:ext>
            </a:extLst>
          </p:cNvPr>
          <p:cNvSpPr txBox="1"/>
          <p:nvPr/>
        </p:nvSpPr>
        <p:spPr>
          <a:xfrm>
            <a:off x="6652371" y="5677273"/>
            <a:ext cx="1589314" cy="369332"/>
          </a:xfrm>
          <a:prstGeom prst="rect">
            <a:avLst/>
          </a:prstGeom>
          <a:noFill/>
        </p:spPr>
        <p:txBody>
          <a:bodyPr wrap="square" rtlCol="0">
            <a:spAutoFit/>
          </a:bodyPr>
          <a:lstStyle/>
          <a:p>
            <a:r>
              <a:rPr lang="en-US" altLang="zh-CN">
                <a:solidFill>
                  <a:schemeClr val="bg1"/>
                </a:solidFill>
              </a:rPr>
              <a:t>03</a:t>
            </a:r>
            <a:endParaRPr lang="en-US">
              <a:solidFill>
                <a:schemeClr val="bg1"/>
              </a:solidFill>
            </a:endParaRPr>
          </a:p>
        </p:txBody>
      </p:sp>
      <p:sp>
        <p:nvSpPr>
          <p:cNvPr id="33" name="TextBox 32">
            <a:extLst>
              <a:ext uri="{FF2B5EF4-FFF2-40B4-BE49-F238E27FC236}">
                <a16:creationId xmlns:a16="http://schemas.microsoft.com/office/drawing/2014/main" id="{15A27065-9CD0-584E-B98B-EF77DD48E6AA}"/>
              </a:ext>
            </a:extLst>
          </p:cNvPr>
          <p:cNvSpPr txBox="1"/>
          <p:nvPr/>
        </p:nvSpPr>
        <p:spPr>
          <a:xfrm>
            <a:off x="7389772" y="566595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4" name="TextBox 33">
            <a:extLst>
              <a:ext uri="{FF2B5EF4-FFF2-40B4-BE49-F238E27FC236}">
                <a16:creationId xmlns:a16="http://schemas.microsoft.com/office/drawing/2014/main" id="{3EC8713E-07AF-FB44-A926-98A7A2ACACEE}"/>
              </a:ext>
            </a:extLst>
          </p:cNvPr>
          <p:cNvSpPr txBox="1"/>
          <p:nvPr/>
        </p:nvSpPr>
        <p:spPr>
          <a:xfrm>
            <a:off x="8078863"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5" name="TextBox 34">
            <a:extLst>
              <a:ext uri="{FF2B5EF4-FFF2-40B4-BE49-F238E27FC236}">
                <a16:creationId xmlns:a16="http://schemas.microsoft.com/office/drawing/2014/main" id="{B8B2DDA8-3F47-D748-827F-A68665A85F62}"/>
              </a:ext>
            </a:extLst>
          </p:cNvPr>
          <p:cNvSpPr txBox="1"/>
          <p:nvPr/>
        </p:nvSpPr>
        <p:spPr>
          <a:xfrm>
            <a:off x="8712629" y="5677273"/>
            <a:ext cx="1589314"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36" name="Rectangle 35">
            <a:extLst>
              <a:ext uri="{FF2B5EF4-FFF2-40B4-BE49-F238E27FC236}">
                <a16:creationId xmlns:a16="http://schemas.microsoft.com/office/drawing/2014/main" id="{15A4152C-B165-2C44-9382-B486FAA3E788}"/>
              </a:ext>
            </a:extLst>
          </p:cNvPr>
          <p:cNvSpPr/>
          <p:nvPr/>
        </p:nvSpPr>
        <p:spPr>
          <a:xfrm>
            <a:off x="1163713" y="3396641"/>
            <a:ext cx="783997" cy="3483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ular Callout 36">
            <a:extLst>
              <a:ext uri="{FF2B5EF4-FFF2-40B4-BE49-F238E27FC236}">
                <a16:creationId xmlns:a16="http://schemas.microsoft.com/office/drawing/2014/main" id="{3A2A40FE-D6D2-A843-856E-F1D76D094D17}"/>
              </a:ext>
            </a:extLst>
          </p:cNvPr>
          <p:cNvSpPr/>
          <p:nvPr/>
        </p:nvSpPr>
        <p:spPr>
          <a:xfrm>
            <a:off x="2078978" y="2845562"/>
            <a:ext cx="1730954" cy="583438"/>
          </a:xfrm>
          <a:prstGeom prst="wedgeRectCallout">
            <a:avLst>
              <a:gd name="adj1" fmla="val -53472"/>
              <a:gd name="adj2" fmla="val 65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Pointer</a:t>
            </a:r>
            <a:r>
              <a:rPr lang="zh-CN" altLang="en-US"/>
              <a:t> </a:t>
            </a:r>
            <a:r>
              <a:rPr lang="en-US" altLang="zh-CN"/>
              <a:t>arithmetic.</a:t>
            </a:r>
            <a:endParaRPr lang="en-US"/>
          </a:p>
        </p:txBody>
      </p:sp>
      <p:sp>
        <p:nvSpPr>
          <p:cNvPr id="38" name="TextBox 37">
            <a:extLst>
              <a:ext uri="{FF2B5EF4-FFF2-40B4-BE49-F238E27FC236}">
                <a16:creationId xmlns:a16="http://schemas.microsoft.com/office/drawing/2014/main" id="{0174C777-2EB8-D646-A078-BCE01A6743B5}"/>
              </a:ext>
            </a:extLst>
          </p:cNvPr>
          <p:cNvSpPr txBox="1"/>
          <p:nvPr/>
        </p:nvSpPr>
        <p:spPr>
          <a:xfrm>
            <a:off x="2352913" y="4698325"/>
            <a:ext cx="545943" cy="369332"/>
          </a:xfrm>
          <a:prstGeom prst="rect">
            <a:avLst/>
          </a:prstGeom>
          <a:noFill/>
        </p:spPr>
        <p:txBody>
          <a:bodyPr wrap="square" rtlCol="0">
            <a:spAutoFit/>
          </a:bodyPr>
          <a:lstStyle/>
          <a:p>
            <a:r>
              <a:rPr lang="en-US" b="1">
                <a:solidFill>
                  <a:schemeClr val="accent4">
                    <a:lumMod val="60000"/>
                    <a:lumOff val="40000"/>
                  </a:schemeClr>
                </a:solidFill>
              </a:rPr>
              <a:t>b</a:t>
            </a:r>
          </a:p>
        </p:txBody>
      </p:sp>
      <p:cxnSp>
        <p:nvCxnSpPr>
          <p:cNvPr id="39" name="Straight Arrow Connector 38">
            <a:extLst>
              <a:ext uri="{FF2B5EF4-FFF2-40B4-BE49-F238E27FC236}">
                <a16:creationId xmlns:a16="http://schemas.microsoft.com/office/drawing/2014/main" id="{5E82C7D3-44FE-DD4E-A024-A8347588BEF4}"/>
              </a:ext>
            </a:extLst>
          </p:cNvPr>
          <p:cNvCxnSpPr/>
          <p:nvPr/>
        </p:nvCxnSpPr>
        <p:spPr>
          <a:xfrm>
            <a:off x="2493723" y="5067657"/>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0" name="TextBox 39">
            <a:extLst>
              <a:ext uri="{FF2B5EF4-FFF2-40B4-BE49-F238E27FC236}">
                <a16:creationId xmlns:a16="http://schemas.microsoft.com/office/drawing/2014/main" id="{D999F066-D09C-EC40-B997-AC3D93FA9290}"/>
              </a:ext>
            </a:extLst>
          </p:cNvPr>
          <p:cNvSpPr txBox="1"/>
          <p:nvPr/>
        </p:nvSpPr>
        <p:spPr>
          <a:xfrm>
            <a:off x="2349264" y="6046605"/>
            <a:ext cx="786205" cy="369332"/>
          </a:xfrm>
          <a:prstGeom prst="rect">
            <a:avLst/>
          </a:prstGeom>
          <a:noFill/>
        </p:spPr>
        <p:txBody>
          <a:bodyPr wrap="square" rtlCol="0">
            <a:spAutoFit/>
          </a:bodyPr>
          <a:lstStyle/>
          <a:p>
            <a:r>
              <a:rPr lang="en-US" altLang="zh-CN">
                <a:solidFill>
                  <a:srgbClr val="C00000"/>
                </a:solidFill>
              </a:rPr>
              <a:t>2</a:t>
            </a:r>
            <a:endParaRPr lang="en-US">
              <a:solidFill>
                <a:srgbClr val="C00000"/>
              </a:solidFill>
            </a:endParaRPr>
          </a:p>
        </p:txBody>
      </p:sp>
      <p:sp>
        <p:nvSpPr>
          <p:cNvPr id="5" name="Oval 4">
            <a:extLst>
              <a:ext uri="{FF2B5EF4-FFF2-40B4-BE49-F238E27FC236}">
                <a16:creationId xmlns:a16="http://schemas.microsoft.com/office/drawing/2014/main" id="{125AA977-D131-064C-B272-7F8322585155}"/>
              </a:ext>
            </a:extLst>
          </p:cNvPr>
          <p:cNvSpPr/>
          <p:nvPr/>
        </p:nvSpPr>
        <p:spPr>
          <a:xfrm>
            <a:off x="2636801" y="5620467"/>
            <a:ext cx="1046816" cy="55649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B480CB1F-FB75-CB49-B2FE-9EEC6A2765CE}"/>
              </a:ext>
            </a:extLst>
          </p:cNvPr>
          <p:cNvSpPr txBox="1"/>
          <p:nvPr/>
        </p:nvSpPr>
        <p:spPr>
          <a:xfrm>
            <a:off x="3385457" y="4698325"/>
            <a:ext cx="1883229" cy="369332"/>
          </a:xfrm>
          <a:prstGeom prst="rect">
            <a:avLst/>
          </a:prstGeom>
          <a:noFill/>
        </p:spPr>
        <p:txBody>
          <a:bodyPr wrap="square" rtlCol="0">
            <a:spAutoFit/>
          </a:bodyPr>
          <a:lstStyle/>
          <a:p>
            <a:r>
              <a:rPr lang="zh-CN" altLang="en-US"/>
              <a:t>*</a:t>
            </a:r>
            <a:r>
              <a:rPr lang="en-US" altLang="zh-CN"/>
              <a:t>b</a:t>
            </a:r>
            <a:r>
              <a:rPr lang="zh-CN" altLang="en-US"/>
              <a:t> </a:t>
            </a:r>
            <a:r>
              <a:rPr lang="en-US" altLang="zh-CN"/>
              <a:t>=</a:t>
            </a:r>
            <a:r>
              <a:rPr lang="zh-CN" altLang="en-US"/>
              <a:t> </a:t>
            </a:r>
            <a:r>
              <a:rPr lang="en-US" altLang="zh-CN"/>
              <a:t>0x00</a:t>
            </a:r>
            <a:r>
              <a:rPr lang="zh-CN" altLang="en-US"/>
              <a:t> </a:t>
            </a:r>
            <a:r>
              <a:rPr lang="en-US" altLang="zh-CN"/>
              <a:t>00</a:t>
            </a:r>
            <a:endParaRPr lang="en-US"/>
          </a:p>
        </p:txBody>
      </p:sp>
      <p:cxnSp>
        <p:nvCxnSpPr>
          <p:cNvPr id="9" name="Straight Arrow Connector 8">
            <a:extLst>
              <a:ext uri="{FF2B5EF4-FFF2-40B4-BE49-F238E27FC236}">
                <a16:creationId xmlns:a16="http://schemas.microsoft.com/office/drawing/2014/main" id="{1B072313-31B1-DA43-AE70-CDEA8EA6A927}"/>
              </a:ext>
            </a:extLst>
          </p:cNvPr>
          <p:cNvCxnSpPr>
            <a:cxnSpLocks/>
          </p:cNvCxnSpPr>
          <p:nvPr/>
        </p:nvCxnSpPr>
        <p:spPr>
          <a:xfrm flipV="1">
            <a:off x="2898856" y="4942114"/>
            <a:ext cx="1673144" cy="7351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3DE29C42-C8AA-E944-9CF1-C8EC2D654F04}"/>
              </a:ext>
            </a:extLst>
          </p:cNvPr>
          <p:cNvCxnSpPr>
            <a:cxnSpLocks/>
          </p:cNvCxnSpPr>
          <p:nvPr/>
        </p:nvCxnSpPr>
        <p:spPr>
          <a:xfrm flipV="1">
            <a:off x="3419359" y="4957689"/>
            <a:ext cx="806756" cy="7507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1846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1-E</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Consider the following code snippet,</a:t>
            </a:r>
          </a:p>
          <a:p>
            <a:pPr marL="0" indent="0">
              <a:buNone/>
            </a:pPr>
            <a:endParaRPr lang="en-US" altLang="zh-CN"/>
          </a:p>
          <a:p>
            <a:pPr marL="0" indent="0">
              <a:buNone/>
            </a:pPr>
            <a:endParaRPr lang="en-US" altLang="zh-CN"/>
          </a:p>
          <a:p>
            <a:pPr marL="0" indent="0">
              <a:buNone/>
            </a:pPr>
            <a:endParaRPr lang="en-US" altLang="zh-CN"/>
          </a:p>
          <a:p>
            <a:pPr marL="0" indent="0">
              <a:buNone/>
            </a:pPr>
            <a:r>
              <a:rPr lang="en-US"/>
              <a:t>After executing the above, what is the value of</a:t>
            </a:r>
            <a:r>
              <a:rPr lang="zh-CN" altLang="en-US"/>
              <a:t> *</a:t>
            </a:r>
            <a:r>
              <a:rPr lang="en-US" altLang="zh-CN"/>
              <a:t>b</a:t>
            </a:r>
            <a:r>
              <a:rPr lang="en-US"/>
              <a:t>?</a:t>
            </a: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24</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pic>
        <p:nvPicPr>
          <p:cNvPr id="6" name="Picture 5" descr="Text&#10;&#10;Description automatically generated with medium confidence">
            <a:extLst>
              <a:ext uri="{FF2B5EF4-FFF2-40B4-BE49-F238E27FC236}">
                <a16:creationId xmlns:a16="http://schemas.microsoft.com/office/drawing/2014/main" id="{23129410-EB14-174E-9668-5CCA870BAA0A}"/>
              </a:ext>
            </a:extLst>
          </p:cNvPr>
          <p:cNvPicPr>
            <a:picLocks noChangeAspect="1"/>
          </p:cNvPicPr>
          <p:nvPr/>
        </p:nvPicPr>
        <p:blipFill>
          <a:blip r:embed="rId3"/>
          <a:stretch>
            <a:fillRect/>
          </a:stretch>
        </p:blipFill>
        <p:spPr>
          <a:xfrm>
            <a:off x="890742" y="2374324"/>
            <a:ext cx="5081433" cy="1455138"/>
          </a:xfrm>
          <a:prstGeom prst="rect">
            <a:avLst/>
          </a:prstGeom>
        </p:spPr>
      </p:pic>
      <p:sp>
        <p:nvSpPr>
          <p:cNvPr id="7" name="TextBox 6">
            <a:extLst>
              <a:ext uri="{FF2B5EF4-FFF2-40B4-BE49-F238E27FC236}">
                <a16:creationId xmlns:a16="http://schemas.microsoft.com/office/drawing/2014/main" id="{A5323179-10E9-7E46-A272-567B10968EA2}"/>
              </a:ext>
            </a:extLst>
          </p:cNvPr>
          <p:cNvSpPr txBox="1"/>
          <p:nvPr/>
        </p:nvSpPr>
        <p:spPr>
          <a:xfrm>
            <a:off x="890742" y="4818743"/>
            <a:ext cx="4160229" cy="369332"/>
          </a:xfrm>
          <a:prstGeom prst="rect">
            <a:avLst/>
          </a:prstGeom>
          <a:noFill/>
        </p:spPr>
        <p:txBody>
          <a:bodyPr wrap="square" rtlCol="0">
            <a:spAutoFit/>
          </a:bodyPr>
          <a:lstStyle/>
          <a:p>
            <a:r>
              <a:rPr lang="en-US" altLang="zh-CN">
                <a:solidFill>
                  <a:srgbClr val="C00000"/>
                </a:solidFill>
              </a:rPr>
              <a:t>0</a:t>
            </a:r>
            <a:endParaRPr lang="en-US">
              <a:solidFill>
                <a:srgbClr val="C00000"/>
              </a:solidFill>
            </a:endParaRPr>
          </a:p>
        </p:txBody>
      </p:sp>
    </p:spTree>
    <p:extLst>
      <p:ext uri="{BB962C8B-B14F-4D97-AF65-F5344CB8AC3E}">
        <p14:creationId xmlns:p14="http://schemas.microsoft.com/office/powerpoint/2010/main" val="706316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1-F</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Which following expressions compute the remainder of x modulo 64 (x is of type unsigned int)?</a:t>
            </a:r>
          </a:p>
          <a:p>
            <a:pPr marL="514350" indent="-514350">
              <a:buFont typeface="+mj-lt"/>
              <a:buAutoNum type="arabicPeriod"/>
            </a:pPr>
            <a:r>
              <a:rPr lang="en-US" altLang="zh-CN"/>
              <a:t>x</a:t>
            </a:r>
            <a:r>
              <a:rPr lang="zh-CN" altLang="en-US"/>
              <a:t> </a:t>
            </a:r>
            <a:r>
              <a:rPr lang="en-US" altLang="zh-CN"/>
              <a:t>%</a:t>
            </a:r>
            <a:r>
              <a:rPr lang="zh-CN" altLang="en-US"/>
              <a:t> </a:t>
            </a:r>
            <a:r>
              <a:rPr lang="en-US" altLang="zh-CN"/>
              <a:t>64</a:t>
            </a:r>
          </a:p>
          <a:p>
            <a:pPr marL="514350" indent="-514350">
              <a:buFont typeface="+mj-lt"/>
              <a:buAutoNum type="arabicPeriod"/>
            </a:pPr>
            <a:r>
              <a:rPr lang="en-US" altLang="zh-CN"/>
              <a:t>x</a:t>
            </a:r>
            <a:r>
              <a:rPr lang="zh-CN" altLang="en-US"/>
              <a:t> </a:t>
            </a:r>
            <a:r>
              <a:rPr lang="en-US" altLang="zh-CN"/>
              <a:t>/</a:t>
            </a:r>
            <a:r>
              <a:rPr lang="zh-CN" altLang="en-US"/>
              <a:t> </a:t>
            </a:r>
            <a:r>
              <a:rPr lang="en-US" altLang="zh-CN"/>
              <a:t>64</a:t>
            </a:r>
          </a:p>
          <a:p>
            <a:pPr marL="514350" indent="-514350">
              <a:buFont typeface="+mj-lt"/>
              <a:buAutoNum type="arabicPeriod"/>
            </a:pPr>
            <a:r>
              <a:rPr lang="en-US" altLang="zh-CN"/>
              <a:t>x</a:t>
            </a:r>
            <a:r>
              <a:rPr lang="zh-CN" altLang="en-US"/>
              <a:t> </a:t>
            </a:r>
            <a:r>
              <a:rPr lang="en-US" altLang="zh-CN"/>
              <a:t>&gt;&gt;</a:t>
            </a:r>
            <a:r>
              <a:rPr lang="zh-CN" altLang="en-US"/>
              <a:t> </a:t>
            </a:r>
            <a:r>
              <a:rPr lang="en-US" altLang="zh-CN"/>
              <a:t>6</a:t>
            </a:r>
          </a:p>
          <a:p>
            <a:pPr marL="514350" indent="-514350">
              <a:buFont typeface="+mj-lt"/>
              <a:buAutoNum type="arabicPeriod"/>
            </a:pPr>
            <a:r>
              <a:rPr lang="en-US" altLang="zh-CN"/>
              <a:t>x</a:t>
            </a:r>
            <a:r>
              <a:rPr lang="zh-CN" altLang="en-US"/>
              <a:t> </a:t>
            </a:r>
            <a:r>
              <a:rPr lang="en-US" altLang="zh-CN"/>
              <a:t>&amp;</a:t>
            </a:r>
            <a:r>
              <a:rPr lang="zh-CN" altLang="en-US"/>
              <a:t> </a:t>
            </a:r>
            <a:r>
              <a:rPr lang="en-US" altLang="zh-CN"/>
              <a:t>0x0000003f</a:t>
            </a:r>
          </a:p>
          <a:p>
            <a:pPr marL="514350" indent="-514350">
              <a:buFont typeface="+mj-lt"/>
              <a:buAutoNum type="arabicPeriod"/>
            </a:pPr>
            <a:r>
              <a:rPr lang="en-US" altLang="zh-CN"/>
              <a:t>(x</a:t>
            </a:r>
            <a:r>
              <a:rPr lang="zh-CN" altLang="en-US"/>
              <a:t> </a:t>
            </a:r>
            <a:r>
              <a:rPr lang="en-US" altLang="zh-CN"/>
              <a:t>&lt;&lt;</a:t>
            </a:r>
            <a:r>
              <a:rPr lang="zh-CN" altLang="en-US"/>
              <a:t> </a:t>
            </a:r>
            <a:r>
              <a:rPr lang="en-US" altLang="zh-CN"/>
              <a:t>26)</a:t>
            </a:r>
            <a:r>
              <a:rPr lang="zh-CN" altLang="en-US"/>
              <a:t> </a:t>
            </a:r>
            <a:r>
              <a:rPr lang="en-US" altLang="zh-CN"/>
              <a:t>&gt;&gt;</a:t>
            </a:r>
            <a:r>
              <a:rPr lang="zh-CN" altLang="en-US"/>
              <a:t> </a:t>
            </a:r>
            <a:r>
              <a:rPr lang="en-US" altLang="zh-CN"/>
              <a:t>26</a:t>
            </a:r>
          </a:p>
          <a:p>
            <a:pPr marL="514350" indent="-514350">
              <a:buFont typeface="+mj-lt"/>
              <a:buAutoNum type="arabicPeriod"/>
            </a:pPr>
            <a:r>
              <a:rPr lang="en-US" altLang="zh-CN"/>
              <a:t>None</a:t>
            </a:r>
            <a:r>
              <a:rPr lang="zh-CN" altLang="en-US"/>
              <a:t> </a:t>
            </a:r>
            <a:r>
              <a:rPr lang="en-US" altLang="zh-CN"/>
              <a:t>of</a:t>
            </a:r>
            <a:r>
              <a:rPr lang="zh-CN" altLang="en-US"/>
              <a:t> </a:t>
            </a:r>
            <a:r>
              <a:rPr lang="en-US" altLang="zh-CN"/>
              <a:t>the</a:t>
            </a:r>
            <a:r>
              <a:rPr lang="zh-CN" altLang="en-US"/>
              <a:t> </a:t>
            </a:r>
            <a:r>
              <a:rPr lang="en-US" altLang="zh-CN"/>
              <a:t>above</a:t>
            </a:r>
            <a:endParaRPr lang="en-US"/>
          </a:p>
          <a:p>
            <a:pPr marL="0" indent="0">
              <a:buNone/>
            </a:pPr>
            <a:endParaRPr lang="en-US" altLang="zh-CN"/>
          </a:p>
          <a:p>
            <a:pPr marL="0" indent="0">
              <a:buNone/>
            </a:pPr>
            <a:endParaRPr lang="en-US" altLang="zh-CN"/>
          </a:p>
          <a:p>
            <a:pPr marL="0" indent="0">
              <a:buNone/>
            </a:pP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25</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5" name="Oval 4">
            <a:extLst>
              <a:ext uri="{FF2B5EF4-FFF2-40B4-BE49-F238E27FC236}">
                <a16:creationId xmlns:a16="http://schemas.microsoft.com/office/drawing/2014/main" id="{97D626D3-E3B8-3348-894C-F7478E04A469}"/>
              </a:ext>
            </a:extLst>
          </p:cNvPr>
          <p:cNvSpPr/>
          <p:nvPr/>
        </p:nvSpPr>
        <p:spPr>
          <a:xfrm>
            <a:off x="753046" y="2662795"/>
            <a:ext cx="1903068" cy="55937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6CA15CBA-4B11-D641-947F-3F1DDDC2687C}"/>
              </a:ext>
            </a:extLst>
          </p:cNvPr>
          <p:cNvSpPr txBox="1"/>
          <p:nvPr/>
        </p:nvSpPr>
        <p:spPr>
          <a:xfrm>
            <a:off x="6259286" y="2797629"/>
            <a:ext cx="3592285" cy="646331"/>
          </a:xfrm>
          <a:prstGeom prst="rect">
            <a:avLst/>
          </a:prstGeom>
          <a:noFill/>
        </p:spPr>
        <p:txBody>
          <a:bodyPr wrap="square" rtlCol="0">
            <a:spAutoFit/>
          </a:bodyPr>
          <a:lstStyle/>
          <a:p>
            <a:r>
              <a:rPr lang="en-US" altLang="zh-CN"/>
              <a:t>x</a:t>
            </a:r>
            <a:r>
              <a:rPr lang="zh-CN" altLang="en-US"/>
              <a:t> </a:t>
            </a:r>
            <a:r>
              <a:rPr lang="en-US" altLang="zh-CN"/>
              <a:t>=</a:t>
            </a:r>
            <a:r>
              <a:rPr lang="zh-CN" altLang="en-US"/>
              <a:t> </a:t>
            </a:r>
            <a:r>
              <a:rPr lang="en-US" altLang="zh-CN"/>
              <a:t>i</a:t>
            </a:r>
            <a:r>
              <a:rPr lang="zh-CN" altLang="en-US"/>
              <a:t> * </a:t>
            </a:r>
            <a:r>
              <a:rPr lang="en-US" altLang="zh-CN"/>
              <a:t>64</a:t>
            </a:r>
            <a:r>
              <a:rPr lang="zh-CN" altLang="en-US"/>
              <a:t> </a:t>
            </a:r>
            <a:r>
              <a:rPr lang="en-US" altLang="zh-CN"/>
              <a:t>+</a:t>
            </a:r>
            <a:r>
              <a:rPr lang="zh-CN" altLang="en-US"/>
              <a:t> </a:t>
            </a:r>
            <a:r>
              <a:rPr lang="en-US" altLang="zh-CN"/>
              <a:t>j,</a:t>
            </a:r>
            <a:r>
              <a:rPr lang="zh-CN" altLang="en-US"/>
              <a:t> </a:t>
            </a:r>
            <a:r>
              <a:rPr lang="en-US" altLang="zh-CN"/>
              <a:t>0&lt;=</a:t>
            </a:r>
            <a:r>
              <a:rPr lang="zh-CN" altLang="en-US"/>
              <a:t> </a:t>
            </a:r>
            <a:r>
              <a:rPr lang="en-US" altLang="zh-CN"/>
              <a:t>j</a:t>
            </a:r>
            <a:r>
              <a:rPr lang="zh-CN" altLang="en-US"/>
              <a:t> </a:t>
            </a:r>
            <a:r>
              <a:rPr lang="en-US" altLang="zh-CN"/>
              <a:t>&lt;</a:t>
            </a:r>
            <a:r>
              <a:rPr lang="zh-CN" altLang="en-US"/>
              <a:t> </a:t>
            </a:r>
            <a:r>
              <a:rPr lang="en-US" altLang="zh-CN"/>
              <a:t>64</a:t>
            </a:r>
          </a:p>
          <a:p>
            <a:r>
              <a:rPr lang="en-US" altLang="zh-CN"/>
              <a:t>x:</a:t>
            </a:r>
            <a:r>
              <a:rPr lang="zh-CN" altLang="en-US"/>
              <a:t> </a:t>
            </a:r>
            <a:r>
              <a:rPr lang="en-US" altLang="zh-CN"/>
              <a:t>32bits,</a:t>
            </a:r>
            <a:r>
              <a:rPr lang="zh-CN" altLang="en-US"/>
              <a:t> </a:t>
            </a:r>
            <a:r>
              <a:rPr lang="en-US" altLang="zh-CN"/>
              <a:t>64</a:t>
            </a:r>
            <a:r>
              <a:rPr lang="zh-CN" altLang="en-US"/>
              <a:t> </a:t>
            </a:r>
            <a:r>
              <a:rPr lang="en-US" altLang="zh-CN"/>
              <a:t>=</a:t>
            </a:r>
            <a:r>
              <a:rPr lang="zh-CN" altLang="en-US"/>
              <a:t> </a:t>
            </a:r>
            <a:r>
              <a:rPr lang="en-US" altLang="zh-CN"/>
              <a:t>2^6</a:t>
            </a:r>
            <a:endParaRPr lang="en-US"/>
          </a:p>
        </p:txBody>
      </p:sp>
      <p:graphicFrame>
        <p:nvGraphicFramePr>
          <p:cNvPr id="9" name="Table 10">
            <a:extLst>
              <a:ext uri="{FF2B5EF4-FFF2-40B4-BE49-F238E27FC236}">
                <a16:creationId xmlns:a16="http://schemas.microsoft.com/office/drawing/2014/main" id="{EC0808A8-E6AF-4845-9E5C-9F88B28B9F65}"/>
              </a:ext>
            </a:extLst>
          </p:cNvPr>
          <p:cNvGraphicFramePr>
            <a:graphicFrameLocks noGrp="1"/>
          </p:cNvGraphicFramePr>
          <p:nvPr>
            <p:extLst>
              <p:ext uri="{D42A27DB-BD31-4B8C-83A1-F6EECF244321}">
                <p14:modId xmlns:p14="http://schemas.microsoft.com/office/powerpoint/2010/main" val="3075296407"/>
              </p:ext>
            </p:extLst>
          </p:nvPr>
        </p:nvGraphicFramePr>
        <p:xfrm>
          <a:off x="6271043" y="3494027"/>
          <a:ext cx="3807596" cy="365760"/>
        </p:xfrm>
        <a:graphic>
          <a:graphicData uri="http://schemas.openxmlformats.org/drawingml/2006/table">
            <a:tbl>
              <a:tblPr firstRow="1" bandRow="1">
                <a:tableStyleId>{5940675A-B579-460E-94D1-54222C63F5DA}</a:tableStyleId>
              </a:tblPr>
              <a:tblGrid>
                <a:gridCol w="2808514">
                  <a:extLst>
                    <a:ext uri="{9D8B030D-6E8A-4147-A177-3AD203B41FA5}">
                      <a16:colId xmlns:a16="http://schemas.microsoft.com/office/drawing/2014/main" val="1320082587"/>
                    </a:ext>
                  </a:extLst>
                </a:gridCol>
                <a:gridCol w="999082">
                  <a:extLst>
                    <a:ext uri="{9D8B030D-6E8A-4147-A177-3AD203B41FA5}">
                      <a16:colId xmlns:a16="http://schemas.microsoft.com/office/drawing/2014/main" val="747225570"/>
                    </a:ext>
                  </a:extLst>
                </a:gridCol>
              </a:tblGrid>
              <a:tr h="365125">
                <a:tc>
                  <a:txBody>
                    <a:bodyPr/>
                    <a:lstStyle/>
                    <a:p>
                      <a:pPr algn="ctr"/>
                      <a:r>
                        <a:rPr lang="en-US" altLang="zh-CN">
                          <a:solidFill>
                            <a:schemeClr val="bg1"/>
                          </a:solidFill>
                        </a:rPr>
                        <a:t>26</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ln>
                            <a:noFill/>
                          </a:ln>
                          <a:solidFill>
                            <a:schemeClr val="bg1"/>
                          </a:solidFill>
                        </a:rPr>
                        <a:t>6</a:t>
                      </a:r>
                      <a:r>
                        <a:rPr lang="zh-CN" altLang="en-US">
                          <a:ln>
                            <a:noFill/>
                          </a:ln>
                          <a:solidFill>
                            <a:schemeClr val="bg1"/>
                          </a:solidFill>
                        </a:rPr>
                        <a:t> </a:t>
                      </a:r>
                      <a:r>
                        <a:rPr lang="en-US" altLang="zh-CN">
                          <a:ln>
                            <a:noFill/>
                          </a:ln>
                          <a:solidFill>
                            <a:schemeClr val="bg1"/>
                          </a:solidFill>
                        </a:rPr>
                        <a:t>bits</a:t>
                      </a:r>
                      <a:endParaRPr lang="en-US">
                        <a:ln>
                          <a:noFill/>
                        </a:ln>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37538696"/>
                  </a:ext>
                </a:extLst>
              </a:tr>
            </a:tbl>
          </a:graphicData>
        </a:graphic>
      </p:graphicFrame>
      <p:sp>
        <p:nvSpPr>
          <p:cNvPr id="11" name="Left Brace 10">
            <a:extLst>
              <a:ext uri="{FF2B5EF4-FFF2-40B4-BE49-F238E27FC236}">
                <a16:creationId xmlns:a16="http://schemas.microsoft.com/office/drawing/2014/main" id="{9C6E2D60-59BD-7742-8070-45434DE51E1C}"/>
              </a:ext>
            </a:extLst>
          </p:cNvPr>
          <p:cNvSpPr/>
          <p:nvPr/>
        </p:nvSpPr>
        <p:spPr>
          <a:xfrm rot="16200000">
            <a:off x="7544790" y="2636109"/>
            <a:ext cx="249268" cy="279675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0D435417-B2FC-B743-80C1-6F382747AFF8}"/>
              </a:ext>
            </a:extLst>
          </p:cNvPr>
          <p:cNvSpPr txBox="1"/>
          <p:nvPr/>
        </p:nvSpPr>
        <p:spPr>
          <a:xfrm>
            <a:off x="7550641" y="4159123"/>
            <a:ext cx="237566" cy="369332"/>
          </a:xfrm>
          <a:prstGeom prst="rect">
            <a:avLst/>
          </a:prstGeom>
          <a:noFill/>
        </p:spPr>
        <p:txBody>
          <a:bodyPr wrap="none" rtlCol="0">
            <a:spAutoFit/>
          </a:bodyPr>
          <a:lstStyle/>
          <a:p>
            <a:r>
              <a:rPr lang="en-US" altLang="zh-CN" err="1"/>
              <a:t>i</a:t>
            </a:r>
            <a:endParaRPr lang="en-US"/>
          </a:p>
        </p:txBody>
      </p:sp>
      <p:sp>
        <p:nvSpPr>
          <p:cNvPr id="17" name="Left Brace 16">
            <a:extLst>
              <a:ext uri="{FF2B5EF4-FFF2-40B4-BE49-F238E27FC236}">
                <a16:creationId xmlns:a16="http://schemas.microsoft.com/office/drawing/2014/main" id="{4D4B778A-F3A1-A44C-BBD8-ACA3E974FD6E}"/>
              </a:ext>
            </a:extLst>
          </p:cNvPr>
          <p:cNvSpPr/>
          <p:nvPr/>
        </p:nvSpPr>
        <p:spPr>
          <a:xfrm rot="16200000">
            <a:off x="9448589" y="3529071"/>
            <a:ext cx="249270" cy="101083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A6579B46-3897-5343-85CE-5C45E62B1F80}"/>
              </a:ext>
            </a:extLst>
          </p:cNvPr>
          <p:cNvSpPr txBox="1"/>
          <p:nvPr/>
        </p:nvSpPr>
        <p:spPr>
          <a:xfrm>
            <a:off x="9467817" y="4159123"/>
            <a:ext cx="239168" cy="369332"/>
          </a:xfrm>
          <a:prstGeom prst="rect">
            <a:avLst/>
          </a:prstGeom>
          <a:noFill/>
        </p:spPr>
        <p:txBody>
          <a:bodyPr wrap="none" rtlCol="0">
            <a:spAutoFit/>
          </a:bodyPr>
          <a:lstStyle/>
          <a:p>
            <a:r>
              <a:rPr lang="en-US"/>
              <a:t>j</a:t>
            </a:r>
          </a:p>
        </p:txBody>
      </p:sp>
      <p:sp>
        <p:nvSpPr>
          <p:cNvPr id="23" name="Oval 22">
            <a:extLst>
              <a:ext uri="{FF2B5EF4-FFF2-40B4-BE49-F238E27FC236}">
                <a16:creationId xmlns:a16="http://schemas.microsoft.com/office/drawing/2014/main" id="{B1A2552E-20B4-B045-9311-699675898598}"/>
              </a:ext>
            </a:extLst>
          </p:cNvPr>
          <p:cNvSpPr/>
          <p:nvPr/>
        </p:nvSpPr>
        <p:spPr>
          <a:xfrm>
            <a:off x="695107" y="4248767"/>
            <a:ext cx="3387036" cy="55937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4" name="Oval 23">
            <a:extLst>
              <a:ext uri="{FF2B5EF4-FFF2-40B4-BE49-F238E27FC236}">
                <a16:creationId xmlns:a16="http://schemas.microsoft.com/office/drawing/2014/main" id="{9F361E18-0CBE-AF49-8096-D709FC8F511B}"/>
              </a:ext>
            </a:extLst>
          </p:cNvPr>
          <p:cNvSpPr/>
          <p:nvPr/>
        </p:nvSpPr>
        <p:spPr>
          <a:xfrm>
            <a:off x="645567" y="4759063"/>
            <a:ext cx="3387035" cy="55937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aphicFrame>
        <p:nvGraphicFramePr>
          <p:cNvPr id="25" name="Table 10">
            <a:extLst>
              <a:ext uri="{FF2B5EF4-FFF2-40B4-BE49-F238E27FC236}">
                <a16:creationId xmlns:a16="http://schemas.microsoft.com/office/drawing/2014/main" id="{AFFC84A5-1909-8146-AF4B-988FA84E289E}"/>
              </a:ext>
            </a:extLst>
          </p:cNvPr>
          <p:cNvGraphicFramePr>
            <a:graphicFrameLocks noGrp="1"/>
          </p:cNvGraphicFramePr>
          <p:nvPr>
            <p:extLst>
              <p:ext uri="{D42A27DB-BD31-4B8C-83A1-F6EECF244321}">
                <p14:modId xmlns:p14="http://schemas.microsoft.com/office/powerpoint/2010/main" val="3161042439"/>
              </p:ext>
            </p:extLst>
          </p:nvPr>
        </p:nvGraphicFramePr>
        <p:xfrm>
          <a:off x="6706802" y="4707842"/>
          <a:ext cx="3807596" cy="365760"/>
        </p:xfrm>
        <a:graphic>
          <a:graphicData uri="http://schemas.openxmlformats.org/drawingml/2006/table">
            <a:tbl>
              <a:tblPr firstRow="1" bandRow="1">
                <a:tableStyleId>{5940675A-B579-460E-94D1-54222C63F5DA}</a:tableStyleId>
              </a:tblPr>
              <a:tblGrid>
                <a:gridCol w="2808514">
                  <a:extLst>
                    <a:ext uri="{9D8B030D-6E8A-4147-A177-3AD203B41FA5}">
                      <a16:colId xmlns:a16="http://schemas.microsoft.com/office/drawing/2014/main" val="1320082587"/>
                    </a:ext>
                  </a:extLst>
                </a:gridCol>
                <a:gridCol w="999082">
                  <a:extLst>
                    <a:ext uri="{9D8B030D-6E8A-4147-A177-3AD203B41FA5}">
                      <a16:colId xmlns:a16="http://schemas.microsoft.com/office/drawing/2014/main" val="747225570"/>
                    </a:ext>
                  </a:extLst>
                </a:gridCol>
              </a:tblGrid>
              <a:tr h="365125">
                <a:tc>
                  <a:txBody>
                    <a:bodyPr/>
                    <a:lstStyle/>
                    <a:p>
                      <a:pPr algn="ctr"/>
                      <a:r>
                        <a:rPr lang="en-US" altLang="zh-CN">
                          <a:solidFill>
                            <a:schemeClr val="bg1"/>
                          </a:solidFill>
                        </a:rPr>
                        <a:t>26</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ln>
                            <a:noFill/>
                          </a:ln>
                          <a:solidFill>
                            <a:schemeClr val="bg1"/>
                          </a:solidFill>
                        </a:rPr>
                        <a:t>111111</a:t>
                      </a:r>
                      <a:endParaRPr lang="en-US">
                        <a:ln>
                          <a:noFill/>
                        </a:ln>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37538696"/>
                  </a:ext>
                </a:extLst>
              </a:tr>
            </a:tbl>
          </a:graphicData>
        </a:graphic>
      </p:graphicFrame>
      <p:graphicFrame>
        <p:nvGraphicFramePr>
          <p:cNvPr id="26" name="Table 10">
            <a:extLst>
              <a:ext uri="{FF2B5EF4-FFF2-40B4-BE49-F238E27FC236}">
                <a16:creationId xmlns:a16="http://schemas.microsoft.com/office/drawing/2014/main" id="{C8B0405A-9B58-C346-805F-F88957BA7EA6}"/>
              </a:ext>
            </a:extLst>
          </p:cNvPr>
          <p:cNvGraphicFramePr>
            <a:graphicFrameLocks noGrp="1"/>
          </p:cNvGraphicFramePr>
          <p:nvPr>
            <p:extLst>
              <p:ext uri="{D42A27DB-BD31-4B8C-83A1-F6EECF244321}">
                <p14:modId xmlns:p14="http://schemas.microsoft.com/office/powerpoint/2010/main" val="1511974969"/>
              </p:ext>
            </p:extLst>
          </p:nvPr>
        </p:nvGraphicFramePr>
        <p:xfrm>
          <a:off x="6706802" y="5576834"/>
          <a:ext cx="3807596" cy="365760"/>
        </p:xfrm>
        <a:graphic>
          <a:graphicData uri="http://schemas.openxmlformats.org/drawingml/2006/table">
            <a:tbl>
              <a:tblPr firstRow="1" bandRow="1">
                <a:tableStyleId>{5940675A-B579-460E-94D1-54222C63F5DA}</a:tableStyleId>
              </a:tblPr>
              <a:tblGrid>
                <a:gridCol w="2808514">
                  <a:extLst>
                    <a:ext uri="{9D8B030D-6E8A-4147-A177-3AD203B41FA5}">
                      <a16:colId xmlns:a16="http://schemas.microsoft.com/office/drawing/2014/main" val="1320082587"/>
                    </a:ext>
                  </a:extLst>
                </a:gridCol>
                <a:gridCol w="999082">
                  <a:extLst>
                    <a:ext uri="{9D8B030D-6E8A-4147-A177-3AD203B41FA5}">
                      <a16:colId xmlns:a16="http://schemas.microsoft.com/office/drawing/2014/main" val="747225570"/>
                    </a:ext>
                  </a:extLst>
                </a:gridCol>
              </a:tblGrid>
              <a:tr h="365125">
                <a:tc>
                  <a:txBody>
                    <a:bodyPr/>
                    <a:lstStyle/>
                    <a:p>
                      <a:pPr algn="ctr"/>
                      <a:r>
                        <a:rPr lang="en-US" altLang="zh-CN">
                          <a:solidFill>
                            <a:schemeClr val="bg1"/>
                          </a:solidFill>
                        </a:rPr>
                        <a:t>111111000000…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ln>
                            <a:noFill/>
                          </a:ln>
                          <a:solidFill>
                            <a:schemeClr val="bg1"/>
                          </a:solidFill>
                        </a:rPr>
                        <a:t>000000</a:t>
                      </a:r>
                      <a:endParaRPr lang="en-US">
                        <a:ln>
                          <a:noFill/>
                        </a:ln>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37538696"/>
                  </a:ext>
                </a:extLst>
              </a:tr>
            </a:tbl>
          </a:graphicData>
        </a:graphic>
      </p:graphicFrame>
      <p:sp>
        <p:nvSpPr>
          <p:cNvPr id="27" name="Rectangular Callout 26">
            <a:extLst>
              <a:ext uri="{FF2B5EF4-FFF2-40B4-BE49-F238E27FC236}">
                <a16:creationId xmlns:a16="http://schemas.microsoft.com/office/drawing/2014/main" id="{D8573A8E-EC5C-F84C-B120-78B76E5112DF}"/>
              </a:ext>
            </a:extLst>
          </p:cNvPr>
          <p:cNvSpPr/>
          <p:nvPr/>
        </p:nvSpPr>
        <p:spPr>
          <a:xfrm>
            <a:off x="8445989" y="3856588"/>
            <a:ext cx="2137994" cy="559376"/>
          </a:xfrm>
          <a:prstGeom prst="wedgeRectCallout">
            <a:avLst>
              <a:gd name="adj1" fmla="val 11968"/>
              <a:gd name="adj2" fmla="val 1179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Result:</a:t>
            </a:r>
            <a:r>
              <a:rPr lang="zh-CN" altLang="en-US"/>
              <a:t> </a:t>
            </a:r>
            <a:r>
              <a:rPr lang="en-US" altLang="zh-CN"/>
              <a:t>(111111)2</a:t>
            </a:r>
            <a:r>
              <a:rPr lang="zh-CN" altLang="en-US"/>
              <a:t> </a:t>
            </a:r>
            <a:endParaRPr lang="en-US"/>
          </a:p>
        </p:txBody>
      </p:sp>
      <p:sp>
        <p:nvSpPr>
          <p:cNvPr id="15" name="Down Arrow 14">
            <a:extLst>
              <a:ext uri="{FF2B5EF4-FFF2-40B4-BE49-F238E27FC236}">
                <a16:creationId xmlns:a16="http://schemas.microsoft.com/office/drawing/2014/main" id="{2F64620C-9157-C34C-9674-518D98B09C4C}"/>
              </a:ext>
            </a:extLst>
          </p:cNvPr>
          <p:cNvSpPr/>
          <p:nvPr/>
        </p:nvSpPr>
        <p:spPr>
          <a:xfrm>
            <a:off x="8445989" y="5159829"/>
            <a:ext cx="240811" cy="3265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10">
            <a:extLst>
              <a:ext uri="{FF2B5EF4-FFF2-40B4-BE49-F238E27FC236}">
                <a16:creationId xmlns:a16="http://schemas.microsoft.com/office/drawing/2014/main" id="{87C6897C-F434-D24B-967C-252A9203C683}"/>
              </a:ext>
            </a:extLst>
          </p:cNvPr>
          <p:cNvGraphicFramePr>
            <a:graphicFrameLocks noGrp="1"/>
          </p:cNvGraphicFramePr>
          <p:nvPr>
            <p:extLst>
              <p:ext uri="{D42A27DB-BD31-4B8C-83A1-F6EECF244321}">
                <p14:modId xmlns:p14="http://schemas.microsoft.com/office/powerpoint/2010/main" val="2533683402"/>
              </p:ext>
            </p:extLst>
          </p:nvPr>
        </p:nvGraphicFramePr>
        <p:xfrm>
          <a:off x="6706802" y="6445826"/>
          <a:ext cx="3807596" cy="365760"/>
        </p:xfrm>
        <a:graphic>
          <a:graphicData uri="http://schemas.openxmlformats.org/drawingml/2006/table">
            <a:tbl>
              <a:tblPr firstRow="1" bandRow="1">
                <a:tableStyleId>{5940675A-B579-460E-94D1-54222C63F5DA}</a:tableStyleId>
              </a:tblPr>
              <a:tblGrid>
                <a:gridCol w="2808514">
                  <a:extLst>
                    <a:ext uri="{9D8B030D-6E8A-4147-A177-3AD203B41FA5}">
                      <a16:colId xmlns:a16="http://schemas.microsoft.com/office/drawing/2014/main" val="1320082587"/>
                    </a:ext>
                  </a:extLst>
                </a:gridCol>
                <a:gridCol w="999082">
                  <a:extLst>
                    <a:ext uri="{9D8B030D-6E8A-4147-A177-3AD203B41FA5}">
                      <a16:colId xmlns:a16="http://schemas.microsoft.com/office/drawing/2014/main" val="747225570"/>
                    </a:ext>
                  </a:extLst>
                </a:gridCol>
              </a:tblGrid>
              <a:tr h="365125">
                <a:tc>
                  <a:txBody>
                    <a:bodyPr/>
                    <a:lstStyle/>
                    <a:p>
                      <a:pPr algn="ctr"/>
                      <a:r>
                        <a:rPr lang="en-US" altLang="zh-CN">
                          <a:solidFill>
                            <a:schemeClr val="bg1"/>
                          </a:solidFill>
                        </a:rPr>
                        <a:t>000000…..</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ln>
                            <a:noFill/>
                          </a:ln>
                          <a:solidFill>
                            <a:schemeClr val="bg1"/>
                          </a:solidFill>
                        </a:rPr>
                        <a:t>111111</a:t>
                      </a:r>
                      <a:endParaRPr lang="en-US">
                        <a:ln>
                          <a:noFill/>
                        </a:ln>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37538696"/>
                  </a:ext>
                </a:extLst>
              </a:tr>
            </a:tbl>
          </a:graphicData>
        </a:graphic>
      </p:graphicFrame>
      <p:sp>
        <p:nvSpPr>
          <p:cNvPr id="29" name="Down Arrow 28">
            <a:extLst>
              <a:ext uri="{FF2B5EF4-FFF2-40B4-BE49-F238E27FC236}">
                <a16:creationId xmlns:a16="http://schemas.microsoft.com/office/drawing/2014/main" id="{7E792AB7-F672-4D49-8F19-692CDE6ED385}"/>
              </a:ext>
            </a:extLst>
          </p:cNvPr>
          <p:cNvSpPr/>
          <p:nvPr/>
        </p:nvSpPr>
        <p:spPr>
          <a:xfrm>
            <a:off x="8445989" y="6028821"/>
            <a:ext cx="240811" cy="3265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ular Callout 29">
            <a:extLst>
              <a:ext uri="{FF2B5EF4-FFF2-40B4-BE49-F238E27FC236}">
                <a16:creationId xmlns:a16="http://schemas.microsoft.com/office/drawing/2014/main" id="{60C1EB0B-8E2D-0A4A-9EF2-BE2CEAECFCD8}"/>
              </a:ext>
            </a:extLst>
          </p:cNvPr>
          <p:cNvSpPr/>
          <p:nvPr/>
        </p:nvSpPr>
        <p:spPr>
          <a:xfrm>
            <a:off x="2339085" y="3635830"/>
            <a:ext cx="2515414" cy="57671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0x3F:</a:t>
            </a:r>
            <a:r>
              <a:rPr lang="zh-CN" altLang="en-US" dirty="0"/>
              <a:t> </a:t>
            </a:r>
            <a:r>
              <a:rPr lang="en-US" altLang="zh-CN" dirty="0"/>
              <a:t>00111111</a:t>
            </a:r>
            <a:endParaRPr lang="en-US" dirty="0"/>
          </a:p>
        </p:txBody>
      </p:sp>
    </p:spTree>
    <p:extLst>
      <p:ext uri="{BB962C8B-B14F-4D97-AF65-F5344CB8AC3E}">
        <p14:creationId xmlns:p14="http://schemas.microsoft.com/office/powerpoint/2010/main" val="241009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bldP spid="17" grpId="0" animBg="1"/>
      <p:bldP spid="18" grpId="0"/>
      <p:bldP spid="23" grpId="0" animBg="1"/>
      <p:bldP spid="24" grpId="0" animBg="1"/>
      <p:bldP spid="27" grpId="0" animBg="1"/>
      <p:bldP spid="15" grpId="0" animBg="1"/>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1-G</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normAutofit/>
          </a:bodyPr>
          <a:lstStyle/>
          <a:p>
            <a:pPr marL="0" indent="0">
              <a:buNone/>
            </a:pPr>
            <a:r>
              <a:rPr lang="en-US"/>
              <a:t>Which of the following statements are true </a:t>
            </a:r>
            <a:r>
              <a:rPr lang="en-US" err="1"/>
              <a:t>w.r.t.</a:t>
            </a:r>
            <a:r>
              <a:rPr lang="en-US"/>
              <a:t> malloc</a:t>
            </a:r>
            <a:r>
              <a:rPr lang="en-US" altLang="zh-CN"/>
              <a:t>?</a:t>
            </a:r>
            <a:endParaRPr lang="en-US"/>
          </a:p>
          <a:p>
            <a:pPr marL="514350" indent="-514350">
              <a:buFont typeface="+mj-lt"/>
              <a:buAutoNum type="arabicPeriod"/>
            </a:pPr>
            <a:r>
              <a:rPr lang="en-US"/>
              <a:t>Every call to malloc results in the memory allocator making a </a:t>
            </a:r>
            <a:r>
              <a:rPr lang="en-US" err="1"/>
              <a:t>syscall</a:t>
            </a:r>
            <a:r>
              <a:rPr lang="en-US"/>
              <a:t> (e.g. </a:t>
            </a:r>
            <a:r>
              <a:rPr lang="en-US" err="1"/>
              <a:t>sbrk</a:t>
            </a:r>
            <a:r>
              <a:rPr lang="en-US"/>
              <a:t>) to request</a:t>
            </a:r>
            <a:r>
              <a:rPr lang="zh-CN" altLang="en-US"/>
              <a:t> </a:t>
            </a:r>
            <a:r>
              <a:rPr lang="en-US"/>
              <a:t>memory from OS.</a:t>
            </a:r>
          </a:p>
          <a:p>
            <a:pPr marL="514350" indent="-514350">
              <a:buFont typeface="+mj-lt"/>
              <a:buAutoNum type="arabicPeriod"/>
            </a:pPr>
            <a:r>
              <a:rPr lang="en-US"/>
              <a:t>malloc returns failure if and only if the memory allocator does not have any free chunks.</a:t>
            </a:r>
          </a:p>
          <a:p>
            <a:pPr marL="514350" indent="-514350">
              <a:buFont typeface="+mj-lt"/>
              <a:buAutoNum type="arabicPeriod"/>
            </a:pPr>
            <a:r>
              <a:rPr lang="en-US" altLang="zh-CN"/>
              <a:t>When</a:t>
            </a:r>
            <a:r>
              <a:rPr lang="en-US"/>
              <a:t> using the implicit-list design, malloc tends to traverse more chunks than when using the</a:t>
            </a:r>
            <a:r>
              <a:rPr lang="zh-CN" altLang="en-US"/>
              <a:t> </a:t>
            </a:r>
            <a:r>
              <a:rPr lang="en-US"/>
              <a:t>explicit-list design.</a:t>
            </a:r>
          </a:p>
          <a:p>
            <a:pPr marL="514350" indent="-514350">
              <a:buFont typeface="+mj-lt"/>
              <a:buAutoNum type="arabicPeriod"/>
            </a:pPr>
            <a:r>
              <a:rPr lang="en-US" altLang="zh-CN"/>
              <a:t>None</a:t>
            </a:r>
            <a:r>
              <a:rPr lang="zh-CN" altLang="en-US"/>
              <a:t> </a:t>
            </a:r>
            <a:r>
              <a:rPr lang="en-US" altLang="zh-CN"/>
              <a:t>of</a:t>
            </a:r>
            <a:r>
              <a:rPr lang="zh-CN" altLang="en-US"/>
              <a:t> </a:t>
            </a:r>
            <a:r>
              <a:rPr lang="en-US" altLang="zh-CN"/>
              <a:t>the</a:t>
            </a:r>
            <a:r>
              <a:rPr lang="zh-CN" altLang="en-US"/>
              <a:t> </a:t>
            </a:r>
            <a:r>
              <a:rPr lang="en-US" altLang="zh-CN"/>
              <a:t>above.</a:t>
            </a:r>
            <a:endParaRPr lang="en-US"/>
          </a:p>
          <a:p>
            <a:pPr marL="514350" indent="-514350">
              <a:buFont typeface="+mj-lt"/>
              <a:buAutoNum type="arabicPeriod"/>
            </a:pPr>
            <a:endParaRPr lang="en-US"/>
          </a:p>
          <a:p>
            <a:pPr marL="0" indent="0">
              <a:buNone/>
            </a:pPr>
            <a:endParaRPr lang="en-US" altLang="zh-CN"/>
          </a:p>
          <a:p>
            <a:pPr marL="0" indent="0">
              <a:buNone/>
            </a:pPr>
            <a:endParaRPr lang="en-US" altLang="zh-CN"/>
          </a:p>
          <a:p>
            <a:pPr marL="0" indent="0">
              <a:buNone/>
            </a:pPr>
            <a:endParaRPr lang="en-US" altLang="zh-CN"/>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26</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6" name="Multiply 5">
            <a:extLst>
              <a:ext uri="{FF2B5EF4-FFF2-40B4-BE49-F238E27FC236}">
                <a16:creationId xmlns:a16="http://schemas.microsoft.com/office/drawing/2014/main" id="{E7AD143A-4998-5049-96FE-18373700055F}"/>
              </a:ext>
            </a:extLst>
          </p:cNvPr>
          <p:cNvSpPr/>
          <p:nvPr/>
        </p:nvSpPr>
        <p:spPr>
          <a:xfrm>
            <a:off x="706581" y="2327564"/>
            <a:ext cx="592282" cy="519546"/>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ular Callout 6">
            <a:extLst>
              <a:ext uri="{FF2B5EF4-FFF2-40B4-BE49-F238E27FC236}">
                <a16:creationId xmlns:a16="http://schemas.microsoft.com/office/drawing/2014/main" id="{95471778-63DE-8E47-A653-CECF2793748B}"/>
              </a:ext>
            </a:extLst>
          </p:cNvPr>
          <p:cNvSpPr/>
          <p:nvPr/>
        </p:nvSpPr>
        <p:spPr>
          <a:xfrm>
            <a:off x="3543299" y="1205345"/>
            <a:ext cx="3512127" cy="1122219"/>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First</a:t>
            </a:r>
            <a:r>
              <a:rPr lang="zh-CN" altLang="en-US"/>
              <a:t> </a:t>
            </a:r>
            <a:r>
              <a:rPr lang="en-US" altLang="zh-CN"/>
              <a:t>try</a:t>
            </a:r>
            <a:r>
              <a:rPr lang="zh-CN" altLang="en-US"/>
              <a:t> </a:t>
            </a:r>
            <a:r>
              <a:rPr lang="en-US" altLang="zh-CN"/>
              <a:t>to</a:t>
            </a:r>
            <a:r>
              <a:rPr lang="zh-CN" altLang="en-US"/>
              <a:t> </a:t>
            </a:r>
            <a:r>
              <a:rPr lang="en-US" altLang="zh-CN"/>
              <a:t>search</a:t>
            </a:r>
            <a:r>
              <a:rPr lang="zh-CN" altLang="en-US"/>
              <a:t> </a:t>
            </a:r>
            <a:r>
              <a:rPr lang="en-US" altLang="zh-CN"/>
              <a:t>in</a:t>
            </a:r>
            <a:r>
              <a:rPr lang="zh-CN" altLang="en-US"/>
              <a:t> </a:t>
            </a:r>
            <a:r>
              <a:rPr lang="en-US" altLang="zh-CN"/>
              <a:t>the</a:t>
            </a:r>
            <a:r>
              <a:rPr lang="zh-CN" altLang="en-US"/>
              <a:t> </a:t>
            </a:r>
            <a:r>
              <a:rPr lang="en-US" altLang="zh-CN"/>
              <a:t>current</a:t>
            </a:r>
            <a:r>
              <a:rPr lang="zh-CN" altLang="en-US"/>
              <a:t> </a:t>
            </a:r>
            <a:r>
              <a:rPr lang="en-US" altLang="zh-CN"/>
              <a:t>heap</a:t>
            </a:r>
            <a:r>
              <a:rPr lang="zh-CN" altLang="en-US"/>
              <a:t> </a:t>
            </a:r>
            <a:r>
              <a:rPr lang="en-US" altLang="zh-CN"/>
              <a:t>to</a:t>
            </a:r>
            <a:r>
              <a:rPr lang="zh-CN" altLang="en-US"/>
              <a:t> </a:t>
            </a:r>
            <a:r>
              <a:rPr lang="en-US" altLang="zh-CN"/>
              <a:t>see</a:t>
            </a:r>
            <a:r>
              <a:rPr lang="zh-CN" altLang="en-US"/>
              <a:t> </a:t>
            </a:r>
            <a:r>
              <a:rPr lang="en-US" altLang="zh-CN"/>
              <a:t>whether</a:t>
            </a:r>
            <a:r>
              <a:rPr lang="zh-CN" altLang="en-US"/>
              <a:t> </a:t>
            </a:r>
            <a:r>
              <a:rPr lang="en-US" altLang="zh-CN"/>
              <a:t>there</a:t>
            </a:r>
            <a:r>
              <a:rPr lang="zh-CN" altLang="en-US"/>
              <a:t> </a:t>
            </a:r>
            <a:r>
              <a:rPr lang="en-US" altLang="zh-CN"/>
              <a:t>is</a:t>
            </a:r>
            <a:r>
              <a:rPr lang="zh-CN" altLang="en-US"/>
              <a:t> </a:t>
            </a:r>
            <a:r>
              <a:rPr lang="en-US" altLang="zh-CN"/>
              <a:t>an</a:t>
            </a:r>
            <a:r>
              <a:rPr lang="zh-CN" altLang="en-US"/>
              <a:t> </a:t>
            </a:r>
            <a:r>
              <a:rPr lang="en-US" altLang="zh-CN"/>
              <a:t>available</a:t>
            </a:r>
            <a:r>
              <a:rPr lang="zh-CN" altLang="en-US"/>
              <a:t> </a:t>
            </a:r>
            <a:r>
              <a:rPr lang="en-US" altLang="zh-CN"/>
              <a:t>free</a:t>
            </a:r>
            <a:r>
              <a:rPr lang="zh-CN" altLang="en-US"/>
              <a:t> </a:t>
            </a:r>
            <a:r>
              <a:rPr lang="en-US" altLang="zh-CN"/>
              <a:t>chunk.</a:t>
            </a:r>
            <a:endParaRPr lang="en-US"/>
          </a:p>
        </p:txBody>
      </p:sp>
      <p:sp>
        <p:nvSpPr>
          <p:cNvPr id="30" name="Multiply 29">
            <a:extLst>
              <a:ext uri="{FF2B5EF4-FFF2-40B4-BE49-F238E27FC236}">
                <a16:creationId xmlns:a16="http://schemas.microsoft.com/office/drawing/2014/main" id="{48C32425-EB64-DF40-BB1C-E0D610EEE114}"/>
              </a:ext>
            </a:extLst>
          </p:cNvPr>
          <p:cNvSpPr/>
          <p:nvPr/>
        </p:nvSpPr>
        <p:spPr>
          <a:xfrm>
            <a:off x="706581" y="3169227"/>
            <a:ext cx="592282" cy="519546"/>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ular Callout 30">
            <a:extLst>
              <a:ext uri="{FF2B5EF4-FFF2-40B4-BE49-F238E27FC236}">
                <a16:creationId xmlns:a16="http://schemas.microsoft.com/office/drawing/2014/main" id="{D45DA119-9C79-E640-9BB7-A0CFB654BB0E}"/>
              </a:ext>
            </a:extLst>
          </p:cNvPr>
          <p:cNvSpPr/>
          <p:nvPr/>
        </p:nvSpPr>
        <p:spPr>
          <a:xfrm>
            <a:off x="7841673" y="2047008"/>
            <a:ext cx="3512127" cy="1122219"/>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If</a:t>
            </a:r>
            <a:r>
              <a:rPr lang="zh-CN" altLang="en-US"/>
              <a:t> </a:t>
            </a:r>
            <a:r>
              <a:rPr lang="en-US" altLang="zh-CN"/>
              <a:t>there</a:t>
            </a:r>
            <a:r>
              <a:rPr lang="zh-CN" altLang="en-US"/>
              <a:t> </a:t>
            </a:r>
            <a:r>
              <a:rPr lang="en-US" altLang="zh-CN"/>
              <a:t>is</a:t>
            </a:r>
            <a:r>
              <a:rPr lang="zh-CN" altLang="en-US"/>
              <a:t> </a:t>
            </a:r>
            <a:r>
              <a:rPr lang="en-US" altLang="zh-CN"/>
              <a:t>no</a:t>
            </a:r>
            <a:r>
              <a:rPr lang="zh-CN" altLang="en-US"/>
              <a:t> </a:t>
            </a:r>
            <a:r>
              <a:rPr lang="en-US" altLang="zh-CN"/>
              <a:t>free</a:t>
            </a:r>
            <a:r>
              <a:rPr lang="zh-CN" altLang="en-US"/>
              <a:t> </a:t>
            </a:r>
            <a:r>
              <a:rPr lang="en-US" altLang="zh-CN"/>
              <a:t>chunks,</a:t>
            </a:r>
            <a:r>
              <a:rPr lang="zh-CN" altLang="en-US"/>
              <a:t> </a:t>
            </a:r>
            <a:r>
              <a:rPr lang="en-US" altLang="zh-CN"/>
              <a:t>it</a:t>
            </a:r>
            <a:r>
              <a:rPr lang="zh-CN" altLang="en-US"/>
              <a:t> </a:t>
            </a:r>
            <a:r>
              <a:rPr lang="en-US" altLang="zh-CN"/>
              <a:t>will</a:t>
            </a:r>
            <a:r>
              <a:rPr lang="zh-CN" altLang="en-US"/>
              <a:t> </a:t>
            </a:r>
            <a:r>
              <a:rPr lang="en-US" altLang="zh-CN"/>
              <a:t>make</a:t>
            </a:r>
            <a:r>
              <a:rPr lang="zh-CN" altLang="en-US"/>
              <a:t> </a:t>
            </a:r>
            <a:r>
              <a:rPr lang="en-US" altLang="zh-CN"/>
              <a:t>a</a:t>
            </a:r>
            <a:r>
              <a:rPr lang="zh-CN" altLang="en-US"/>
              <a:t> </a:t>
            </a:r>
            <a:r>
              <a:rPr lang="en-US" altLang="zh-CN" err="1"/>
              <a:t>syscall</a:t>
            </a:r>
            <a:r>
              <a:rPr lang="zh-CN" altLang="en-US"/>
              <a:t> </a:t>
            </a:r>
            <a:r>
              <a:rPr lang="en-US" altLang="zh-CN"/>
              <a:t>(</a:t>
            </a:r>
            <a:r>
              <a:rPr lang="en-US" altLang="zh-CN" err="1"/>
              <a:t>sbrk</a:t>
            </a:r>
            <a:r>
              <a:rPr lang="en-US" altLang="zh-CN"/>
              <a:t>)</a:t>
            </a:r>
            <a:r>
              <a:rPr lang="zh-CN" altLang="en-US"/>
              <a:t> </a:t>
            </a:r>
            <a:r>
              <a:rPr lang="en-US" altLang="zh-CN"/>
              <a:t>to</a:t>
            </a:r>
            <a:r>
              <a:rPr lang="zh-CN" altLang="en-US"/>
              <a:t> </a:t>
            </a:r>
            <a:r>
              <a:rPr lang="en-US" altLang="zh-CN"/>
              <a:t>ask</a:t>
            </a:r>
            <a:r>
              <a:rPr lang="zh-CN" altLang="en-US"/>
              <a:t> </a:t>
            </a:r>
            <a:r>
              <a:rPr lang="en-US" altLang="zh-CN"/>
              <a:t>for</a:t>
            </a:r>
            <a:r>
              <a:rPr lang="zh-CN" altLang="en-US"/>
              <a:t> </a:t>
            </a:r>
            <a:r>
              <a:rPr lang="en-US" altLang="zh-CN"/>
              <a:t>more</a:t>
            </a:r>
            <a:r>
              <a:rPr lang="zh-CN" altLang="en-US"/>
              <a:t> </a:t>
            </a:r>
            <a:r>
              <a:rPr lang="en-US" altLang="zh-CN"/>
              <a:t>space</a:t>
            </a:r>
            <a:r>
              <a:rPr lang="zh-CN" altLang="en-US"/>
              <a:t> </a:t>
            </a:r>
            <a:r>
              <a:rPr lang="en-US" altLang="zh-CN"/>
              <a:t>in</a:t>
            </a:r>
            <a:r>
              <a:rPr lang="zh-CN" altLang="en-US"/>
              <a:t> </a:t>
            </a:r>
            <a:r>
              <a:rPr lang="en-US" altLang="zh-CN"/>
              <a:t>the</a:t>
            </a:r>
            <a:r>
              <a:rPr lang="zh-CN" altLang="en-US"/>
              <a:t> </a:t>
            </a:r>
            <a:r>
              <a:rPr lang="en-US" altLang="zh-CN"/>
              <a:t>heap.</a:t>
            </a:r>
            <a:endParaRPr lang="en-US"/>
          </a:p>
        </p:txBody>
      </p:sp>
      <p:sp>
        <p:nvSpPr>
          <p:cNvPr id="32" name="Oval 31">
            <a:extLst>
              <a:ext uri="{FF2B5EF4-FFF2-40B4-BE49-F238E27FC236}">
                <a16:creationId xmlns:a16="http://schemas.microsoft.com/office/drawing/2014/main" id="{9E793075-3F1B-DD4D-A7C8-DB3512816C05}"/>
              </a:ext>
            </a:extLst>
          </p:cNvPr>
          <p:cNvSpPr/>
          <p:nvPr/>
        </p:nvSpPr>
        <p:spPr>
          <a:xfrm>
            <a:off x="706581" y="4083413"/>
            <a:ext cx="592282" cy="55937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3" name="Rectangular Callout 32">
            <a:extLst>
              <a:ext uri="{FF2B5EF4-FFF2-40B4-BE49-F238E27FC236}">
                <a16:creationId xmlns:a16="http://schemas.microsoft.com/office/drawing/2014/main" id="{52BFF37E-A8CC-7E48-89B1-291B7E699EA5}"/>
              </a:ext>
            </a:extLst>
          </p:cNvPr>
          <p:cNvSpPr/>
          <p:nvPr/>
        </p:nvSpPr>
        <p:spPr>
          <a:xfrm>
            <a:off x="3543299" y="2951018"/>
            <a:ext cx="3740728" cy="1018311"/>
          </a:xfrm>
          <a:prstGeom prst="wedgeRectCallout">
            <a:avLst>
              <a:gd name="adj1" fmla="val -20833"/>
              <a:gd name="adj2" fmla="val 696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Implicit-list:</a:t>
            </a:r>
            <a:r>
              <a:rPr lang="zh-CN" altLang="en-US"/>
              <a:t> </a:t>
            </a:r>
            <a:r>
              <a:rPr lang="en-US" altLang="zh-CN"/>
              <a:t>potentially</a:t>
            </a:r>
            <a:r>
              <a:rPr lang="zh-CN" altLang="en-US"/>
              <a:t> </a:t>
            </a:r>
            <a:r>
              <a:rPr lang="en-US" altLang="zh-CN"/>
              <a:t>traverse</a:t>
            </a:r>
            <a:r>
              <a:rPr lang="zh-CN" altLang="en-US"/>
              <a:t> </a:t>
            </a:r>
            <a:r>
              <a:rPr lang="en-US" altLang="zh-CN"/>
              <a:t>all</a:t>
            </a:r>
            <a:r>
              <a:rPr lang="zh-CN" altLang="en-US"/>
              <a:t> </a:t>
            </a:r>
            <a:r>
              <a:rPr lang="en-US" altLang="zh-CN"/>
              <a:t>chunks</a:t>
            </a:r>
            <a:r>
              <a:rPr lang="zh-CN" altLang="en-US"/>
              <a:t> </a:t>
            </a:r>
            <a:r>
              <a:rPr lang="en-US" altLang="zh-CN"/>
              <a:t>(both</a:t>
            </a:r>
            <a:r>
              <a:rPr lang="zh-CN" altLang="en-US"/>
              <a:t> </a:t>
            </a:r>
            <a:r>
              <a:rPr lang="en-US" altLang="zh-CN"/>
              <a:t>free</a:t>
            </a:r>
            <a:r>
              <a:rPr lang="zh-CN" altLang="en-US"/>
              <a:t> </a:t>
            </a:r>
            <a:r>
              <a:rPr lang="en-US" altLang="zh-CN"/>
              <a:t>and</a:t>
            </a:r>
            <a:r>
              <a:rPr lang="zh-CN" altLang="en-US"/>
              <a:t> </a:t>
            </a:r>
            <a:r>
              <a:rPr lang="en-US" altLang="zh-CN"/>
              <a:t>allocated)</a:t>
            </a:r>
          </a:p>
          <a:p>
            <a:pPr algn="ctr"/>
            <a:r>
              <a:rPr lang="en-US" altLang="zh-CN"/>
              <a:t>Explicit-list:</a:t>
            </a:r>
            <a:r>
              <a:rPr lang="zh-CN" altLang="en-US"/>
              <a:t> </a:t>
            </a:r>
            <a:r>
              <a:rPr lang="en-US" altLang="zh-CN"/>
              <a:t>only</a:t>
            </a:r>
            <a:r>
              <a:rPr lang="zh-CN" altLang="en-US"/>
              <a:t> </a:t>
            </a:r>
            <a:r>
              <a:rPr lang="en-US" altLang="zh-CN"/>
              <a:t>traverse</a:t>
            </a:r>
            <a:r>
              <a:rPr lang="zh-CN" altLang="en-US"/>
              <a:t> </a:t>
            </a:r>
            <a:r>
              <a:rPr lang="en-US" altLang="zh-CN"/>
              <a:t>free</a:t>
            </a:r>
            <a:r>
              <a:rPr lang="zh-CN" altLang="en-US"/>
              <a:t> </a:t>
            </a:r>
            <a:r>
              <a:rPr lang="en-US" altLang="zh-CN"/>
              <a:t>chunks.</a:t>
            </a:r>
            <a:endParaRPr lang="en-US"/>
          </a:p>
        </p:txBody>
      </p:sp>
    </p:spTree>
    <p:extLst>
      <p:ext uri="{BB962C8B-B14F-4D97-AF65-F5344CB8AC3E}">
        <p14:creationId xmlns:p14="http://schemas.microsoft.com/office/powerpoint/2010/main" val="317171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0" grpId="0" animBg="1"/>
      <p:bldP spid="31"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6A80-2889-5C4D-987E-53484956BF8E}"/>
              </a:ext>
            </a:extLst>
          </p:cNvPr>
          <p:cNvSpPr>
            <a:spLocks noGrp="1"/>
          </p:cNvSpPr>
          <p:nvPr>
            <p:ph type="title"/>
          </p:nvPr>
        </p:nvSpPr>
        <p:spPr/>
        <p:txBody>
          <a:bodyPr/>
          <a:lstStyle/>
          <a:p>
            <a:r>
              <a:rPr lang="en-US" altLang="zh-CN"/>
              <a:t>2</a:t>
            </a:r>
            <a:r>
              <a:rPr lang="zh-CN" altLang="en-US"/>
              <a:t> </a:t>
            </a:r>
            <a:r>
              <a:rPr lang="en-US" altLang="zh-CN"/>
              <a:t>Memory</a:t>
            </a:r>
            <a:r>
              <a:rPr lang="zh-CN" altLang="en-US"/>
              <a:t> </a:t>
            </a:r>
            <a:r>
              <a:rPr lang="en-US" altLang="zh-CN"/>
              <a:t>hierarchy</a:t>
            </a:r>
            <a:r>
              <a:rPr lang="zh-CN" altLang="en-US"/>
              <a:t> </a:t>
            </a:r>
            <a:br>
              <a:rPr lang="en-US" altLang="zh-CN"/>
            </a:br>
            <a:r>
              <a:rPr lang="en-US" altLang="zh-CN"/>
              <a:t>(25</a:t>
            </a:r>
            <a:r>
              <a:rPr lang="zh-CN" altLang="en-US"/>
              <a:t> </a:t>
            </a:r>
            <a:r>
              <a:rPr lang="en-US" altLang="zh-CN"/>
              <a:t>points</a:t>
            </a:r>
            <a:r>
              <a:rPr lang="zh-CN" altLang="en-US"/>
              <a:t> </a:t>
            </a:r>
            <a:r>
              <a:rPr lang="en-US" altLang="zh-CN"/>
              <a:t>+</a:t>
            </a:r>
            <a:r>
              <a:rPr lang="zh-CN" altLang="en-US"/>
              <a:t> </a:t>
            </a:r>
            <a:r>
              <a:rPr lang="en-US" altLang="zh-CN"/>
              <a:t>bonus</a:t>
            </a:r>
            <a:r>
              <a:rPr lang="zh-CN" altLang="en-US"/>
              <a:t> </a:t>
            </a:r>
            <a:r>
              <a:rPr lang="en-US" altLang="zh-CN"/>
              <a:t>10</a:t>
            </a:r>
            <a:r>
              <a:rPr lang="zh-CN" altLang="en-US"/>
              <a:t> </a:t>
            </a:r>
            <a:r>
              <a:rPr lang="en-US" altLang="zh-CN"/>
              <a:t>points)</a:t>
            </a:r>
            <a:endParaRPr lang="en-US"/>
          </a:p>
        </p:txBody>
      </p:sp>
      <p:sp>
        <p:nvSpPr>
          <p:cNvPr id="4" name="Slide Number Placeholder 3">
            <a:extLst>
              <a:ext uri="{FF2B5EF4-FFF2-40B4-BE49-F238E27FC236}">
                <a16:creationId xmlns:a16="http://schemas.microsoft.com/office/drawing/2014/main" id="{333AC8F7-B267-8148-ADFA-484DF59C636E}"/>
              </a:ext>
            </a:extLst>
          </p:cNvPr>
          <p:cNvSpPr>
            <a:spLocks noGrp="1"/>
          </p:cNvSpPr>
          <p:nvPr>
            <p:ph type="sldNum" sz="quarter" idx="12"/>
          </p:nvPr>
        </p:nvSpPr>
        <p:spPr/>
        <p:txBody>
          <a:bodyPr/>
          <a:lstStyle/>
          <a:p>
            <a:fld id="{8D4EC0DA-4BF5-A643-9CB7-B11B04F56005}" type="slidenum">
              <a:rPr lang="en-US" smtClean="0"/>
              <a:pPr/>
              <a:t>27</a:t>
            </a:fld>
            <a:endParaRPr lang="en-US"/>
          </a:p>
        </p:txBody>
      </p:sp>
    </p:spTree>
    <p:extLst>
      <p:ext uri="{BB962C8B-B14F-4D97-AF65-F5344CB8AC3E}">
        <p14:creationId xmlns:p14="http://schemas.microsoft.com/office/powerpoint/2010/main" val="1227679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2-A</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28</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4351338"/>
          </a:xfrm>
        </p:spPr>
        <p:txBody>
          <a:bodyPr>
            <a:normAutofit/>
          </a:bodyPr>
          <a:lstStyle/>
          <a:p>
            <a:pPr marL="0" indent="0">
              <a:buNone/>
            </a:pPr>
            <a:r>
              <a:rPr lang="en-US"/>
              <a:t>What is the latency to access L1 cache and main memory, respectively? Do not forget to write</a:t>
            </a:r>
            <a:r>
              <a:rPr lang="zh-CN" altLang="en-US"/>
              <a:t> </a:t>
            </a:r>
            <a:r>
              <a:rPr lang="en-US"/>
              <a:t>down the time unit. (We consider the answer correct if it’s within a factor of 10)</a:t>
            </a:r>
          </a:p>
          <a:p>
            <a:pPr marL="514350" indent="-514350">
              <a:buFont typeface="+mj-lt"/>
              <a:buAutoNum type="arabicPeriod"/>
            </a:pPr>
            <a:endParaRPr lang="en-US"/>
          </a:p>
          <a:p>
            <a:pPr marL="0" indent="0">
              <a:buNone/>
            </a:pPr>
            <a:endParaRPr lang="en-US" altLang="zh-CN"/>
          </a:p>
          <a:p>
            <a:pPr marL="0" indent="0">
              <a:buNone/>
            </a:pPr>
            <a:endParaRPr lang="en-US" altLang="zh-CN"/>
          </a:p>
          <a:p>
            <a:pPr marL="0" indent="0">
              <a:buNone/>
            </a:pPr>
            <a:endParaRPr lang="en-US" altLang="zh-CN"/>
          </a:p>
        </p:txBody>
      </p:sp>
      <p:sp>
        <p:nvSpPr>
          <p:cNvPr id="9" name="TextBox 8">
            <a:extLst>
              <a:ext uri="{FF2B5EF4-FFF2-40B4-BE49-F238E27FC236}">
                <a16:creationId xmlns:a16="http://schemas.microsoft.com/office/drawing/2014/main" id="{7437ED9A-AB6F-8542-8D92-9EDE72ABD50F}"/>
              </a:ext>
            </a:extLst>
          </p:cNvPr>
          <p:cNvSpPr txBox="1"/>
          <p:nvPr/>
        </p:nvSpPr>
        <p:spPr>
          <a:xfrm>
            <a:off x="1028700" y="3429000"/>
            <a:ext cx="4322618" cy="646331"/>
          </a:xfrm>
          <a:prstGeom prst="rect">
            <a:avLst/>
          </a:prstGeom>
          <a:noFill/>
        </p:spPr>
        <p:txBody>
          <a:bodyPr wrap="square" rtlCol="0">
            <a:spAutoFit/>
          </a:bodyPr>
          <a:lstStyle/>
          <a:p>
            <a:r>
              <a:rPr lang="en-US" altLang="zh-CN">
                <a:solidFill>
                  <a:srgbClr val="C00000"/>
                </a:solidFill>
              </a:rPr>
              <a:t>L1</a:t>
            </a:r>
            <a:r>
              <a:rPr lang="zh-CN" altLang="en-US">
                <a:solidFill>
                  <a:srgbClr val="C00000"/>
                </a:solidFill>
              </a:rPr>
              <a:t> </a:t>
            </a:r>
            <a:r>
              <a:rPr lang="en-US" altLang="zh-CN">
                <a:solidFill>
                  <a:srgbClr val="C00000"/>
                </a:solidFill>
              </a:rPr>
              <a:t>cache:</a:t>
            </a:r>
            <a:r>
              <a:rPr lang="zh-CN" altLang="en-US">
                <a:solidFill>
                  <a:srgbClr val="C00000"/>
                </a:solidFill>
              </a:rPr>
              <a:t> </a:t>
            </a:r>
            <a:r>
              <a:rPr lang="en-US" altLang="zh-CN">
                <a:solidFill>
                  <a:srgbClr val="C00000"/>
                </a:solidFill>
              </a:rPr>
              <a:t>SRAM</a:t>
            </a:r>
            <a:r>
              <a:rPr lang="zh-CN" altLang="en-US">
                <a:solidFill>
                  <a:srgbClr val="C00000"/>
                </a:solidFill>
              </a:rPr>
              <a:t> </a:t>
            </a:r>
            <a:r>
              <a:rPr lang="en-US" altLang="zh-CN">
                <a:solidFill>
                  <a:srgbClr val="C00000"/>
                </a:solidFill>
              </a:rPr>
              <a:t>0.5-2.5ns</a:t>
            </a:r>
          </a:p>
          <a:p>
            <a:r>
              <a:rPr lang="en-US" altLang="zh-CN">
                <a:solidFill>
                  <a:srgbClr val="C00000"/>
                </a:solidFill>
              </a:rPr>
              <a:t>Main</a:t>
            </a:r>
            <a:r>
              <a:rPr lang="zh-CN" altLang="en-US">
                <a:solidFill>
                  <a:srgbClr val="C00000"/>
                </a:solidFill>
              </a:rPr>
              <a:t> </a:t>
            </a:r>
            <a:r>
              <a:rPr lang="en-US" altLang="zh-CN">
                <a:solidFill>
                  <a:srgbClr val="C00000"/>
                </a:solidFill>
              </a:rPr>
              <a:t>memory:</a:t>
            </a:r>
            <a:r>
              <a:rPr lang="zh-CN" altLang="en-US">
                <a:solidFill>
                  <a:srgbClr val="C00000"/>
                </a:solidFill>
              </a:rPr>
              <a:t> </a:t>
            </a:r>
            <a:r>
              <a:rPr lang="en-US" altLang="zh-CN">
                <a:solidFill>
                  <a:srgbClr val="C00000"/>
                </a:solidFill>
              </a:rPr>
              <a:t>DRAM</a:t>
            </a:r>
            <a:r>
              <a:rPr lang="zh-CN" altLang="en-US">
                <a:solidFill>
                  <a:srgbClr val="C00000"/>
                </a:solidFill>
              </a:rPr>
              <a:t> </a:t>
            </a:r>
            <a:r>
              <a:rPr lang="en-US" altLang="zh-CN">
                <a:solidFill>
                  <a:srgbClr val="C00000"/>
                </a:solidFill>
              </a:rPr>
              <a:t>50-70ns</a:t>
            </a:r>
            <a:endParaRPr lang="en-US">
              <a:solidFill>
                <a:srgbClr val="C00000"/>
              </a:solidFill>
            </a:endParaRPr>
          </a:p>
        </p:txBody>
      </p:sp>
    </p:spTree>
    <p:extLst>
      <p:ext uri="{BB962C8B-B14F-4D97-AF65-F5344CB8AC3E}">
        <p14:creationId xmlns:p14="http://schemas.microsoft.com/office/powerpoint/2010/main" val="210410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2-B</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29</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4351338"/>
          </a:xfrm>
        </p:spPr>
        <p:txBody>
          <a:bodyPr>
            <a:normAutofit/>
          </a:bodyPr>
          <a:lstStyle/>
          <a:p>
            <a:pPr marL="0" indent="0">
              <a:buNone/>
            </a:pPr>
            <a:r>
              <a:rPr lang="en-US"/>
              <a:t>The rest of the questions assume a cache whose total size is 1KB and each cache line/block is 64-byte.</a:t>
            </a:r>
          </a:p>
          <a:p>
            <a:pPr marL="0" indent="0">
              <a:buNone/>
            </a:pPr>
            <a:endParaRPr lang="en-US"/>
          </a:p>
          <a:p>
            <a:pPr marL="0" indent="0">
              <a:buNone/>
            </a:pPr>
            <a:r>
              <a:rPr lang="en-US"/>
              <a:t>How many </a:t>
            </a:r>
            <a:r>
              <a:rPr lang="en-US" err="1"/>
              <a:t>cacheline</a:t>
            </a:r>
            <a:r>
              <a:rPr lang="en-US"/>
              <a:t>/blocks does the cache contain?</a:t>
            </a:r>
          </a:p>
          <a:p>
            <a:pPr marL="0" indent="0">
              <a:buNone/>
            </a:pPr>
            <a:r>
              <a:rPr lang="en-US" altLang="zh-CN">
                <a:solidFill>
                  <a:srgbClr val="C00000"/>
                </a:solidFill>
              </a:rPr>
              <a:t>(total</a:t>
            </a:r>
            <a:r>
              <a:rPr lang="zh-CN" altLang="en-US">
                <a:solidFill>
                  <a:srgbClr val="C00000"/>
                </a:solidFill>
              </a:rPr>
              <a:t> </a:t>
            </a:r>
            <a:r>
              <a:rPr lang="en-US" altLang="zh-CN">
                <a:solidFill>
                  <a:srgbClr val="C00000"/>
                </a:solidFill>
              </a:rPr>
              <a:t>size)/(size</a:t>
            </a:r>
            <a:r>
              <a:rPr lang="zh-CN" altLang="en-US">
                <a:solidFill>
                  <a:srgbClr val="C00000"/>
                </a:solidFill>
              </a:rPr>
              <a:t> </a:t>
            </a:r>
            <a:r>
              <a:rPr lang="en-US" altLang="zh-CN">
                <a:solidFill>
                  <a:srgbClr val="C00000"/>
                </a:solidFill>
              </a:rPr>
              <a:t>of</a:t>
            </a:r>
            <a:r>
              <a:rPr lang="zh-CN" altLang="en-US">
                <a:solidFill>
                  <a:srgbClr val="C00000"/>
                </a:solidFill>
              </a:rPr>
              <a:t> </a:t>
            </a:r>
            <a:r>
              <a:rPr lang="en-US" altLang="zh-CN">
                <a:solidFill>
                  <a:srgbClr val="C00000"/>
                </a:solidFill>
              </a:rPr>
              <a:t>each</a:t>
            </a:r>
            <a:r>
              <a:rPr lang="zh-CN" altLang="en-US">
                <a:solidFill>
                  <a:srgbClr val="C00000"/>
                </a:solidFill>
              </a:rPr>
              <a:t> </a:t>
            </a:r>
            <a:r>
              <a:rPr lang="en-US" altLang="zh-CN">
                <a:solidFill>
                  <a:srgbClr val="C00000"/>
                </a:solidFill>
              </a:rPr>
              <a:t>line)</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1KB/64</a:t>
            </a:r>
            <a:r>
              <a:rPr lang="zh-CN" altLang="en-US">
                <a:solidFill>
                  <a:srgbClr val="C00000"/>
                </a:solidFill>
              </a:rPr>
              <a:t> </a:t>
            </a:r>
            <a:r>
              <a:rPr lang="en-US" altLang="zh-CN">
                <a:solidFill>
                  <a:srgbClr val="C00000"/>
                </a:solidFill>
              </a:rPr>
              <a:t>bytes</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16</a:t>
            </a:r>
            <a:endParaRPr lang="en-US">
              <a:solidFill>
                <a:srgbClr val="C00000"/>
              </a:solidFill>
            </a:endParaRPr>
          </a:p>
          <a:p>
            <a:pPr marL="514350" indent="-514350">
              <a:buFont typeface="+mj-lt"/>
              <a:buAutoNum type="arabicPeriod"/>
            </a:pPr>
            <a:endParaRPr lang="en-US"/>
          </a:p>
          <a:p>
            <a:pPr marL="0" indent="0">
              <a:buNone/>
            </a:pPr>
            <a:endParaRPr lang="en-US" altLang="zh-CN"/>
          </a:p>
          <a:p>
            <a:pPr marL="0" indent="0">
              <a:buNone/>
            </a:pPr>
            <a:endParaRPr lang="en-US" altLang="zh-CN"/>
          </a:p>
          <a:p>
            <a:pPr marL="0" indent="0">
              <a:buNone/>
            </a:pPr>
            <a:endParaRPr lang="en-US" altLang="zh-CN"/>
          </a:p>
        </p:txBody>
      </p:sp>
    </p:spTree>
    <p:extLst>
      <p:ext uri="{BB962C8B-B14F-4D97-AF65-F5344CB8AC3E}">
        <p14:creationId xmlns:p14="http://schemas.microsoft.com/office/powerpoint/2010/main" val="18609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a:t>Mock</a:t>
            </a:r>
            <a:r>
              <a:rPr lang="zh-CN" altLang="en-US"/>
              <a:t> </a:t>
            </a:r>
            <a:r>
              <a:rPr lang="en-US" altLang="zh-CN"/>
              <a:t>Exam</a:t>
            </a:r>
            <a:endParaRPr lang="en-US"/>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671D1F02-1DA5-2048-B067-06F818F79F6B}" type="slidenum">
              <a:rPr lang="en-US" smtClean="0"/>
              <a:t>3</a:t>
            </a:fld>
            <a:endParaRPr lang="en-US"/>
          </a:p>
        </p:txBody>
      </p:sp>
    </p:spTree>
    <p:extLst>
      <p:ext uri="{BB962C8B-B14F-4D97-AF65-F5344CB8AC3E}">
        <p14:creationId xmlns:p14="http://schemas.microsoft.com/office/powerpoint/2010/main" val="155452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2-C</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30</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4351338"/>
          </a:xfrm>
        </p:spPr>
        <p:txBody>
          <a:bodyPr>
            <a:normAutofit/>
          </a:bodyPr>
          <a:lstStyle/>
          <a:p>
            <a:pPr marL="0" indent="0">
              <a:buNone/>
            </a:pPr>
            <a:r>
              <a:rPr lang="en-US"/>
              <a:t>The rest of the questions assume a cache whose total size is 1KB and each cache line/block is 64-byte.</a:t>
            </a:r>
          </a:p>
          <a:p>
            <a:pPr marL="0" indent="0">
              <a:buNone/>
            </a:pPr>
            <a:endParaRPr lang="en-US"/>
          </a:p>
          <a:p>
            <a:pPr marL="0" indent="0">
              <a:buNone/>
            </a:pPr>
            <a:r>
              <a:rPr lang="en-US" altLang="zh-CN"/>
              <a:t>S</a:t>
            </a:r>
            <a:r>
              <a:rPr lang="en-US"/>
              <a:t>uppose the cache is a direct mapped cache. Given a 32-bit address 0xab345f78, which</a:t>
            </a:r>
            <a:r>
              <a:rPr lang="zh-CN" altLang="en-US"/>
              <a:t> </a:t>
            </a:r>
            <a:r>
              <a:rPr lang="en-US" err="1"/>
              <a:t>cacheline</a:t>
            </a:r>
            <a:r>
              <a:rPr lang="en-US"/>
              <a:t>/block contains the cached data for this address? </a:t>
            </a:r>
          </a:p>
          <a:p>
            <a:pPr marL="0" indent="0">
              <a:buNone/>
            </a:pPr>
            <a:endParaRPr lang="en-US" altLang="zh-CN"/>
          </a:p>
          <a:p>
            <a:pPr marL="0" indent="0">
              <a:buNone/>
            </a:pPr>
            <a:endParaRPr lang="en-US" altLang="zh-CN"/>
          </a:p>
          <a:p>
            <a:pPr marL="0" indent="0">
              <a:buNone/>
            </a:pPr>
            <a:endParaRPr lang="en-US" altLang="zh-CN"/>
          </a:p>
        </p:txBody>
      </p:sp>
      <p:graphicFrame>
        <p:nvGraphicFramePr>
          <p:cNvPr id="3" name="Table 4">
            <a:extLst>
              <a:ext uri="{FF2B5EF4-FFF2-40B4-BE49-F238E27FC236}">
                <a16:creationId xmlns:a16="http://schemas.microsoft.com/office/drawing/2014/main" id="{B4893B0D-B793-DB40-BA15-0397E3F0F1C1}"/>
              </a:ext>
            </a:extLst>
          </p:cNvPr>
          <p:cNvGraphicFramePr>
            <a:graphicFrameLocks noGrp="1"/>
          </p:cNvGraphicFramePr>
          <p:nvPr>
            <p:extLst>
              <p:ext uri="{D42A27DB-BD31-4B8C-83A1-F6EECF244321}">
                <p14:modId xmlns:p14="http://schemas.microsoft.com/office/powerpoint/2010/main" val="3892434241"/>
              </p:ext>
            </p:extLst>
          </p:nvPr>
        </p:nvGraphicFramePr>
        <p:xfrm>
          <a:off x="1408183" y="5543020"/>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5" name="Rectangular Callout 4">
            <a:extLst>
              <a:ext uri="{FF2B5EF4-FFF2-40B4-BE49-F238E27FC236}">
                <a16:creationId xmlns:a16="http://schemas.microsoft.com/office/drawing/2014/main" id="{6996817A-F266-714F-BF5C-F79C296BD224}"/>
              </a:ext>
            </a:extLst>
          </p:cNvPr>
          <p:cNvSpPr/>
          <p:nvPr/>
        </p:nvSpPr>
        <p:spPr>
          <a:xfrm>
            <a:off x="6529388" y="4286250"/>
            <a:ext cx="5280810" cy="1121833"/>
          </a:xfrm>
          <a:prstGeom prst="wedgeRectCallout">
            <a:avLst>
              <a:gd name="adj1" fmla="val -25571"/>
              <a:gd name="adj2" fmla="val 67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Used</a:t>
            </a:r>
            <a:r>
              <a:rPr lang="zh-CN" altLang="en-US"/>
              <a:t> </a:t>
            </a:r>
            <a:r>
              <a:rPr lang="en-US" altLang="zh-CN"/>
              <a:t>to</a:t>
            </a:r>
            <a:r>
              <a:rPr lang="zh-CN" altLang="en-US"/>
              <a:t> </a:t>
            </a:r>
            <a:r>
              <a:rPr lang="en-US" altLang="zh-CN"/>
              <a:t>index</a:t>
            </a:r>
            <a:r>
              <a:rPr lang="zh-CN" altLang="en-US"/>
              <a:t> </a:t>
            </a:r>
            <a:r>
              <a:rPr lang="en-US" altLang="zh-CN"/>
              <a:t>which</a:t>
            </a:r>
            <a:r>
              <a:rPr lang="zh-CN" altLang="en-US"/>
              <a:t> </a:t>
            </a:r>
            <a:r>
              <a:rPr lang="en-US" altLang="zh-CN"/>
              <a:t>byte</a:t>
            </a:r>
            <a:r>
              <a:rPr lang="zh-CN" altLang="en-US"/>
              <a:t> </a:t>
            </a:r>
            <a:r>
              <a:rPr lang="en-US" altLang="zh-CN" b="1"/>
              <a:t>within</a:t>
            </a:r>
            <a:r>
              <a:rPr lang="zh-CN" altLang="en-US" b="1"/>
              <a:t> </a:t>
            </a:r>
            <a:r>
              <a:rPr lang="en-US" altLang="zh-CN" b="1"/>
              <a:t>a</a:t>
            </a:r>
            <a:r>
              <a:rPr lang="zh-CN" altLang="en-US" b="1"/>
              <a:t> </a:t>
            </a:r>
            <a:r>
              <a:rPr lang="en-US" altLang="zh-CN" b="1"/>
              <a:t>specific</a:t>
            </a:r>
            <a:r>
              <a:rPr lang="zh-CN" altLang="en-US" b="1"/>
              <a:t> </a:t>
            </a:r>
            <a:r>
              <a:rPr lang="en-US" altLang="zh-CN" b="1" err="1"/>
              <a:t>cacheline</a:t>
            </a:r>
            <a:r>
              <a:rPr lang="en-US" altLang="zh-CN"/>
              <a:t>.</a:t>
            </a:r>
          </a:p>
          <a:p>
            <a:pPr algn="ctr"/>
            <a:r>
              <a:rPr lang="en-US" altLang="zh-CN"/>
              <a:t>2^(#</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how</a:t>
            </a:r>
            <a:r>
              <a:rPr lang="zh-CN" altLang="en-US"/>
              <a:t> </a:t>
            </a:r>
            <a:r>
              <a:rPr lang="en-US" altLang="zh-CN"/>
              <a:t>many</a:t>
            </a:r>
            <a:r>
              <a:rPr lang="zh-CN" altLang="en-US"/>
              <a:t> </a:t>
            </a:r>
            <a:r>
              <a:rPr lang="en-US" altLang="zh-CN"/>
              <a:t>bytes</a:t>
            </a:r>
            <a:r>
              <a:rPr lang="zh-CN" altLang="en-US"/>
              <a:t> </a:t>
            </a:r>
            <a:r>
              <a:rPr lang="en-US" altLang="zh-CN"/>
              <a:t>in</a:t>
            </a:r>
            <a:r>
              <a:rPr lang="zh-CN" altLang="en-US"/>
              <a:t> </a:t>
            </a:r>
            <a:r>
              <a:rPr lang="en-US" altLang="zh-CN"/>
              <a:t>total</a:t>
            </a:r>
            <a:r>
              <a:rPr lang="zh-CN" altLang="en-US"/>
              <a:t> </a:t>
            </a:r>
            <a:r>
              <a:rPr lang="en-US" altLang="zh-CN"/>
              <a:t>in</a:t>
            </a:r>
            <a:r>
              <a:rPr lang="zh-CN" altLang="en-US"/>
              <a:t> </a:t>
            </a:r>
            <a:r>
              <a:rPr lang="en-US" altLang="zh-CN"/>
              <a:t>a</a:t>
            </a:r>
            <a:r>
              <a:rPr lang="zh-CN" altLang="en-US"/>
              <a:t> </a:t>
            </a:r>
            <a:r>
              <a:rPr lang="en-US" altLang="zh-CN" err="1"/>
              <a:t>cacheline</a:t>
            </a:r>
            <a:endParaRPr lang="en-US" altLang="zh-CN"/>
          </a:p>
        </p:txBody>
      </p:sp>
      <p:sp>
        <p:nvSpPr>
          <p:cNvPr id="7" name="TextBox 6">
            <a:extLst>
              <a:ext uri="{FF2B5EF4-FFF2-40B4-BE49-F238E27FC236}">
                <a16:creationId xmlns:a16="http://schemas.microsoft.com/office/drawing/2014/main" id="{6051954B-EC89-354F-B1F3-C8222AB97F13}"/>
              </a:ext>
            </a:extLst>
          </p:cNvPr>
          <p:cNvSpPr txBox="1"/>
          <p:nvPr/>
        </p:nvSpPr>
        <p:spPr>
          <a:xfrm>
            <a:off x="7032518" y="5939183"/>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log2(64)</a:t>
            </a:r>
            <a:r>
              <a:rPr lang="zh-CN" altLang="en-US"/>
              <a:t> </a:t>
            </a:r>
            <a:r>
              <a:rPr lang="en-US" altLang="zh-CN"/>
              <a:t>=</a:t>
            </a:r>
            <a:r>
              <a:rPr lang="zh-CN" altLang="en-US"/>
              <a:t> </a:t>
            </a:r>
            <a:r>
              <a:rPr lang="en-US" altLang="zh-CN"/>
              <a:t>6</a:t>
            </a:r>
            <a:endParaRPr lang="en-US"/>
          </a:p>
        </p:txBody>
      </p:sp>
      <p:sp>
        <p:nvSpPr>
          <p:cNvPr id="10" name="Oval 9">
            <a:extLst>
              <a:ext uri="{FF2B5EF4-FFF2-40B4-BE49-F238E27FC236}">
                <a16:creationId xmlns:a16="http://schemas.microsoft.com/office/drawing/2014/main" id="{2BDE8E7F-4194-A742-A8B2-BD7DC253CD4E}"/>
              </a:ext>
            </a:extLst>
          </p:cNvPr>
          <p:cNvSpPr/>
          <p:nvPr/>
        </p:nvSpPr>
        <p:spPr>
          <a:xfrm>
            <a:off x="3855762" y="3178934"/>
            <a:ext cx="2673626" cy="500132"/>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Rectangular Callout 10">
            <a:extLst>
              <a:ext uri="{FF2B5EF4-FFF2-40B4-BE49-F238E27FC236}">
                <a16:creationId xmlns:a16="http://schemas.microsoft.com/office/drawing/2014/main" id="{06C66C81-49FD-E843-86CD-2EDFEBB1A690}"/>
              </a:ext>
            </a:extLst>
          </p:cNvPr>
          <p:cNvSpPr/>
          <p:nvPr/>
        </p:nvSpPr>
        <p:spPr>
          <a:xfrm>
            <a:off x="4392113" y="1849137"/>
            <a:ext cx="3754360" cy="1121833"/>
          </a:xfrm>
          <a:prstGeom prst="wedgeRectCallout">
            <a:avLst>
              <a:gd name="adj1" fmla="val -25571"/>
              <a:gd name="adj2" fmla="val 67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a:t>
            </a:r>
            <a:r>
              <a:rPr lang="zh-CN" altLang="en-US"/>
              <a:t> </a:t>
            </a:r>
            <a:r>
              <a:rPr lang="en-US" altLang="zh-CN" err="1"/>
              <a:t>cacheline</a:t>
            </a:r>
            <a:r>
              <a:rPr lang="zh-CN" altLang="en-US"/>
              <a:t> </a:t>
            </a:r>
            <a:r>
              <a:rPr lang="en-US" altLang="zh-CN"/>
              <a:t>per</a:t>
            </a:r>
            <a:r>
              <a:rPr lang="zh-CN" altLang="en-US"/>
              <a:t> </a:t>
            </a:r>
            <a:r>
              <a:rPr lang="en-US" altLang="zh-CN"/>
              <a:t>set</a:t>
            </a:r>
          </a:p>
          <a:p>
            <a:pPr algn="ctr"/>
            <a:r>
              <a:rPr lang="en-US" altLang="zh-CN"/>
              <a:t>16</a:t>
            </a:r>
            <a:r>
              <a:rPr lang="zh-CN" altLang="en-US"/>
              <a:t> </a:t>
            </a:r>
            <a:r>
              <a:rPr lang="en-US" altLang="zh-CN" err="1"/>
              <a:t>cachelines</a:t>
            </a:r>
            <a:r>
              <a:rPr lang="zh-CN" altLang="en-US"/>
              <a:t> </a:t>
            </a:r>
            <a:r>
              <a:rPr lang="en-US" altLang="zh-CN"/>
              <a:t>=&gt;</a:t>
            </a:r>
            <a:r>
              <a:rPr lang="zh-CN" altLang="en-US"/>
              <a:t> </a:t>
            </a:r>
            <a:r>
              <a:rPr lang="en-US" altLang="zh-CN"/>
              <a:t>16</a:t>
            </a:r>
            <a:r>
              <a:rPr lang="zh-CN" altLang="en-US"/>
              <a:t> </a:t>
            </a:r>
            <a:r>
              <a:rPr lang="en-US" altLang="zh-CN"/>
              <a:t>sets</a:t>
            </a:r>
          </a:p>
        </p:txBody>
      </p:sp>
    </p:spTree>
    <p:extLst>
      <p:ext uri="{BB962C8B-B14F-4D97-AF65-F5344CB8AC3E}">
        <p14:creationId xmlns:p14="http://schemas.microsoft.com/office/powerpoint/2010/main" val="151039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2-C</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31</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4351338"/>
          </a:xfrm>
        </p:spPr>
        <p:txBody>
          <a:bodyPr>
            <a:normAutofit/>
          </a:bodyPr>
          <a:lstStyle/>
          <a:p>
            <a:pPr marL="0" indent="0">
              <a:buNone/>
            </a:pPr>
            <a:r>
              <a:rPr lang="en-US"/>
              <a:t>The rest of the questions assume a cache whose total size is 1KB and each cache line/block is 64-byte.</a:t>
            </a:r>
          </a:p>
          <a:p>
            <a:pPr marL="0" indent="0">
              <a:buNone/>
            </a:pPr>
            <a:endParaRPr lang="en-US"/>
          </a:p>
          <a:p>
            <a:pPr marL="0" indent="0">
              <a:buNone/>
            </a:pPr>
            <a:r>
              <a:rPr lang="en-US" altLang="zh-CN"/>
              <a:t>S</a:t>
            </a:r>
            <a:r>
              <a:rPr lang="en-US"/>
              <a:t>uppose the cache is a direct mapped cache. Given a 32-bit address 0xab345f78, which</a:t>
            </a:r>
            <a:r>
              <a:rPr lang="zh-CN" altLang="en-US"/>
              <a:t> </a:t>
            </a:r>
            <a:r>
              <a:rPr lang="en-US" err="1"/>
              <a:t>cacheline</a:t>
            </a:r>
            <a:r>
              <a:rPr lang="en-US"/>
              <a:t>/block contains the cached data for this address? </a:t>
            </a:r>
          </a:p>
          <a:p>
            <a:pPr marL="0" indent="0">
              <a:buNone/>
            </a:pPr>
            <a:endParaRPr lang="en-US" altLang="zh-CN"/>
          </a:p>
          <a:p>
            <a:pPr marL="0" indent="0">
              <a:buNone/>
            </a:pPr>
            <a:endParaRPr lang="en-US" altLang="zh-CN"/>
          </a:p>
          <a:p>
            <a:pPr marL="0" indent="0">
              <a:buNone/>
            </a:pPr>
            <a:endParaRPr lang="en-US" altLang="zh-CN"/>
          </a:p>
        </p:txBody>
      </p:sp>
      <p:graphicFrame>
        <p:nvGraphicFramePr>
          <p:cNvPr id="3" name="Table 4">
            <a:extLst>
              <a:ext uri="{FF2B5EF4-FFF2-40B4-BE49-F238E27FC236}">
                <a16:creationId xmlns:a16="http://schemas.microsoft.com/office/drawing/2014/main" id="{B4893B0D-B793-DB40-BA15-0397E3F0F1C1}"/>
              </a:ext>
            </a:extLst>
          </p:cNvPr>
          <p:cNvGraphicFramePr>
            <a:graphicFrameLocks noGrp="1"/>
          </p:cNvGraphicFramePr>
          <p:nvPr/>
        </p:nvGraphicFramePr>
        <p:xfrm>
          <a:off x="1408183" y="5543020"/>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9" name="TextBox 8">
            <a:extLst>
              <a:ext uri="{FF2B5EF4-FFF2-40B4-BE49-F238E27FC236}">
                <a16:creationId xmlns:a16="http://schemas.microsoft.com/office/drawing/2014/main" id="{819D3C4B-9C04-C84F-BCED-786D81C9592A}"/>
              </a:ext>
            </a:extLst>
          </p:cNvPr>
          <p:cNvSpPr txBox="1"/>
          <p:nvPr/>
        </p:nvSpPr>
        <p:spPr>
          <a:xfrm>
            <a:off x="7032518" y="5939183"/>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log2(64)</a:t>
            </a:r>
            <a:r>
              <a:rPr lang="zh-CN" altLang="en-US"/>
              <a:t> </a:t>
            </a:r>
            <a:r>
              <a:rPr lang="en-US" altLang="zh-CN"/>
              <a:t>=</a:t>
            </a:r>
            <a:r>
              <a:rPr lang="zh-CN" altLang="en-US"/>
              <a:t> </a:t>
            </a:r>
            <a:r>
              <a:rPr lang="en-US" altLang="zh-CN"/>
              <a:t>6</a:t>
            </a:r>
            <a:endParaRPr lang="en-US"/>
          </a:p>
        </p:txBody>
      </p:sp>
      <p:sp>
        <p:nvSpPr>
          <p:cNvPr id="10" name="Rectangular Callout 9">
            <a:extLst>
              <a:ext uri="{FF2B5EF4-FFF2-40B4-BE49-F238E27FC236}">
                <a16:creationId xmlns:a16="http://schemas.microsoft.com/office/drawing/2014/main" id="{7DC7C25D-6001-184C-996D-3328E61440E4}"/>
              </a:ext>
            </a:extLst>
          </p:cNvPr>
          <p:cNvSpPr/>
          <p:nvPr/>
        </p:nvSpPr>
        <p:spPr>
          <a:xfrm>
            <a:off x="4354582" y="4286250"/>
            <a:ext cx="4824412" cy="1121833"/>
          </a:xfrm>
          <a:prstGeom prst="wedgeRectCallout">
            <a:avLst>
              <a:gd name="adj1" fmla="val -25571"/>
              <a:gd name="adj2" fmla="val 67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Used</a:t>
            </a:r>
            <a:r>
              <a:rPr lang="zh-CN" altLang="en-US"/>
              <a:t> </a:t>
            </a:r>
            <a:r>
              <a:rPr lang="en-US" altLang="zh-CN"/>
              <a:t>to</a:t>
            </a:r>
            <a:r>
              <a:rPr lang="zh-CN" altLang="en-US"/>
              <a:t> </a:t>
            </a:r>
            <a:r>
              <a:rPr lang="en-US" altLang="zh-CN"/>
              <a:t>index</a:t>
            </a:r>
            <a:r>
              <a:rPr lang="zh-CN" altLang="en-US"/>
              <a:t> </a:t>
            </a:r>
            <a:r>
              <a:rPr lang="en-US" altLang="zh-CN"/>
              <a:t>which</a:t>
            </a:r>
            <a:r>
              <a:rPr lang="zh-CN" altLang="en-US"/>
              <a:t> </a:t>
            </a:r>
            <a:r>
              <a:rPr lang="en-US" altLang="zh-CN"/>
              <a:t>set</a:t>
            </a:r>
            <a:r>
              <a:rPr lang="zh-CN" altLang="en-US"/>
              <a:t> </a:t>
            </a:r>
            <a:r>
              <a:rPr lang="en-US" altLang="zh-CN"/>
              <a:t>caches</a:t>
            </a:r>
            <a:r>
              <a:rPr lang="zh-CN" altLang="en-US"/>
              <a:t> </a:t>
            </a:r>
            <a:r>
              <a:rPr lang="en-US" altLang="zh-CN"/>
              <a:t>this</a:t>
            </a:r>
            <a:r>
              <a:rPr lang="zh-CN" altLang="en-US"/>
              <a:t> </a:t>
            </a:r>
            <a:r>
              <a:rPr lang="en-US" altLang="zh-CN"/>
              <a:t>data.</a:t>
            </a:r>
          </a:p>
          <a:p>
            <a:pPr algn="ctr"/>
            <a:r>
              <a:rPr lang="en-US" altLang="zh-CN"/>
              <a:t>2^(#</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how</a:t>
            </a:r>
            <a:r>
              <a:rPr lang="zh-CN" altLang="en-US"/>
              <a:t> </a:t>
            </a:r>
            <a:r>
              <a:rPr lang="en-US" altLang="zh-CN"/>
              <a:t>many</a:t>
            </a:r>
            <a:r>
              <a:rPr lang="zh-CN" altLang="en-US"/>
              <a:t> </a:t>
            </a:r>
            <a:r>
              <a:rPr lang="en-US" altLang="zh-CN"/>
              <a:t>sets</a:t>
            </a:r>
            <a:r>
              <a:rPr lang="zh-CN" altLang="en-US"/>
              <a:t> </a:t>
            </a:r>
            <a:r>
              <a:rPr lang="en-US" altLang="zh-CN"/>
              <a:t>in</a:t>
            </a:r>
            <a:r>
              <a:rPr lang="zh-CN" altLang="en-US"/>
              <a:t> </a:t>
            </a:r>
            <a:r>
              <a:rPr lang="en-US" altLang="zh-CN"/>
              <a:t>total</a:t>
            </a:r>
            <a:endParaRPr lang="en-US"/>
          </a:p>
        </p:txBody>
      </p:sp>
      <p:sp>
        <p:nvSpPr>
          <p:cNvPr id="11" name="TextBox 10">
            <a:extLst>
              <a:ext uri="{FF2B5EF4-FFF2-40B4-BE49-F238E27FC236}">
                <a16:creationId xmlns:a16="http://schemas.microsoft.com/office/drawing/2014/main" id="{F324ACBC-663A-774D-BA88-904A4A4EC5B7}"/>
              </a:ext>
            </a:extLst>
          </p:cNvPr>
          <p:cNvSpPr txBox="1"/>
          <p:nvPr/>
        </p:nvSpPr>
        <p:spPr>
          <a:xfrm>
            <a:off x="4491806" y="5939183"/>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log2(16)</a:t>
            </a:r>
            <a:r>
              <a:rPr lang="zh-CN" altLang="en-US"/>
              <a:t> </a:t>
            </a:r>
            <a:r>
              <a:rPr lang="en-US" altLang="zh-CN"/>
              <a:t>=</a:t>
            </a:r>
            <a:r>
              <a:rPr lang="zh-CN" altLang="en-US"/>
              <a:t> </a:t>
            </a:r>
            <a:r>
              <a:rPr lang="en-US" altLang="zh-CN"/>
              <a:t>4</a:t>
            </a:r>
            <a:endParaRPr lang="en-US"/>
          </a:p>
        </p:txBody>
      </p:sp>
      <p:sp>
        <p:nvSpPr>
          <p:cNvPr id="12" name="Oval 11">
            <a:extLst>
              <a:ext uri="{FF2B5EF4-FFF2-40B4-BE49-F238E27FC236}">
                <a16:creationId xmlns:a16="http://schemas.microsoft.com/office/drawing/2014/main" id="{CD133BA9-E91A-8047-A46B-D8F8547540DA}"/>
              </a:ext>
            </a:extLst>
          </p:cNvPr>
          <p:cNvSpPr/>
          <p:nvPr/>
        </p:nvSpPr>
        <p:spPr>
          <a:xfrm>
            <a:off x="3855762" y="3178934"/>
            <a:ext cx="2673626" cy="500132"/>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ular Callout 12">
            <a:extLst>
              <a:ext uri="{FF2B5EF4-FFF2-40B4-BE49-F238E27FC236}">
                <a16:creationId xmlns:a16="http://schemas.microsoft.com/office/drawing/2014/main" id="{246A0DBD-F5AB-264B-95D6-83B36D82FA2A}"/>
              </a:ext>
            </a:extLst>
          </p:cNvPr>
          <p:cNvSpPr/>
          <p:nvPr/>
        </p:nvSpPr>
        <p:spPr>
          <a:xfrm>
            <a:off x="4392113" y="1849137"/>
            <a:ext cx="3754360" cy="1121833"/>
          </a:xfrm>
          <a:prstGeom prst="wedgeRectCallout">
            <a:avLst>
              <a:gd name="adj1" fmla="val -25571"/>
              <a:gd name="adj2" fmla="val 67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a:t>
            </a:r>
            <a:r>
              <a:rPr lang="zh-CN" altLang="en-US"/>
              <a:t> </a:t>
            </a:r>
            <a:r>
              <a:rPr lang="en-US" altLang="zh-CN" err="1"/>
              <a:t>cacheline</a:t>
            </a:r>
            <a:r>
              <a:rPr lang="zh-CN" altLang="en-US"/>
              <a:t> </a:t>
            </a:r>
            <a:r>
              <a:rPr lang="en-US" altLang="zh-CN"/>
              <a:t>per</a:t>
            </a:r>
            <a:r>
              <a:rPr lang="zh-CN" altLang="en-US"/>
              <a:t> </a:t>
            </a:r>
            <a:r>
              <a:rPr lang="en-US" altLang="zh-CN"/>
              <a:t>set</a:t>
            </a:r>
          </a:p>
          <a:p>
            <a:pPr algn="ctr"/>
            <a:r>
              <a:rPr lang="en-US" altLang="zh-CN"/>
              <a:t>16</a:t>
            </a:r>
            <a:r>
              <a:rPr lang="zh-CN" altLang="en-US"/>
              <a:t> </a:t>
            </a:r>
            <a:r>
              <a:rPr lang="en-US" altLang="zh-CN" err="1"/>
              <a:t>cachelines</a:t>
            </a:r>
            <a:r>
              <a:rPr lang="zh-CN" altLang="en-US"/>
              <a:t> </a:t>
            </a:r>
            <a:r>
              <a:rPr lang="en-US" altLang="zh-CN"/>
              <a:t>=&gt;</a:t>
            </a:r>
            <a:r>
              <a:rPr lang="zh-CN" altLang="en-US"/>
              <a:t> </a:t>
            </a:r>
            <a:r>
              <a:rPr lang="en-US" altLang="zh-CN"/>
              <a:t>16</a:t>
            </a:r>
            <a:r>
              <a:rPr lang="zh-CN" altLang="en-US"/>
              <a:t> </a:t>
            </a:r>
            <a:r>
              <a:rPr lang="en-US" altLang="zh-CN"/>
              <a:t>sets</a:t>
            </a:r>
          </a:p>
        </p:txBody>
      </p:sp>
    </p:spTree>
    <p:extLst>
      <p:ext uri="{BB962C8B-B14F-4D97-AF65-F5344CB8AC3E}">
        <p14:creationId xmlns:p14="http://schemas.microsoft.com/office/powerpoint/2010/main" val="414819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2-C</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32</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4351338"/>
          </a:xfrm>
        </p:spPr>
        <p:txBody>
          <a:bodyPr>
            <a:normAutofit/>
          </a:bodyPr>
          <a:lstStyle/>
          <a:p>
            <a:pPr marL="0" indent="0">
              <a:buNone/>
            </a:pPr>
            <a:r>
              <a:rPr lang="en-US"/>
              <a:t>The rest of the questions assume a cache whose total size is 1KB and each cache line/block is 64-byte.</a:t>
            </a:r>
          </a:p>
          <a:p>
            <a:pPr marL="0" indent="0">
              <a:buNone/>
            </a:pPr>
            <a:endParaRPr lang="en-US"/>
          </a:p>
          <a:p>
            <a:pPr marL="0" indent="0">
              <a:buNone/>
            </a:pPr>
            <a:r>
              <a:rPr lang="en-US" altLang="zh-CN"/>
              <a:t>S</a:t>
            </a:r>
            <a:r>
              <a:rPr lang="en-US"/>
              <a:t>uppose the cache is a direct mapped cache. Given a 32-bit address 0xab345f78, which</a:t>
            </a:r>
            <a:r>
              <a:rPr lang="zh-CN" altLang="en-US"/>
              <a:t> </a:t>
            </a:r>
            <a:r>
              <a:rPr lang="en-US" err="1"/>
              <a:t>cacheline</a:t>
            </a:r>
            <a:r>
              <a:rPr lang="en-US"/>
              <a:t>/block contains the cached data for this address? </a:t>
            </a:r>
          </a:p>
          <a:p>
            <a:pPr marL="0" indent="0">
              <a:buNone/>
            </a:pPr>
            <a:endParaRPr lang="en-US" altLang="zh-CN"/>
          </a:p>
          <a:p>
            <a:pPr marL="0" indent="0">
              <a:buNone/>
            </a:pPr>
            <a:endParaRPr lang="en-US" altLang="zh-CN"/>
          </a:p>
          <a:p>
            <a:pPr marL="0" indent="0">
              <a:buNone/>
            </a:pPr>
            <a:endParaRPr lang="en-US" altLang="zh-CN"/>
          </a:p>
        </p:txBody>
      </p:sp>
      <p:graphicFrame>
        <p:nvGraphicFramePr>
          <p:cNvPr id="3" name="Table 4">
            <a:extLst>
              <a:ext uri="{FF2B5EF4-FFF2-40B4-BE49-F238E27FC236}">
                <a16:creationId xmlns:a16="http://schemas.microsoft.com/office/drawing/2014/main" id="{B4893B0D-B793-DB40-BA15-0397E3F0F1C1}"/>
              </a:ext>
            </a:extLst>
          </p:cNvPr>
          <p:cNvGraphicFramePr>
            <a:graphicFrameLocks noGrp="1"/>
          </p:cNvGraphicFramePr>
          <p:nvPr/>
        </p:nvGraphicFramePr>
        <p:xfrm>
          <a:off x="1408183" y="5543020"/>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9" name="TextBox 8">
            <a:extLst>
              <a:ext uri="{FF2B5EF4-FFF2-40B4-BE49-F238E27FC236}">
                <a16:creationId xmlns:a16="http://schemas.microsoft.com/office/drawing/2014/main" id="{819D3C4B-9C04-C84F-BCED-786D81C9592A}"/>
              </a:ext>
            </a:extLst>
          </p:cNvPr>
          <p:cNvSpPr txBox="1"/>
          <p:nvPr/>
        </p:nvSpPr>
        <p:spPr>
          <a:xfrm>
            <a:off x="7032518" y="5939183"/>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log2(64)</a:t>
            </a:r>
            <a:r>
              <a:rPr lang="zh-CN" altLang="en-US"/>
              <a:t> </a:t>
            </a:r>
            <a:r>
              <a:rPr lang="en-US" altLang="zh-CN"/>
              <a:t>=</a:t>
            </a:r>
            <a:r>
              <a:rPr lang="zh-CN" altLang="en-US"/>
              <a:t> </a:t>
            </a:r>
            <a:r>
              <a:rPr lang="en-US" altLang="zh-CN"/>
              <a:t>6</a:t>
            </a:r>
            <a:endParaRPr lang="en-US"/>
          </a:p>
        </p:txBody>
      </p:sp>
      <p:sp>
        <p:nvSpPr>
          <p:cNvPr id="10" name="Rectangular Callout 9">
            <a:extLst>
              <a:ext uri="{FF2B5EF4-FFF2-40B4-BE49-F238E27FC236}">
                <a16:creationId xmlns:a16="http://schemas.microsoft.com/office/drawing/2014/main" id="{7DC7C25D-6001-184C-996D-3328E61440E4}"/>
              </a:ext>
            </a:extLst>
          </p:cNvPr>
          <p:cNvSpPr/>
          <p:nvPr/>
        </p:nvSpPr>
        <p:spPr>
          <a:xfrm>
            <a:off x="1125607" y="4305366"/>
            <a:ext cx="4824412" cy="1121833"/>
          </a:xfrm>
          <a:prstGeom prst="wedgeRectCallout">
            <a:avLst>
              <a:gd name="adj1" fmla="val -25571"/>
              <a:gd name="adj2" fmla="val 67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Used</a:t>
            </a:r>
            <a:r>
              <a:rPr lang="zh-CN" altLang="en-US" dirty="0"/>
              <a:t> </a:t>
            </a:r>
            <a:r>
              <a:rPr lang="en-US" altLang="zh-CN" dirty="0"/>
              <a:t>to</a:t>
            </a:r>
            <a:r>
              <a:rPr lang="zh-CN" altLang="en-US" dirty="0"/>
              <a:t> </a:t>
            </a:r>
            <a:r>
              <a:rPr lang="en-US" altLang="zh-CN" dirty="0"/>
              <a:t>distinguish</a:t>
            </a:r>
            <a:r>
              <a:rPr lang="zh-CN" altLang="en-US" dirty="0"/>
              <a:t> </a:t>
            </a:r>
            <a:r>
              <a:rPr lang="en-US" altLang="zh-CN" dirty="0"/>
              <a:t>different</a:t>
            </a:r>
            <a:r>
              <a:rPr lang="zh-CN" altLang="en-US" dirty="0"/>
              <a:t> </a:t>
            </a:r>
            <a:r>
              <a:rPr lang="en-US" altLang="zh-CN" dirty="0"/>
              <a:t>addresses</a:t>
            </a:r>
            <a:r>
              <a:rPr lang="zh-CN" altLang="en-US" dirty="0"/>
              <a:t> </a:t>
            </a:r>
            <a:r>
              <a:rPr lang="en-US" altLang="zh-CN" dirty="0"/>
              <a:t>which</a:t>
            </a:r>
            <a:r>
              <a:rPr lang="zh-CN" altLang="en-US" dirty="0"/>
              <a:t> </a:t>
            </a:r>
            <a:r>
              <a:rPr lang="en-US" altLang="zh-CN" dirty="0"/>
              <a:t>are</a:t>
            </a:r>
            <a:r>
              <a:rPr lang="zh-CN" altLang="en-US" dirty="0"/>
              <a:t> </a:t>
            </a:r>
            <a:r>
              <a:rPr lang="en-US" altLang="zh-CN" dirty="0"/>
              <a:t>mapped</a:t>
            </a:r>
            <a:r>
              <a:rPr lang="zh-CN" altLang="en-US" dirty="0"/>
              <a:t> </a:t>
            </a:r>
            <a:r>
              <a:rPr lang="en-US" altLang="zh-CN" dirty="0"/>
              <a:t>to</a:t>
            </a:r>
            <a:r>
              <a:rPr lang="zh-CN" altLang="en-US" dirty="0"/>
              <a:t> </a:t>
            </a:r>
            <a:r>
              <a:rPr lang="en-US" altLang="zh-CN" dirty="0"/>
              <a:t>the</a:t>
            </a:r>
            <a:r>
              <a:rPr lang="zh-CN" altLang="en-US" dirty="0"/>
              <a:t> </a:t>
            </a:r>
            <a:r>
              <a:rPr lang="en-US" altLang="zh-CN" dirty="0"/>
              <a:t>same</a:t>
            </a:r>
            <a:r>
              <a:rPr lang="zh-CN" altLang="en-US" dirty="0"/>
              <a:t> </a:t>
            </a:r>
            <a:r>
              <a:rPr lang="en-US" altLang="zh-CN" dirty="0"/>
              <a:t>set.</a:t>
            </a:r>
          </a:p>
          <a:p>
            <a:pPr algn="ctr"/>
            <a:r>
              <a:rPr lang="en-US" altLang="zh-CN" dirty="0"/>
              <a:t>#</a:t>
            </a:r>
            <a:r>
              <a:rPr lang="zh-CN" altLang="en-US" dirty="0"/>
              <a:t> </a:t>
            </a:r>
            <a:r>
              <a:rPr lang="en-US" altLang="zh-CN" dirty="0"/>
              <a:t>of</a:t>
            </a:r>
            <a:r>
              <a:rPr lang="zh-CN" altLang="en-US" dirty="0"/>
              <a:t> </a:t>
            </a:r>
            <a:r>
              <a:rPr lang="en-US" altLang="zh-CN" dirty="0"/>
              <a:t>bits</a:t>
            </a:r>
            <a:r>
              <a:rPr lang="zh-CN" altLang="en-US" dirty="0"/>
              <a:t> </a:t>
            </a:r>
            <a:r>
              <a:rPr lang="en-US" altLang="zh-CN" dirty="0"/>
              <a:t>=</a:t>
            </a:r>
            <a:r>
              <a:rPr lang="zh-CN" altLang="en-US" dirty="0"/>
              <a:t> </a:t>
            </a:r>
            <a:r>
              <a:rPr lang="en-US" altLang="zh-CN" dirty="0"/>
              <a:t>total</a:t>
            </a:r>
            <a:r>
              <a:rPr lang="zh-CN" altLang="en-US" dirty="0"/>
              <a:t> </a:t>
            </a:r>
            <a:r>
              <a:rPr lang="en-US" altLang="zh-CN" dirty="0"/>
              <a:t>bits</a:t>
            </a:r>
            <a:r>
              <a:rPr lang="zh-CN" altLang="en-US" dirty="0"/>
              <a:t> </a:t>
            </a:r>
            <a:r>
              <a:rPr lang="en-US" altLang="zh-CN" dirty="0"/>
              <a:t>–</a:t>
            </a:r>
            <a:r>
              <a:rPr lang="zh-CN" altLang="en-US" dirty="0"/>
              <a:t> </a:t>
            </a:r>
            <a:r>
              <a:rPr lang="en-US" altLang="zh-CN" dirty="0"/>
              <a:t>index</a:t>
            </a:r>
            <a:r>
              <a:rPr lang="zh-CN" altLang="en-US" dirty="0"/>
              <a:t> </a:t>
            </a:r>
            <a:r>
              <a:rPr lang="en-US" altLang="zh-CN" dirty="0"/>
              <a:t>-</a:t>
            </a:r>
            <a:r>
              <a:rPr lang="zh-CN" altLang="en-US" dirty="0"/>
              <a:t> </a:t>
            </a:r>
            <a:r>
              <a:rPr lang="en-US" altLang="zh-CN" dirty="0"/>
              <a:t>byte</a:t>
            </a:r>
            <a:r>
              <a:rPr lang="zh-CN" altLang="en-US" dirty="0"/>
              <a:t> </a:t>
            </a:r>
            <a:r>
              <a:rPr lang="en-US" altLang="zh-CN" dirty="0"/>
              <a:t>offset</a:t>
            </a:r>
            <a:endParaRPr lang="en-US" dirty="0"/>
          </a:p>
        </p:txBody>
      </p:sp>
      <p:sp>
        <p:nvSpPr>
          <p:cNvPr id="11" name="TextBox 10">
            <a:extLst>
              <a:ext uri="{FF2B5EF4-FFF2-40B4-BE49-F238E27FC236}">
                <a16:creationId xmlns:a16="http://schemas.microsoft.com/office/drawing/2014/main" id="{F324ACBC-663A-774D-BA88-904A4A4EC5B7}"/>
              </a:ext>
            </a:extLst>
          </p:cNvPr>
          <p:cNvSpPr txBox="1"/>
          <p:nvPr/>
        </p:nvSpPr>
        <p:spPr>
          <a:xfrm>
            <a:off x="4491806" y="5939183"/>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log2(16)</a:t>
            </a:r>
            <a:r>
              <a:rPr lang="zh-CN" altLang="en-US"/>
              <a:t> </a:t>
            </a:r>
            <a:r>
              <a:rPr lang="en-US" altLang="zh-CN"/>
              <a:t>=</a:t>
            </a:r>
            <a:r>
              <a:rPr lang="zh-CN" altLang="en-US"/>
              <a:t> </a:t>
            </a:r>
            <a:r>
              <a:rPr lang="en-US" altLang="zh-CN"/>
              <a:t>4</a:t>
            </a:r>
            <a:endParaRPr lang="en-US"/>
          </a:p>
        </p:txBody>
      </p:sp>
      <p:sp>
        <p:nvSpPr>
          <p:cNvPr id="12" name="TextBox 11">
            <a:extLst>
              <a:ext uri="{FF2B5EF4-FFF2-40B4-BE49-F238E27FC236}">
                <a16:creationId xmlns:a16="http://schemas.microsoft.com/office/drawing/2014/main" id="{16ECA903-7A11-0942-A12F-4FC551E5C87A}"/>
              </a:ext>
            </a:extLst>
          </p:cNvPr>
          <p:cNvSpPr txBox="1"/>
          <p:nvPr/>
        </p:nvSpPr>
        <p:spPr>
          <a:xfrm>
            <a:off x="1621173" y="5939183"/>
            <a:ext cx="2526654"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32</a:t>
            </a:r>
            <a:r>
              <a:rPr lang="zh-CN" altLang="en-US"/>
              <a:t> </a:t>
            </a:r>
            <a:r>
              <a:rPr lang="en-US" altLang="zh-CN"/>
              <a:t>–</a:t>
            </a:r>
            <a:r>
              <a:rPr lang="zh-CN" altLang="en-US"/>
              <a:t> </a:t>
            </a:r>
            <a:r>
              <a:rPr lang="en-US" altLang="zh-CN"/>
              <a:t>4</a:t>
            </a:r>
            <a:r>
              <a:rPr lang="zh-CN" altLang="en-US"/>
              <a:t> </a:t>
            </a:r>
            <a:r>
              <a:rPr lang="en-US" altLang="zh-CN"/>
              <a:t>–</a:t>
            </a:r>
            <a:r>
              <a:rPr lang="zh-CN" altLang="en-US"/>
              <a:t> </a:t>
            </a:r>
            <a:r>
              <a:rPr lang="en-US" altLang="zh-CN"/>
              <a:t>6</a:t>
            </a:r>
            <a:r>
              <a:rPr lang="zh-CN" altLang="en-US"/>
              <a:t> </a:t>
            </a:r>
            <a:r>
              <a:rPr lang="en-US" altLang="zh-CN"/>
              <a:t>=</a:t>
            </a:r>
            <a:r>
              <a:rPr lang="zh-CN" altLang="en-US"/>
              <a:t> </a:t>
            </a:r>
            <a:r>
              <a:rPr lang="en-US" altLang="zh-CN"/>
              <a:t>22</a:t>
            </a:r>
            <a:endParaRPr lang="en-US"/>
          </a:p>
        </p:txBody>
      </p:sp>
      <p:sp>
        <p:nvSpPr>
          <p:cNvPr id="13" name="Oval 12">
            <a:extLst>
              <a:ext uri="{FF2B5EF4-FFF2-40B4-BE49-F238E27FC236}">
                <a16:creationId xmlns:a16="http://schemas.microsoft.com/office/drawing/2014/main" id="{C04DB9B1-B72D-2945-834A-211F06ACBFCE}"/>
              </a:ext>
            </a:extLst>
          </p:cNvPr>
          <p:cNvSpPr/>
          <p:nvPr/>
        </p:nvSpPr>
        <p:spPr>
          <a:xfrm>
            <a:off x="3855762" y="3178934"/>
            <a:ext cx="2673626" cy="500132"/>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ular Callout 14">
            <a:extLst>
              <a:ext uri="{FF2B5EF4-FFF2-40B4-BE49-F238E27FC236}">
                <a16:creationId xmlns:a16="http://schemas.microsoft.com/office/drawing/2014/main" id="{86494706-8442-A247-B650-8C3559DE0030}"/>
              </a:ext>
            </a:extLst>
          </p:cNvPr>
          <p:cNvSpPr/>
          <p:nvPr/>
        </p:nvSpPr>
        <p:spPr>
          <a:xfrm>
            <a:off x="4392113" y="1849137"/>
            <a:ext cx="3754360" cy="1121833"/>
          </a:xfrm>
          <a:prstGeom prst="wedgeRectCallout">
            <a:avLst>
              <a:gd name="adj1" fmla="val -25571"/>
              <a:gd name="adj2" fmla="val 67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a:t>
            </a:r>
            <a:r>
              <a:rPr lang="zh-CN" altLang="en-US"/>
              <a:t> </a:t>
            </a:r>
            <a:r>
              <a:rPr lang="en-US" altLang="zh-CN" err="1"/>
              <a:t>cacheline</a:t>
            </a:r>
            <a:r>
              <a:rPr lang="zh-CN" altLang="en-US"/>
              <a:t> </a:t>
            </a:r>
            <a:r>
              <a:rPr lang="en-US" altLang="zh-CN"/>
              <a:t>per</a:t>
            </a:r>
            <a:r>
              <a:rPr lang="zh-CN" altLang="en-US"/>
              <a:t> </a:t>
            </a:r>
            <a:r>
              <a:rPr lang="en-US" altLang="zh-CN"/>
              <a:t>set</a:t>
            </a:r>
          </a:p>
          <a:p>
            <a:pPr algn="ctr"/>
            <a:r>
              <a:rPr lang="en-US" altLang="zh-CN"/>
              <a:t>16</a:t>
            </a:r>
            <a:r>
              <a:rPr lang="zh-CN" altLang="en-US"/>
              <a:t> </a:t>
            </a:r>
            <a:r>
              <a:rPr lang="en-US" altLang="zh-CN" err="1"/>
              <a:t>cachelines</a:t>
            </a:r>
            <a:r>
              <a:rPr lang="zh-CN" altLang="en-US"/>
              <a:t> </a:t>
            </a:r>
            <a:r>
              <a:rPr lang="en-US" altLang="zh-CN"/>
              <a:t>=&gt;</a:t>
            </a:r>
            <a:r>
              <a:rPr lang="zh-CN" altLang="en-US"/>
              <a:t> </a:t>
            </a:r>
            <a:r>
              <a:rPr lang="en-US" altLang="zh-CN"/>
              <a:t>16</a:t>
            </a:r>
            <a:r>
              <a:rPr lang="zh-CN" altLang="en-US"/>
              <a:t> </a:t>
            </a:r>
            <a:r>
              <a:rPr lang="en-US" altLang="zh-CN"/>
              <a:t>sets</a:t>
            </a:r>
          </a:p>
        </p:txBody>
      </p:sp>
    </p:spTree>
    <p:extLst>
      <p:ext uri="{BB962C8B-B14F-4D97-AF65-F5344CB8AC3E}">
        <p14:creationId xmlns:p14="http://schemas.microsoft.com/office/powerpoint/2010/main" val="399942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2-C</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33</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4351338"/>
          </a:xfrm>
        </p:spPr>
        <p:txBody>
          <a:bodyPr>
            <a:normAutofit/>
          </a:bodyPr>
          <a:lstStyle/>
          <a:p>
            <a:pPr marL="0" indent="0">
              <a:buNone/>
            </a:pPr>
            <a:r>
              <a:rPr lang="en-US"/>
              <a:t>The rest of the questions assume a cache whose total size is 1KB and each cache line/block is 64-byte.</a:t>
            </a:r>
          </a:p>
          <a:p>
            <a:pPr marL="0" indent="0">
              <a:buNone/>
            </a:pPr>
            <a:endParaRPr lang="en-US"/>
          </a:p>
          <a:p>
            <a:pPr marL="0" indent="0">
              <a:buNone/>
            </a:pPr>
            <a:r>
              <a:rPr lang="en-US" altLang="zh-CN"/>
              <a:t>S</a:t>
            </a:r>
            <a:r>
              <a:rPr lang="en-US"/>
              <a:t>uppose the cache is a direct mapped cache. Given a 32-bit address 0xab345f78, which</a:t>
            </a:r>
            <a:r>
              <a:rPr lang="zh-CN" altLang="en-US"/>
              <a:t> </a:t>
            </a:r>
            <a:r>
              <a:rPr lang="en-US" err="1"/>
              <a:t>cacheline</a:t>
            </a:r>
            <a:r>
              <a:rPr lang="en-US"/>
              <a:t>/block contains the cached data for this address? </a:t>
            </a:r>
          </a:p>
          <a:p>
            <a:pPr marL="0" indent="0">
              <a:buNone/>
            </a:pPr>
            <a:endParaRPr lang="en-US" altLang="zh-CN"/>
          </a:p>
          <a:p>
            <a:pPr marL="0" indent="0">
              <a:buNone/>
            </a:pPr>
            <a:endParaRPr lang="en-US" altLang="zh-CN"/>
          </a:p>
          <a:p>
            <a:pPr marL="0" indent="0">
              <a:buNone/>
            </a:pPr>
            <a:endParaRPr lang="en-US" altLang="zh-CN"/>
          </a:p>
        </p:txBody>
      </p:sp>
      <p:graphicFrame>
        <p:nvGraphicFramePr>
          <p:cNvPr id="3" name="Table 4">
            <a:extLst>
              <a:ext uri="{FF2B5EF4-FFF2-40B4-BE49-F238E27FC236}">
                <a16:creationId xmlns:a16="http://schemas.microsoft.com/office/drawing/2014/main" id="{B4893B0D-B793-DB40-BA15-0397E3F0F1C1}"/>
              </a:ext>
            </a:extLst>
          </p:cNvPr>
          <p:cNvGraphicFramePr>
            <a:graphicFrameLocks noGrp="1"/>
          </p:cNvGraphicFramePr>
          <p:nvPr/>
        </p:nvGraphicFramePr>
        <p:xfrm>
          <a:off x="1408183" y="5543020"/>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12" name="TextBox 11">
            <a:extLst>
              <a:ext uri="{FF2B5EF4-FFF2-40B4-BE49-F238E27FC236}">
                <a16:creationId xmlns:a16="http://schemas.microsoft.com/office/drawing/2014/main" id="{16ECA903-7A11-0942-A12F-4FC551E5C87A}"/>
              </a:ext>
            </a:extLst>
          </p:cNvPr>
          <p:cNvSpPr txBox="1"/>
          <p:nvPr/>
        </p:nvSpPr>
        <p:spPr>
          <a:xfrm>
            <a:off x="1408183" y="5038751"/>
            <a:ext cx="1372563" cy="369332"/>
          </a:xfrm>
          <a:prstGeom prst="rect">
            <a:avLst/>
          </a:prstGeom>
          <a:noFill/>
        </p:spPr>
        <p:txBody>
          <a:bodyPr wrap="square" rtlCol="0">
            <a:spAutoFit/>
          </a:bodyPr>
          <a:lstStyle/>
          <a:p>
            <a:r>
              <a:rPr lang="en-US" altLang="zh-CN"/>
              <a:t>0xab345f78:</a:t>
            </a:r>
            <a:endParaRPr lang="en-US"/>
          </a:p>
        </p:txBody>
      </p:sp>
      <p:sp>
        <p:nvSpPr>
          <p:cNvPr id="5" name="Rectangle 4">
            <a:extLst>
              <a:ext uri="{FF2B5EF4-FFF2-40B4-BE49-F238E27FC236}">
                <a16:creationId xmlns:a16="http://schemas.microsoft.com/office/drawing/2014/main" id="{F8A9B5BE-93DD-C34B-B98F-A4E81E18B625}"/>
              </a:ext>
            </a:extLst>
          </p:cNvPr>
          <p:cNvSpPr/>
          <p:nvPr/>
        </p:nvSpPr>
        <p:spPr>
          <a:xfrm>
            <a:off x="7529513" y="555582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111000</a:t>
            </a:r>
            <a:endParaRPr lang="en-US">
              <a:solidFill>
                <a:schemeClr val="bg1"/>
              </a:solidFill>
            </a:endParaRPr>
          </a:p>
        </p:txBody>
      </p:sp>
      <p:sp>
        <p:nvSpPr>
          <p:cNvPr id="13" name="Rectangle 12">
            <a:extLst>
              <a:ext uri="{FF2B5EF4-FFF2-40B4-BE49-F238E27FC236}">
                <a16:creationId xmlns:a16="http://schemas.microsoft.com/office/drawing/2014/main" id="{C05A2F58-1239-6747-AD68-3E0D0FAC24A9}"/>
              </a:ext>
            </a:extLst>
          </p:cNvPr>
          <p:cNvSpPr/>
          <p:nvPr/>
        </p:nvSpPr>
        <p:spPr>
          <a:xfrm>
            <a:off x="4750972" y="556524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1101</a:t>
            </a:r>
            <a:endParaRPr lang="en-US">
              <a:solidFill>
                <a:schemeClr val="bg1"/>
              </a:solidFill>
            </a:endParaRPr>
          </a:p>
        </p:txBody>
      </p:sp>
      <p:sp>
        <p:nvSpPr>
          <p:cNvPr id="15" name="TextBox 14">
            <a:extLst>
              <a:ext uri="{FF2B5EF4-FFF2-40B4-BE49-F238E27FC236}">
                <a16:creationId xmlns:a16="http://schemas.microsoft.com/office/drawing/2014/main" id="{A74DCCD8-9FB9-2445-A1DC-9DC60B804A9F}"/>
              </a:ext>
            </a:extLst>
          </p:cNvPr>
          <p:cNvSpPr txBox="1"/>
          <p:nvPr/>
        </p:nvSpPr>
        <p:spPr>
          <a:xfrm>
            <a:off x="7032518" y="5939183"/>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log2(64)</a:t>
            </a:r>
            <a:r>
              <a:rPr lang="zh-CN" altLang="en-US"/>
              <a:t> </a:t>
            </a:r>
            <a:r>
              <a:rPr lang="en-US" altLang="zh-CN"/>
              <a:t>=</a:t>
            </a:r>
            <a:r>
              <a:rPr lang="zh-CN" altLang="en-US"/>
              <a:t> </a:t>
            </a:r>
            <a:r>
              <a:rPr lang="en-US" altLang="zh-CN"/>
              <a:t>6</a:t>
            </a:r>
            <a:endParaRPr lang="en-US"/>
          </a:p>
        </p:txBody>
      </p:sp>
      <p:sp>
        <p:nvSpPr>
          <p:cNvPr id="16" name="TextBox 15">
            <a:extLst>
              <a:ext uri="{FF2B5EF4-FFF2-40B4-BE49-F238E27FC236}">
                <a16:creationId xmlns:a16="http://schemas.microsoft.com/office/drawing/2014/main" id="{B29B1FA7-96CC-8441-845F-3E05E77C6AF4}"/>
              </a:ext>
            </a:extLst>
          </p:cNvPr>
          <p:cNvSpPr txBox="1"/>
          <p:nvPr/>
        </p:nvSpPr>
        <p:spPr>
          <a:xfrm>
            <a:off x="4491806" y="5939183"/>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log2(16)</a:t>
            </a:r>
            <a:r>
              <a:rPr lang="zh-CN" altLang="en-US"/>
              <a:t> </a:t>
            </a:r>
            <a:r>
              <a:rPr lang="en-US" altLang="zh-CN"/>
              <a:t>=</a:t>
            </a:r>
            <a:r>
              <a:rPr lang="zh-CN" altLang="en-US"/>
              <a:t> </a:t>
            </a:r>
            <a:r>
              <a:rPr lang="en-US" altLang="zh-CN"/>
              <a:t>4</a:t>
            </a:r>
            <a:endParaRPr lang="en-US"/>
          </a:p>
        </p:txBody>
      </p:sp>
      <p:sp>
        <p:nvSpPr>
          <p:cNvPr id="17" name="TextBox 16">
            <a:extLst>
              <a:ext uri="{FF2B5EF4-FFF2-40B4-BE49-F238E27FC236}">
                <a16:creationId xmlns:a16="http://schemas.microsoft.com/office/drawing/2014/main" id="{8B2E7890-B823-BE4D-ACE0-CEE1F189FD20}"/>
              </a:ext>
            </a:extLst>
          </p:cNvPr>
          <p:cNvSpPr txBox="1"/>
          <p:nvPr/>
        </p:nvSpPr>
        <p:spPr>
          <a:xfrm>
            <a:off x="1621173" y="5939183"/>
            <a:ext cx="2526654"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32</a:t>
            </a:r>
            <a:r>
              <a:rPr lang="zh-CN" altLang="en-US"/>
              <a:t> </a:t>
            </a:r>
            <a:r>
              <a:rPr lang="en-US" altLang="zh-CN"/>
              <a:t>–</a:t>
            </a:r>
            <a:r>
              <a:rPr lang="zh-CN" altLang="en-US"/>
              <a:t> </a:t>
            </a:r>
            <a:r>
              <a:rPr lang="en-US" altLang="zh-CN"/>
              <a:t>4</a:t>
            </a:r>
            <a:r>
              <a:rPr lang="zh-CN" altLang="en-US"/>
              <a:t> </a:t>
            </a:r>
            <a:r>
              <a:rPr lang="en-US" altLang="zh-CN"/>
              <a:t>–</a:t>
            </a:r>
            <a:r>
              <a:rPr lang="zh-CN" altLang="en-US"/>
              <a:t> </a:t>
            </a:r>
            <a:r>
              <a:rPr lang="en-US" altLang="zh-CN"/>
              <a:t>6</a:t>
            </a:r>
            <a:r>
              <a:rPr lang="zh-CN" altLang="en-US"/>
              <a:t> </a:t>
            </a:r>
            <a:r>
              <a:rPr lang="en-US" altLang="zh-CN"/>
              <a:t>=</a:t>
            </a:r>
            <a:r>
              <a:rPr lang="zh-CN" altLang="en-US"/>
              <a:t> </a:t>
            </a:r>
            <a:r>
              <a:rPr lang="en-US" altLang="zh-CN"/>
              <a:t>22</a:t>
            </a:r>
            <a:endParaRPr lang="en-US"/>
          </a:p>
        </p:txBody>
      </p:sp>
      <p:sp>
        <p:nvSpPr>
          <p:cNvPr id="6" name="Oval 5">
            <a:extLst>
              <a:ext uri="{FF2B5EF4-FFF2-40B4-BE49-F238E27FC236}">
                <a16:creationId xmlns:a16="http://schemas.microsoft.com/office/drawing/2014/main" id="{5A565A63-158E-6740-A4C0-DB617D788BE4}"/>
              </a:ext>
            </a:extLst>
          </p:cNvPr>
          <p:cNvSpPr/>
          <p:nvPr/>
        </p:nvSpPr>
        <p:spPr>
          <a:xfrm>
            <a:off x="4930800" y="5479838"/>
            <a:ext cx="1095375" cy="478368"/>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6">
            <a:extLst>
              <a:ext uri="{FF2B5EF4-FFF2-40B4-BE49-F238E27FC236}">
                <a16:creationId xmlns:a16="http://schemas.microsoft.com/office/drawing/2014/main" id="{6E6DD3F4-C157-C845-890F-E41D3CD981A2}"/>
              </a:ext>
            </a:extLst>
          </p:cNvPr>
          <p:cNvSpPr/>
          <p:nvPr/>
        </p:nvSpPr>
        <p:spPr>
          <a:xfrm>
            <a:off x="2571394" y="4220579"/>
            <a:ext cx="418704" cy="369332"/>
          </a:xfrm>
          <a:prstGeom prst="rect">
            <a:avLst/>
          </a:prstGeom>
        </p:spPr>
        <p:txBody>
          <a:bodyPr wrap="none">
            <a:spAutoFit/>
          </a:bodyPr>
          <a:lstStyle/>
          <a:p>
            <a:r>
              <a:rPr lang="en-US" altLang="zh-CN">
                <a:solidFill>
                  <a:srgbClr val="C00000"/>
                </a:solidFill>
              </a:rPr>
              <a:t>13</a:t>
            </a:r>
            <a:endParaRPr lang="en-US">
              <a:solidFill>
                <a:srgbClr val="C00000"/>
              </a:solidFill>
            </a:endParaRPr>
          </a:p>
        </p:txBody>
      </p:sp>
    </p:spTree>
    <p:extLst>
      <p:ext uri="{BB962C8B-B14F-4D97-AF65-F5344CB8AC3E}">
        <p14:creationId xmlns:p14="http://schemas.microsoft.com/office/powerpoint/2010/main" val="174484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P spid="13" grpId="0" animBg="1"/>
      <p:bldP spid="6"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2-C</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34</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graphicFrame>
        <p:nvGraphicFramePr>
          <p:cNvPr id="3" name="Table 4">
            <a:extLst>
              <a:ext uri="{FF2B5EF4-FFF2-40B4-BE49-F238E27FC236}">
                <a16:creationId xmlns:a16="http://schemas.microsoft.com/office/drawing/2014/main" id="{B4893B0D-B793-DB40-BA15-0397E3F0F1C1}"/>
              </a:ext>
            </a:extLst>
          </p:cNvPr>
          <p:cNvGraphicFramePr>
            <a:graphicFrameLocks noGrp="1"/>
          </p:cNvGraphicFramePr>
          <p:nvPr>
            <p:extLst>
              <p:ext uri="{D42A27DB-BD31-4B8C-83A1-F6EECF244321}">
                <p14:modId xmlns:p14="http://schemas.microsoft.com/office/powerpoint/2010/main" val="1549618799"/>
              </p:ext>
            </p:extLst>
          </p:nvPr>
        </p:nvGraphicFramePr>
        <p:xfrm>
          <a:off x="838200" y="2194348"/>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r>
                        <a:rPr lang="zh-CN" altLang="en-US">
                          <a:solidFill>
                            <a:schemeClr val="bg1"/>
                          </a:solidFill>
                        </a:rPr>
                        <a:t> </a:t>
                      </a:r>
                      <a:r>
                        <a:rPr lang="en-US" altLang="zh-CN">
                          <a:solidFill>
                            <a:schemeClr val="bg1"/>
                          </a:solidFill>
                        </a:rPr>
                        <a:t>(t)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12" name="TextBox 11">
            <a:extLst>
              <a:ext uri="{FF2B5EF4-FFF2-40B4-BE49-F238E27FC236}">
                <a16:creationId xmlns:a16="http://schemas.microsoft.com/office/drawing/2014/main" id="{16ECA903-7A11-0942-A12F-4FC551E5C87A}"/>
              </a:ext>
            </a:extLst>
          </p:cNvPr>
          <p:cNvSpPr txBox="1"/>
          <p:nvPr/>
        </p:nvSpPr>
        <p:spPr>
          <a:xfrm>
            <a:off x="838200" y="1690079"/>
            <a:ext cx="1372563" cy="369332"/>
          </a:xfrm>
          <a:prstGeom prst="rect">
            <a:avLst/>
          </a:prstGeom>
          <a:noFill/>
        </p:spPr>
        <p:txBody>
          <a:bodyPr wrap="square" rtlCol="0">
            <a:spAutoFit/>
          </a:bodyPr>
          <a:lstStyle/>
          <a:p>
            <a:r>
              <a:rPr lang="en-US" altLang="zh-CN"/>
              <a:t>0xab345f78:</a:t>
            </a:r>
            <a:endParaRPr lang="en-US"/>
          </a:p>
        </p:txBody>
      </p:sp>
      <p:sp>
        <p:nvSpPr>
          <p:cNvPr id="5" name="Rectangle 4">
            <a:extLst>
              <a:ext uri="{FF2B5EF4-FFF2-40B4-BE49-F238E27FC236}">
                <a16:creationId xmlns:a16="http://schemas.microsoft.com/office/drawing/2014/main" id="{F8A9B5BE-93DD-C34B-B98F-A4E81E18B625}"/>
              </a:ext>
            </a:extLst>
          </p:cNvPr>
          <p:cNvSpPr/>
          <p:nvPr/>
        </p:nvSpPr>
        <p:spPr>
          <a:xfrm>
            <a:off x="6959530" y="22071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111000</a:t>
            </a:r>
            <a:endParaRPr lang="en-US">
              <a:solidFill>
                <a:schemeClr val="bg1"/>
              </a:solidFill>
            </a:endParaRPr>
          </a:p>
        </p:txBody>
      </p:sp>
      <p:sp>
        <p:nvSpPr>
          <p:cNvPr id="13" name="Rectangle 12">
            <a:extLst>
              <a:ext uri="{FF2B5EF4-FFF2-40B4-BE49-F238E27FC236}">
                <a16:creationId xmlns:a16="http://schemas.microsoft.com/office/drawing/2014/main" id="{C05A2F58-1239-6747-AD68-3E0D0FAC24A9}"/>
              </a:ext>
            </a:extLst>
          </p:cNvPr>
          <p:cNvSpPr/>
          <p:nvPr/>
        </p:nvSpPr>
        <p:spPr>
          <a:xfrm>
            <a:off x="4180989" y="221657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1101</a:t>
            </a:r>
            <a:endParaRPr lang="en-US">
              <a:solidFill>
                <a:schemeClr val="bg1"/>
              </a:solidFill>
            </a:endParaRPr>
          </a:p>
        </p:txBody>
      </p:sp>
      <p:sp>
        <p:nvSpPr>
          <p:cNvPr id="18" name="TextBox 17">
            <a:extLst>
              <a:ext uri="{FF2B5EF4-FFF2-40B4-BE49-F238E27FC236}">
                <a16:creationId xmlns:a16="http://schemas.microsoft.com/office/drawing/2014/main" id="{E23F04AF-B471-164A-8210-C99975D1A648}"/>
              </a:ext>
            </a:extLst>
          </p:cNvPr>
          <p:cNvSpPr txBox="1"/>
          <p:nvPr/>
        </p:nvSpPr>
        <p:spPr>
          <a:xfrm>
            <a:off x="704094" y="3073601"/>
            <a:ext cx="2682663" cy="370840"/>
          </a:xfrm>
          <a:prstGeom prst="rect">
            <a:avLst/>
          </a:prstGeom>
          <a:noFill/>
        </p:spPr>
        <p:txBody>
          <a:bodyPr wrap="square" rtlCol="0">
            <a:spAutoFit/>
          </a:bodyPr>
          <a:lstStyle/>
          <a:p>
            <a:r>
              <a:rPr lang="en-US" altLang="zh-CN"/>
              <a:t>Sets/</a:t>
            </a:r>
            <a:r>
              <a:rPr lang="en-US" err="1"/>
              <a:t>C</a:t>
            </a:r>
            <a:r>
              <a:rPr lang="en-US" altLang="zh-CN" err="1"/>
              <a:t>achelines</a:t>
            </a:r>
            <a:r>
              <a:rPr lang="en-US" altLang="zh-CN"/>
              <a:t>:</a:t>
            </a:r>
            <a:endParaRPr lang="en-US"/>
          </a:p>
        </p:txBody>
      </p:sp>
      <p:sp>
        <p:nvSpPr>
          <p:cNvPr id="10" name="TextBox 9">
            <a:extLst>
              <a:ext uri="{FF2B5EF4-FFF2-40B4-BE49-F238E27FC236}">
                <a16:creationId xmlns:a16="http://schemas.microsoft.com/office/drawing/2014/main" id="{AF0B01CD-6D36-554A-A36B-801FAC7C2545}"/>
              </a:ext>
            </a:extLst>
          </p:cNvPr>
          <p:cNvSpPr txBox="1"/>
          <p:nvPr/>
        </p:nvSpPr>
        <p:spPr>
          <a:xfrm>
            <a:off x="752686" y="3469091"/>
            <a:ext cx="686281" cy="2031325"/>
          </a:xfrm>
          <a:prstGeom prst="rect">
            <a:avLst/>
          </a:prstGeom>
          <a:noFill/>
        </p:spPr>
        <p:txBody>
          <a:bodyPr wrap="square" rtlCol="0">
            <a:spAutoFit/>
          </a:bodyPr>
          <a:lstStyle/>
          <a:p>
            <a:r>
              <a:rPr lang="en-US" altLang="zh-CN"/>
              <a:t>0</a:t>
            </a:r>
          </a:p>
          <a:p>
            <a:r>
              <a:rPr lang="en-US" altLang="zh-CN"/>
              <a:t>1</a:t>
            </a:r>
          </a:p>
          <a:p>
            <a:r>
              <a:rPr lang="en-US" altLang="zh-CN"/>
              <a:t>2</a:t>
            </a:r>
          </a:p>
          <a:p>
            <a:r>
              <a:rPr lang="en-US" altLang="zh-CN"/>
              <a:t>…</a:t>
            </a:r>
          </a:p>
          <a:p>
            <a:r>
              <a:rPr lang="en-US" altLang="zh-CN"/>
              <a:t>13</a:t>
            </a:r>
          </a:p>
          <a:p>
            <a:r>
              <a:rPr lang="en-US" altLang="zh-CN"/>
              <a:t>…</a:t>
            </a:r>
          </a:p>
          <a:p>
            <a:r>
              <a:rPr lang="en-US" altLang="zh-CN"/>
              <a:t>15</a:t>
            </a:r>
            <a:endParaRPr lang="en-US"/>
          </a:p>
        </p:txBody>
      </p:sp>
      <p:sp>
        <p:nvSpPr>
          <p:cNvPr id="19" name="TextBox 18">
            <a:extLst>
              <a:ext uri="{FF2B5EF4-FFF2-40B4-BE49-F238E27FC236}">
                <a16:creationId xmlns:a16="http://schemas.microsoft.com/office/drawing/2014/main" id="{5C07566D-B363-774D-A6C1-08B78FDF7651}"/>
              </a:ext>
            </a:extLst>
          </p:cNvPr>
          <p:cNvSpPr txBox="1"/>
          <p:nvPr/>
        </p:nvSpPr>
        <p:spPr>
          <a:xfrm>
            <a:off x="656920" y="5407543"/>
            <a:ext cx="7953680" cy="923330"/>
          </a:xfrm>
          <a:prstGeom prst="rect">
            <a:avLst/>
          </a:prstGeom>
          <a:noFill/>
        </p:spPr>
        <p:txBody>
          <a:bodyPr wrap="square" rtlCol="0">
            <a:spAutoFit/>
          </a:bodyPr>
          <a:lstStyle/>
          <a:p>
            <a:r>
              <a:rPr lang="en-US" altLang="zh-CN"/>
              <a:t>16</a:t>
            </a:r>
            <a:r>
              <a:rPr lang="zh-CN" altLang="en-US"/>
              <a:t> </a:t>
            </a:r>
            <a:r>
              <a:rPr lang="en-US" altLang="zh-CN"/>
              <a:t>sets,</a:t>
            </a:r>
            <a:r>
              <a:rPr lang="zh-CN" altLang="en-US"/>
              <a:t> </a:t>
            </a:r>
            <a:r>
              <a:rPr lang="en-US" altLang="zh-CN"/>
              <a:t>index</a:t>
            </a:r>
            <a:r>
              <a:rPr lang="zh-CN" altLang="en-US"/>
              <a:t> </a:t>
            </a:r>
            <a:r>
              <a:rPr lang="en-US" altLang="zh-CN"/>
              <a:t>0</a:t>
            </a:r>
            <a:r>
              <a:rPr lang="zh-CN" altLang="en-US"/>
              <a:t> </a:t>
            </a:r>
            <a:r>
              <a:rPr lang="en-US" altLang="zh-CN"/>
              <a:t>-</a:t>
            </a:r>
            <a:r>
              <a:rPr lang="zh-CN" altLang="en-US"/>
              <a:t> </a:t>
            </a:r>
            <a:r>
              <a:rPr lang="en-US" altLang="zh-CN"/>
              <a:t>15</a:t>
            </a:r>
          </a:p>
          <a:p>
            <a:r>
              <a:rPr lang="en-US" altLang="zh-CN"/>
              <a:t>can</a:t>
            </a:r>
            <a:r>
              <a:rPr lang="zh-CN" altLang="en-US"/>
              <a:t> </a:t>
            </a:r>
            <a:r>
              <a:rPr lang="en-US" altLang="zh-CN"/>
              <a:t>be</a:t>
            </a:r>
            <a:r>
              <a:rPr lang="zh-CN" altLang="en-US"/>
              <a:t> </a:t>
            </a:r>
            <a:r>
              <a:rPr lang="en-US" altLang="zh-CN"/>
              <a:t>represented</a:t>
            </a:r>
            <a:r>
              <a:rPr lang="zh-CN" altLang="en-US"/>
              <a:t> </a:t>
            </a:r>
            <a:r>
              <a:rPr lang="en-US" altLang="zh-CN"/>
              <a:t>by</a:t>
            </a:r>
            <a:r>
              <a:rPr lang="zh-CN" altLang="en-US"/>
              <a:t> </a:t>
            </a:r>
            <a:r>
              <a:rPr lang="en-US" altLang="zh-CN"/>
              <a:t>4</a:t>
            </a:r>
            <a:r>
              <a:rPr lang="zh-CN" altLang="en-US"/>
              <a:t> </a:t>
            </a:r>
            <a:r>
              <a:rPr lang="en-US" altLang="zh-CN"/>
              <a:t>bits</a:t>
            </a:r>
            <a:r>
              <a:rPr lang="zh-CN" altLang="en-US"/>
              <a:t> </a:t>
            </a:r>
            <a:r>
              <a:rPr lang="en-US" altLang="zh-CN"/>
              <a:t>(0000</a:t>
            </a:r>
            <a:r>
              <a:rPr lang="zh-CN" altLang="en-US"/>
              <a:t> </a:t>
            </a:r>
            <a:r>
              <a:rPr lang="en-US" altLang="zh-CN"/>
              <a:t>–</a:t>
            </a:r>
            <a:r>
              <a:rPr lang="zh-CN" altLang="en-US"/>
              <a:t> </a:t>
            </a:r>
            <a:r>
              <a:rPr lang="en-US" altLang="zh-CN"/>
              <a:t>1111)</a:t>
            </a:r>
          </a:p>
          <a:p>
            <a:r>
              <a:rPr lang="en-US" altLang="zh-CN"/>
              <a:t>=&gt;</a:t>
            </a:r>
            <a:r>
              <a:rPr lang="zh-CN" altLang="en-US"/>
              <a:t> </a:t>
            </a:r>
            <a:r>
              <a:rPr lang="en-US" altLang="zh-CN"/>
              <a:t>The</a:t>
            </a:r>
            <a:r>
              <a:rPr lang="zh-CN" altLang="en-US"/>
              <a:t> </a:t>
            </a:r>
            <a:r>
              <a:rPr lang="en-US" altLang="zh-CN"/>
              <a:t>size</a:t>
            </a:r>
            <a:r>
              <a:rPr lang="zh-CN" altLang="en-US"/>
              <a:t> </a:t>
            </a:r>
            <a:r>
              <a:rPr lang="en-US" altLang="zh-CN"/>
              <a:t>of</a:t>
            </a:r>
            <a:r>
              <a:rPr lang="zh-CN" altLang="en-US"/>
              <a:t> </a:t>
            </a:r>
            <a:r>
              <a:rPr lang="en-US" altLang="zh-CN"/>
              <a:t>index</a:t>
            </a:r>
            <a:r>
              <a:rPr lang="zh-CN" altLang="en-US"/>
              <a:t> </a:t>
            </a:r>
            <a:r>
              <a:rPr lang="en-US" altLang="zh-CN"/>
              <a:t>part</a:t>
            </a:r>
            <a:endParaRPr lang="en-US"/>
          </a:p>
        </p:txBody>
      </p:sp>
      <p:sp>
        <p:nvSpPr>
          <p:cNvPr id="20" name="Freeform 19">
            <a:extLst>
              <a:ext uri="{FF2B5EF4-FFF2-40B4-BE49-F238E27FC236}">
                <a16:creationId xmlns:a16="http://schemas.microsoft.com/office/drawing/2014/main" id="{1E585EF0-DDB1-DA4E-B616-F2565007750C}"/>
              </a:ext>
            </a:extLst>
          </p:cNvPr>
          <p:cNvSpPr/>
          <p:nvPr/>
        </p:nvSpPr>
        <p:spPr>
          <a:xfrm>
            <a:off x="485114" y="2464904"/>
            <a:ext cx="4086886" cy="2186609"/>
          </a:xfrm>
          <a:custGeom>
            <a:avLst/>
            <a:gdLst>
              <a:gd name="connsiteX0" fmla="*/ 4086886 w 4086886"/>
              <a:gd name="connsiteY0" fmla="*/ 0 h 2186609"/>
              <a:gd name="connsiteX1" fmla="*/ 3689321 w 4086886"/>
              <a:gd name="connsiteY1" fmla="*/ 19879 h 2186609"/>
              <a:gd name="connsiteX2" fmla="*/ 3649564 w 4086886"/>
              <a:gd name="connsiteY2" fmla="*/ 29818 h 2186609"/>
              <a:gd name="connsiteX3" fmla="*/ 3589929 w 4086886"/>
              <a:gd name="connsiteY3" fmla="*/ 39757 h 2186609"/>
              <a:gd name="connsiteX4" fmla="*/ 3351390 w 4086886"/>
              <a:gd name="connsiteY4" fmla="*/ 69574 h 2186609"/>
              <a:gd name="connsiteX5" fmla="*/ 3162547 w 4086886"/>
              <a:gd name="connsiteY5" fmla="*/ 89453 h 2186609"/>
              <a:gd name="connsiteX6" fmla="*/ 2924008 w 4086886"/>
              <a:gd name="connsiteY6" fmla="*/ 99392 h 2186609"/>
              <a:gd name="connsiteX7" fmla="*/ 2814677 w 4086886"/>
              <a:gd name="connsiteY7" fmla="*/ 109331 h 2186609"/>
              <a:gd name="connsiteX8" fmla="*/ 2725225 w 4086886"/>
              <a:gd name="connsiteY8" fmla="*/ 119270 h 2186609"/>
              <a:gd name="connsiteX9" fmla="*/ 2427051 w 4086886"/>
              <a:gd name="connsiteY9" fmla="*/ 139148 h 2186609"/>
              <a:gd name="connsiteX10" fmla="*/ 2297843 w 4086886"/>
              <a:gd name="connsiteY10" fmla="*/ 149087 h 2186609"/>
              <a:gd name="connsiteX11" fmla="*/ 2079182 w 4086886"/>
              <a:gd name="connsiteY11" fmla="*/ 168966 h 2186609"/>
              <a:gd name="connsiteX12" fmla="*/ 1999669 w 4086886"/>
              <a:gd name="connsiteY12" fmla="*/ 178905 h 2186609"/>
              <a:gd name="connsiteX13" fmla="*/ 1930095 w 4086886"/>
              <a:gd name="connsiteY13" fmla="*/ 188844 h 2186609"/>
              <a:gd name="connsiteX14" fmla="*/ 1721373 w 4086886"/>
              <a:gd name="connsiteY14" fmla="*/ 198783 h 2186609"/>
              <a:gd name="connsiteX15" fmla="*/ 1602103 w 4086886"/>
              <a:gd name="connsiteY15" fmla="*/ 208722 h 2186609"/>
              <a:gd name="connsiteX16" fmla="*/ 1482834 w 4086886"/>
              <a:gd name="connsiteY16" fmla="*/ 228600 h 2186609"/>
              <a:gd name="connsiteX17" fmla="*/ 1433138 w 4086886"/>
              <a:gd name="connsiteY17" fmla="*/ 238539 h 2186609"/>
              <a:gd name="connsiteX18" fmla="*/ 1363564 w 4086886"/>
              <a:gd name="connsiteY18" fmla="*/ 248479 h 2186609"/>
              <a:gd name="connsiteX19" fmla="*/ 1303929 w 4086886"/>
              <a:gd name="connsiteY19" fmla="*/ 258418 h 2186609"/>
              <a:gd name="connsiteX20" fmla="*/ 1234356 w 4086886"/>
              <a:gd name="connsiteY20" fmla="*/ 268357 h 2186609"/>
              <a:gd name="connsiteX21" fmla="*/ 1194599 w 4086886"/>
              <a:gd name="connsiteY21" fmla="*/ 278296 h 2186609"/>
              <a:gd name="connsiteX22" fmla="*/ 1105147 w 4086886"/>
              <a:gd name="connsiteY22" fmla="*/ 288235 h 2186609"/>
              <a:gd name="connsiteX23" fmla="*/ 1025634 w 4086886"/>
              <a:gd name="connsiteY23" fmla="*/ 318053 h 2186609"/>
              <a:gd name="connsiteX24" fmla="*/ 985877 w 4086886"/>
              <a:gd name="connsiteY24" fmla="*/ 327992 h 2186609"/>
              <a:gd name="connsiteX25" fmla="*/ 856669 w 4086886"/>
              <a:gd name="connsiteY25" fmla="*/ 367748 h 2186609"/>
              <a:gd name="connsiteX26" fmla="*/ 727460 w 4086886"/>
              <a:gd name="connsiteY26" fmla="*/ 427383 h 2186609"/>
              <a:gd name="connsiteX27" fmla="*/ 647947 w 4086886"/>
              <a:gd name="connsiteY27" fmla="*/ 457200 h 2186609"/>
              <a:gd name="connsiteX28" fmla="*/ 588312 w 4086886"/>
              <a:gd name="connsiteY28" fmla="*/ 496957 h 2186609"/>
              <a:gd name="connsiteX29" fmla="*/ 538616 w 4086886"/>
              <a:gd name="connsiteY29" fmla="*/ 516835 h 2186609"/>
              <a:gd name="connsiteX30" fmla="*/ 439225 w 4086886"/>
              <a:gd name="connsiteY30" fmla="*/ 586409 h 2186609"/>
              <a:gd name="connsiteX31" fmla="*/ 369651 w 4086886"/>
              <a:gd name="connsiteY31" fmla="*/ 636105 h 2186609"/>
              <a:gd name="connsiteX32" fmla="*/ 310016 w 4086886"/>
              <a:gd name="connsiteY32" fmla="*/ 695739 h 2186609"/>
              <a:gd name="connsiteX33" fmla="*/ 220564 w 4086886"/>
              <a:gd name="connsiteY33" fmla="*/ 765313 h 2186609"/>
              <a:gd name="connsiteX34" fmla="*/ 160929 w 4086886"/>
              <a:gd name="connsiteY34" fmla="*/ 815009 h 2186609"/>
              <a:gd name="connsiteX35" fmla="*/ 121173 w 4086886"/>
              <a:gd name="connsiteY35" fmla="*/ 884583 h 2186609"/>
              <a:gd name="connsiteX36" fmla="*/ 101295 w 4086886"/>
              <a:gd name="connsiteY36" fmla="*/ 914400 h 2186609"/>
              <a:gd name="connsiteX37" fmla="*/ 61538 w 4086886"/>
              <a:gd name="connsiteY37" fmla="*/ 1023731 h 2186609"/>
              <a:gd name="connsiteX38" fmla="*/ 41660 w 4086886"/>
              <a:gd name="connsiteY38" fmla="*/ 1053548 h 2186609"/>
              <a:gd name="connsiteX39" fmla="*/ 11843 w 4086886"/>
              <a:gd name="connsiteY39" fmla="*/ 1162879 h 2186609"/>
              <a:gd name="connsiteX40" fmla="*/ 11843 w 4086886"/>
              <a:gd name="connsiteY40" fmla="*/ 1540566 h 2186609"/>
              <a:gd name="connsiteX41" fmla="*/ 31721 w 4086886"/>
              <a:gd name="connsiteY41" fmla="*/ 1659835 h 2186609"/>
              <a:gd name="connsiteX42" fmla="*/ 41660 w 4086886"/>
              <a:gd name="connsiteY42" fmla="*/ 1689653 h 2186609"/>
              <a:gd name="connsiteX43" fmla="*/ 141051 w 4086886"/>
              <a:gd name="connsiteY43" fmla="*/ 1828800 h 2186609"/>
              <a:gd name="connsiteX44" fmla="*/ 160929 w 4086886"/>
              <a:gd name="connsiteY44" fmla="*/ 1858618 h 2186609"/>
              <a:gd name="connsiteX45" fmla="*/ 190747 w 4086886"/>
              <a:gd name="connsiteY45" fmla="*/ 1928192 h 2186609"/>
              <a:gd name="connsiteX46" fmla="*/ 220564 w 4086886"/>
              <a:gd name="connsiteY46" fmla="*/ 1958009 h 2186609"/>
              <a:gd name="connsiteX47" fmla="*/ 250382 w 4086886"/>
              <a:gd name="connsiteY47" fmla="*/ 2007705 h 2186609"/>
              <a:gd name="connsiteX48" fmla="*/ 260321 w 4086886"/>
              <a:gd name="connsiteY48" fmla="*/ 2037522 h 2186609"/>
              <a:gd name="connsiteX49" fmla="*/ 300077 w 4086886"/>
              <a:gd name="connsiteY49" fmla="*/ 2087218 h 2186609"/>
              <a:gd name="connsiteX50" fmla="*/ 329895 w 4086886"/>
              <a:gd name="connsiteY50" fmla="*/ 2146853 h 2186609"/>
              <a:gd name="connsiteX51" fmla="*/ 349773 w 4086886"/>
              <a:gd name="connsiteY51" fmla="*/ 2186609 h 2186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86886" h="2186609">
                <a:moveTo>
                  <a:pt x="4086886" y="0"/>
                </a:moveTo>
                <a:cubicBezTo>
                  <a:pt x="3871737" y="26893"/>
                  <a:pt x="4154736" y="-5978"/>
                  <a:pt x="3689321" y="19879"/>
                </a:cubicBezTo>
                <a:cubicBezTo>
                  <a:pt x="3675682" y="20637"/>
                  <a:pt x="3662959" y="27139"/>
                  <a:pt x="3649564" y="29818"/>
                </a:cubicBezTo>
                <a:cubicBezTo>
                  <a:pt x="3629803" y="33770"/>
                  <a:pt x="3609859" y="36768"/>
                  <a:pt x="3589929" y="39757"/>
                </a:cubicBezTo>
                <a:cubicBezTo>
                  <a:pt x="3442406" y="61885"/>
                  <a:pt x="3479932" y="56720"/>
                  <a:pt x="3351390" y="69574"/>
                </a:cubicBezTo>
                <a:cubicBezTo>
                  <a:pt x="3263327" y="87187"/>
                  <a:pt x="3298643" y="82290"/>
                  <a:pt x="3162547" y="89453"/>
                </a:cubicBezTo>
                <a:cubicBezTo>
                  <a:pt x="3083075" y="93636"/>
                  <a:pt x="3003521" y="96079"/>
                  <a:pt x="2924008" y="99392"/>
                </a:cubicBezTo>
                <a:lnTo>
                  <a:pt x="2814677" y="109331"/>
                </a:lnTo>
                <a:cubicBezTo>
                  <a:pt x="2784825" y="112316"/>
                  <a:pt x="2755137" y="116969"/>
                  <a:pt x="2725225" y="119270"/>
                </a:cubicBezTo>
                <a:cubicBezTo>
                  <a:pt x="2625906" y="126910"/>
                  <a:pt x="2526370" y="131508"/>
                  <a:pt x="2427051" y="139148"/>
                </a:cubicBezTo>
                <a:lnTo>
                  <a:pt x="2297843" y="149087"/>
                </a:lnTo>
                <a:cubicBezTo>
                  <a:pt x="2168826" y="170589"/>
                  <a:pt x="2303104" y="150305"/>
                  <a:pt x="2079182" y="168966"/>
                </a:cubicBezTo>
                <a:cubicBezTo>
                  <a:pt x="2052564" y="171184"/>
                  <a:pt x="2026145" y="175375"/>
                  <a:pt x="1999669" y="178905"/>
                </a:cubicBezTo>
                <a:cubicBezTo>
                  <a:pt x="1976448" y="182001"/>
                  <a:pt x="1953462" y="187175"/>
                  <a:pt x="1930095" y="188844"/>
                </a:cubicBezTo>
                <a:cubicBezTo>
                  <a:pt x="1860619" y="193806"/>
                  <a:pt x="1790898" y="194569"/>
                  <a:pt x="1721373" y="198783"/>
                </a:cubicBezTo>
                <a:cubicBezTo>
                  <a:pt x="1681552" y="201196"/>
                  <a:pt x="1641860" y="205409"/>
                  <a:pt x="1602103" y="208722"/>
                </a:cubicBezTo>
                <a:cubicBezTo>
                  <a:pt x="1562347" y="215348"/>
                  <a:pt x="1522356" y="220696"/>
                  <a:pt x="1482834" y="228600"/>
                </a:cubicBezTo>
                <a:cubicBezTo>
                  <a:pt x="1466269" y="231913"/>
                  <a:pt x="1449802" y="235762"/>
                  <a:pt x="1433138" y="238539"/>
                </a:cubicBezTo>
                <a:cubicBezTo>
                  <a:pt x="1410030" y="242390"/>
                  <a:pt x="1386718" y="244917"/>
                  <a:pt x="1363564" y="248479"/>
                </a:cubicBezTo>
                <a:cubicBezTo>
                  <a:pt x="1343646" y="251543"/>
                  <a:pt x="1323847" y="255354"/>
                  <a:pt x="1303929" y="258418"/>
                </a:cubicBezTo>
                <a:cubicBezTo>
                  <a:pt x="1280775" y="261980"/>
                  <a:pt x="1257405" y="264166"/>
                  <a:pt x="1234356" y="268357"/>
                </a:cubicBezTo>
                <a:cubicBezTo>
                  <a:pt x="1220916" y="270801"/>
                  <a:pt x="1208100" y="276219"/>
                  <a:pt x="1194599" y="278296"/>
                </a:cubicBezTo>
                <a:cubicBezTo>
                  <a:pt x="1164947" y="282858"/>
                  <a:pt x="1134964" y="284922"/>
                  <a:pt x="1105147" y="288235"/>
                </a:cubicBezTo>
                <a:cubicBezTo>
                  <a:pt x="1078643" y="298174"/>
                  <a:pt x="1052488" y="309102"/>
                  <a:pt x="1025634" y="318053"/>
                </a:cubicBezTo>
                <a:cubicBezTo>
                  <a:pt x="1012675" y="322373"/>
                  <a:pt x="999056" y="324398"/>
                  <a:pt x="985877" y="327992"/>
                </a:cubicBezTo>
                <a:cubicBezTo>
                  <a:pt x="950104" y="337748"/>
                  <a:pt x="892318" y="354037"/>
                  <a:pt x="856669" y="367748"/>
                </a:cubicBezTo>
                <a:cubicBezTo>
                  <a:pt x="705013" y="426078"/>
                  <a:pt x="863970" y="368880"/>
                  <a:pt x="727460" y="427383"/>
                </a:cubicBezTo>
                <a:cubicBezTo>
                  <a:pt x="701442" y="438533"/>
                  <a:pt x="673265" y="444541"/>
                  <a:pt x="647947" y="457200"/>
                </a:cubicBezTo>
                <a:cubicBezTo>
                  <a:pt x="626578" y="467884"/>
                  <a:pt x="609286" y="485517"/>
                  <a:pt x="588312" y="496957"/>
                </a:cubicBezTo>
                <a:cubicBezTo>
                  <a:pt x="572649" y="505500"/>
                  <a:pt x="554574" y="508856"/>
                  <a:pt x="538616" y="516835"/>
                </a:cubicBezTo>
                <a:cubicBezTo>
                  <a:pt x="486094" y="543096"/>
                  <a:pt x="487135" y="550477"/>
                  <a:pt x="439225" y="586409"/>
                </a:cubicBezTo>
                <a:cubicBezTo>
                  <a:pt x="416425" y="603509"/>
                  <a:pt x="391408" y="617696"/>
                  <a:pt x="369651" y="636105"/>
                </a:cubicBezTo>
                <a:cubicBezTo>
                  <a:pt x="348191" y="654264"/>
                  <a:pt x="335160" y="683166"/>
                  <a:pt x="310016" y="695739"/>
                </a:cubicBezTo>
                <a:cubicBezTo>
                  <a:pt x="211257" y="745121"/>
                  <a:pt x="340899" y="675059"/>
                  <a:pt x="220564" y="765313"/>
                </a:cubicBezTo>
                <a:cubicBezTo>
                  <a:pt x="201241" y="779806"/>
                  <a:pt x="176722" y="795268"/>
                  <a:pt x="160929" y="815009"/>
                </a:cubicBezTo>
                <a:cubicBezTo>
                  <a:pt x="136715" y="845276"/>
                  <a:pt x="141577" y="848875"/>
                  <a:pt x="121173" y="884583"/>
                </a:cubicBezTo>
                <a:cubicBezTo>
                  <a:pt x="115247" y="894954"/>
                  <a:pt x="107921" y="904461"/>
                  <a:pt x="101295" y="914400"/>
                </a:cubicBezTo>
                <a:cubicBezTo>
                  <a:pt x="92019" y="942226"/>
                  <a:pt x="75365" y="996076"/>
                  <a:pt x="61538" y="1023731"/>
                </a:cubicBezTo>
                <a:cubicBezTo>
                  <a:pt x="56196" y="1034415"/>
                  <a:pt x="48286" y="1043609"/>
                  <a:pt x="41660" y="1053548"/>
                </a:cubicBezTo>
                <a:cubicBezTo>
                  <a:pt x="16440" y="1129209"/>
                  <a:pt x="25891" y="1092636"/>
                  <a:pt x="11843" y="1162879"/>
                </a:cubicBezTo>
                <a:cubicBezTo>
                  <a:pt x="-4663" y="1344429"/>
                  <a:pt x="-3216" y="1277045"/>
                  <a:pt x="11843" y="1540566"/>
                </a:cubicBezTo>
                <a:cubicBezTo>
                  <a:pt x="14436" y="1585942"/>
                  <a:pt x="19927" y="1618555"/>
                  <a:pt x="31721" y="1659835"/>
                </a:cubicBezTo>
                <a:cubicBezTo>
                  <a:pt x="34599" y="1669909"/>
                  <a:pt x="36572" y="1680494"/>
                  <a:pt x="41660" y="1689653"/>
                </a:cubicBezTo>
                <a:cubicBezTo>
                  <a:pt x="71296" y="1742999"/>
                  <a:pt x="106601" y="1777123"/>
                  <a:pt x="141051" y="1828800"/>
                </a:cubicBezTo>
                <a:cubicBezTo>
                  <a:pt x="147677" y="1838739"/>
                  <a:pt x="155587" y="1847934"/>
                  <a:pt x="160929" y="1858618"/>
                </a:cubicBezTo>
                <a:cubicBezTo>
                  <a:pt x="182556" y="1901871"/>
                  <a:pt x="156283" y="1879942"/>
                  <a:pt x="190747" y="1928192"/>
                </a:cubicBezTo>
                <a:cubicBezTo>
                  <a:pt x="198917" y="1939630"/>
                  <a:pt x="210625" y="1948070"/>
                  <a:pt x="220564" y="1958009"/>
                </a:cubicBezTo>
                <a:cubicBezTo>
                  <a:pt x="248719" y="2042473"/>
                  <a:pt x="209452" y="1939489"/>
                  <a:pt x="250382" y="2007705"/>
                </a:cubicBezTo>
                <a:cubicBezTo>
                  <a:pt x="255772" y="2016689"/>
                  <a:pt x="255636" y="2028151"/>
                  <a:pt x="260321" y="2037522"/>
                </a:cubicBezTo>
                <a:cubicBezTo>
                  <a:pt x="272858" y="2062597"/>
                  <a:pt x="281589" y="2068729"/>
                  <a:pt x="300077" y="2087218"/>
                </a:cubicBezTo>
                <a:cubicBezTo>
                  <a:pt x="325059" y="2162163"/>
                  <a:pt x="291360" y="2069784"/>
                  <a:pt x="329895" y="2146853"/>
                </a:cubicBezTo>
                <a:cubicBezTo>
                  <a:pt x="352737" y="2192536"/>
                  <a:pt x="327318" y="2164154"/>
                  <a:pt x="349773" y="2186609"/>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aphicFrame>
        <p:nvGraphicFramePr>
          <p:cNvPr id="21" name="Table 22">
            <a:extLst>
              <a:ext uri="{FF2B5EF4-FFF2-40B4-BE49-F238E27FC236}">
                <a16:creationId xmlns:a16="http://schemas.microsoft.com/office/drawing/2014/main" id="{11613FA0-FA80-2F4D-BC52-7B02FBFCC09B}"/>
              </a:ext>
            </a:extLst>
          </p:cNvPr>
          <p:cNvGraphicFramePr>
            <a:graphicFrameLocks noGrp="1"/>
          </p:cNvGraphicFramePr>
          <p:nvPr>
            <p:extLst>
              <p:ext uri="{D42A27DB-BD31-4B8C-83A1-F6EECF244321}">
                <p14:modId xmlns:p14="http://schemas.microsoft.com/office/powerpoint/2010/main" val="2148967766"/>
              </p:ext>
            </p:extLst>
          </p:nvPr>
        </p:nvGraphicFramePr>
        <p:xfrm>
          <a:off x="1283255" y="4561129"/>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2496232589"/>
                    </a:ext>
                  </a:extLst>
                </a:gridCol>
                <a:gridCol w="2709333">
                  <a:extLst>
                    <a:ext uri="{9D8B030D-6E8A-4147-A177-3AD203B41FA5}">
                      <a16:colId xmlns:a16="http://schemas.microsoft.com/office/drawing/2014/main" val="3676485429"/>
                    </a:ext>
                  </a:extLst>
                </a:gridCol>
                <a:gridCol w="2709333">
                  <a:extLst>
                    <a:ext uri="{9D8B030D-6E8A-4147-A177-3AD203B41FA5}">
                      <a16:colId xmlns:a16="http://schemas.microsoft.com/office/drawing/2014/main" val="2114334774"/>
                    </a:ext>
                  </a:extLst>
                </a:gridCol>
              </a:tblGrid>
              <a:tr h="370840">
                <a:tc>
                  <a:txBody>
                    <a:bodyPr/>
                    <a:lstStyle/>
                    <a:p>
                      <a:pPr algn="ctr"/>
                      <a:r>
                        <a:rPr lang="en-US" altLang="zh-CN">
                          <a:solidFill>
                            <a:schemeClr val="bg1"/>
                          </a:solidFill>
                        </a:rPr>
                        <a:t>Valid</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Tag</a:t>
                      </a:r>
                      <a:r>
                        <a:rPr lang="zh-CN" altLang="en-US">
                          <a:solidFill>
                            <a:schemeClr val="bg1"/>
                          </a:solidFill>
                        </a:rPr>
                        <a:t> </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Data</a:t>
                      </a:r>
                      <a:r>
                        <a:rPr lang="zh-CN" altLang="en-US">
                          <a:solidFill>
                            <a:schemeClr val="bg1"/>
                          </a:solidFill>
                        </a:rPr>
                        <a:t> </a:t>
                      </a:r>
                      <a:r>
                        <a:rPr lang="en-US" altLang="zh-CN">
                          <a:solidFill>
                            <a:schemeClr val="bg1"/>
                          </a:solidFill>
                        </a:rPr>
                        <a:t>(64</a:t>
                      </a:r>
                      <a:r>
                        <a:rPr lang="zh-CN" altLang="en-US">
                          <a:solidFill>
                            <a:schemeClr val="bg1"/>
                          </a:solidFill>
                        </a:rPr>
                        <a:t> </a:t>
                      </a:r>
                      <a:r>
                        <a:rPr lang="en-US" altLang="zh-CN">
                          <a:solidFill>
                            <a:schemeClr val="bg1"/>
                          </a:solidFill>
                        </a:rPr>
                        <a:t>bytes)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74901214"/>
                  </a:ext>
                </a:extLst>
              </a:tr>
            </a:tbl>
          </a:graphicData>
        </a:graphic>
      </p:graphicFrame>
      <p:sp>
        <p:nvSpPr>
          <p:cNvPr id="23" name="Rectangle 22">
            <a:extLst>
              <a:ext uri="{FF2B5EF4-FFF2-40B4-BE49-F238E27FC236}">
                <a16:creationId xmlns:a16="http://schemas.microsoft.com/office/drawing/2014/main" id="{11E446D8-BF93-4A48-B942-B60C787DAA78}"/>
              </a:ext>
            </a:extLst>
          </p:cNvPr>
          <p:cNvSpPr/>
          <p:nvPr/>
        </p:nvSpPr>
        <p:spPr>
          <a:xfrm>
            <a:off x="1969536" y="458335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Y</a:t>
            </a:r>
            <a:endParaRPr lang="en-US">
              <a:solidFill>
                <a:schemeClr val="bg1"/>
              </a:solidFill>
            </a:endParaRPr>
          </a:p>
        </p:txBody>
      </p:sp>
      <p:sp>
        <p:nvSpPr>
          <p:cNvPr id="24" name="Rectangle 23">
            <a:extLst>
              <a:ext uri="{FF2B5EF4-FFF2-40B4-BE49-F238E27FC236}">
                <a16:creationId xmlns:a16="http://schemas.microsoft.com/office/drawing/2014/main" id="{F6244464-E373-EE4C-8BF6-7945A3369C03}"/>
              </a:ext>
            </a:extLst>
          </p:cNvPr>
          <p:cNvSpPr/>
          <p:nvPr/>
        </p:nvSpPr>
        <p:spPr>
          <a:xfrm>
            <a:off x="4683322" y="458335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t</a:t>
            </a:r>
            <a:endParaRPr lang="en-US">
              <a:solidFill>
                <a:schemeClr val="bg1"/>
              </a:solidFill>
            </a:endParaRPr>
          </a:p>
        </p:txBody>
      </p:sp>
      <p:sp>
        <p:nvSpPr>
          <p:cNvPr id="25" name="Oval 24">
            <a:extLst>
              <a:ext uri="{FF2B5EF4-FFF2-40B4-BE49-F238E27FC236}">
                <a16:creationId xmlns:a16="http://schemas.microsoft.com/office/drawing/2014/main" id="{65A41577-C1F9-DC4E-B672-97125BDFB8A5}"/>
              </a:ext>
            </a:extLst>
          </p:cNvPr>
          <p:cNvSpPr/>
          <p:nvPr/>
        </p:nvSpPr>
        <p:spPr>
          <a:xfrm>
            <a:off x="7072314" y="2131166"/>
            <a:ext cx="1095375" cy="478368"/>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1161CF4-17CD-734A-8054-3902D1965C05}"/>
              </a:ext>
            </a:extLst>
          </p:cNvPr>
          <p:cNvCxnSpPr/>
          <p:nvPr/>
        </p:nvCxnSpPr>
        <p:spPr>
          <a:xfrm>
            <a:off x="7668140" y="2693504"/>
            <a:ext cx="243408" cy="17912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E39468EF-9C33-2040-B421-37DE040A2376}"/>
              </a:ext>
            </a:extLst>
          </p:cNvPr>
          <p:cNvSpPr txBox="1"/>
          <p:nvPr/>
        </p:nvSpPr>
        <p:spPr>
          <a:xfrm>
            <a:off x="7828240" y="3009160"/>
            <a:ext cx="2153960" cy="646331"/>
          </a:xfrm>
          <a:prstGeom prst="rect">
            <a:avLst/>
          </a:prstGeom>
          <a:noFill/>
        </p:spPr>
        <p:txBody>
          <a:bodyPr wrap="square" rtlCol="0">
            <a:spAutoFit/>
          </a:bodyPr>
          <a:lstStyle/>
          <a:p>
            <a:r>
              <a:rPr lang="en-US" altLang="zh-CN"/>
              <a:t>(111000)2</a:t>
            </a:r>
            <a:r>
              <a:rPr lang="zh-CN" altLang="en-US"/>
              <a:t> </a:t>
            </a:r>
            <a:r>
              <a:rPr lang="en-US" altLang="zh-CN"/>
              <a:t>=</a:t>
            </a:r>
            <a:r>
              <a:rPr lang="zh-CN" altLang="en-US"/>
              <a:t> </a:t>
            </a:r>
            <a:r>
              <a:rPr lang="en-US" altLang="zh-CN"/>
              <a:t>56</a:t>
            </a:r>
          </a:p>
          <a:p>
            <a:r>
              <a:rPr lang="en-US" altLang="zh-CN"/>
              <a:t>57</a:t>
            </a:r>
            <a:r>
              <a:rPr lang="en-US" altLang="zh-CN" baseline="30000"/>
              <a:t>th</a:t>
            </a:r>
            <a:r>
              <a:rPr lang="zh-CN" altLang="en-US"/>
              <a:t> </a:t>
            </a:r>
            <a:r>
              <a:rPr lang="en-US" altLang="zh-CN"/>
              <a:t>bytes</a:t>
            </a:r>
            <a:r>
              <a:rPr lang="zh-CN" altLang="en-US"/>
              <a:t> </a:t>
            </a:r>
            <a:r>
              <a:rPr lang="en-US" altLang="zh-CN"/>
              <a:t>in</a:t>
            </a:r>
            <a:r>
              <a:rPr lang="zh-CN" altLang="en-US"/>
              <a:t> </a:t>
            </a:r>
            <a:r>
              <a:rPr lang="en-US" altLang="zh-CN"/>
              <a:t>data</a:t>
            </a:r>
            <a:endParaRPr lang="en-US"/>
          </a:p>
        </p:txBody>
      </p:sp>
      <p:sp>
        <p:nvSpPr>
          <p:cNvPr id="29" name="TextBox 28">
            <a:extLst>
              <a:ext uri="{FF2B5EF4-FFF2-40B4-BE49-F238E27FC236}">
                <a16:creationId xmlns:a16="http://schemas.microsoft.com/office/drawing/2014/main" id="{DB6464B2-D657-554B-BB41-F40015CFAB20}"/>
              </a:ext>
            </a:extLst>
          </p:cNvPr>
          <p:cNvSpPr txBox="1"/>
          <p:nvPr/>
        </p:nvSpPr>
        <p:spPr>
          <a:xfrm>
            <a:off x="6812555" y="5240783"/>
            <a:ext cx="7953680" cy="923330"/>
          </a:xfrm>
          <a:prstGeom prst="rect">
            <a:avLst/>
          </a:prstGeom>
          <a:noFill/>
        </p:spPr>
        <p:txBody>
          <a:bodyPr wrap="square" rtlCol="0">
            <a:spAutoFit/>
          </a:bodyPr>
          <a:lstStyle/>
          <a:p>
            <a:r>
              <a:rPr lang="en-US" altLang="zh-CN"/>
              <a:t>64</a:t>
            </a:r>
            <a:r>
              <a:rPr lang="zh-CN" altLang="en-US"/>
              <a:t> </a:t>
            </a:r>
            <a:r>
              <a:rPr lang="en-US" altLang="zh-CN"/>
              <a:t>bytes</a:t>
            </a:r>
            <a:r>
              <a:rPr lang="zh-CN" altLang="en-US"/>
              <a:t> </a:t>
            </a:r>
            <a:r>
              <a:rPr lang="en-US" altLang="zh-CN"/>
              <a:t>of</a:t>
            </a:r>
            <a:r>
              <a:rPr lang="zh-CN" altLang="en-US"/>
              <a:t> </a:t>
            </a:r>
            <a:r>
              <a:rPr lang="en-US" altLang="zh-CN"/>
              <a:t>data,</a:t>
            </a:r>
            <a:r>
              <a:rPr lang="zh-CN" altLang="en-US"/>
              <a:t> </a:t>
            </a:r>
            <a:r>
              <a:rPr lang="en-US" altLang="zh-CN"/>
              <a:t>index</a:t>
            </a:r>
            <a:r>
              <a:rPr lang="zh-CN" altLang="en-US"/>
              <a:t> </a:t>
            </a:r>
            <a:r>
              <a:rPr lang="en-US" altLang="zh-CN"/>
              <a:t>0</a:t>
            </a:r>
            <a:r>
              <a:rPr lang="zh-CN" altLang="en-US"/>
              <a:t> </a:t>
            </a:r>
            <a:r>
              <a:rPr lang="en-US" altLang="zh-CN"/>
              <a:t>-</a:t>
            </a:r>
            <a:r>
              <a:rPr lang="zh-CN" altLang="en-US"/>
              <a:t> </a:t>
            </a:r>
            <a:r>
              <a:rPr lang="en-US" altLang="zh-CN"/>
              <a:t>63</a:t>
            </a:r>
          </a:p>
          <a:p>
            <a:r>
              <a:rPr lang="en-US" altLang="zh-CN"/>
              <a:t>can</a:t>
            </a:r>
            <a:r>
              <a:rPr lang="zh-CN" altLang="en-US"/>
              <a:t> </a:t>
            </a:r>
            <a:r>
              <a:rPr lang="en-US" altLang="zh-CN"/>
              <a:t>be</a:t>
            </a:r>
            <a:r>
              <a:rPr lang="zh-CN" altLang="en-US"/>
              <a:t> </a:t>
            </a:r>
            <a:r>
              <a:rPr lang="en-US" altLang="zh-CN"/>
              <a:t>represented</a:t>
            </a:r>
            <a:r>
              <a:rPr lang="zh-CN" altLang="en-US"/>
              <a:t> </a:t>
            </a:r>
            <a:r>
              <a:rPr lang="en-US" altLang="zh-CN"/>
              <a:t>by</a:t>
            </a:r>
            <a:r>
              <a:rPr lang="zh-CN" altLang="en-US"/>
              <a:t> </a:t>
            </a:r>
            <a:r>
              <a:rPr lang="en-US" altLang="zh-CN"/>
              <a:t>6</a:t>
            </a:r>
            <a:r>
              <a:rPr lang="zh-CN" altLang="en-US"/>
              <a:t> </a:t>
            </a:r>
            <a:r>
              <a:rPr lang="en-US" altLang="zh-CN"/>
              <a:t>bits</a:t>
            </a:r>
            <a:r>
              <a:rPr lang="zh-CN" altLang="en-US"/>
              <a:t> </a:t>
            </a:r>
            <a:r>
              <a:rPr lang="en-US" altLang="zh-CN"/>
              <a:t>(000000</a:t>
            </a:r>
            <a:r>
              <a:rPr lang="zh-CN" altLang="en-US"/>
              <a:t> </a:t>
            </a:r>
            <a:r>
              <a:rPr lang="en-US" altLang="zh-CN"/>
              <a:t>–</a:t>
            </a:r>
            <a:r>
              <a:rPr lang="zh-CN" altLang="en-US"/>
              <a:t> </a:t>
            </a:r>
            <a:r>
              <a:rPr lang="en-US" altLang="zh-CN"/>
              <a:t>111111)</a:t>
            </a:r>
          </a:p>
          <a:p>
            <a:r>
              <a:rPr lang="en-US" altLang="zh-CN"/>
              <a:t>=&gt;</a:t>
            </a:r>
            <a:r>
              <a:rPr lang="zh-CN" altLang="en-US"/>
              <a:t> </a:t>
            </a:r>
            <a:r>
              <a:rPr lang="en-US" altLang="zh-CN"/>
              <a:t>The</a:t>
            </a:r>
            <a:r>
              <a:rPr lang="zh-CN" altLang="en-US"/>
              <a:t> </a:t>
            </a:r>
            <a:r>
              <a:rPr lang="en-US" altLang="zh-CN"/>
              <a:t>size</a:t>
            </a:r>
            <a:r>
              <a:rPr lang="zh-CN" altLang="en-US"/>
              <a:t> </a:t>
            </a:r>
            <a:r>
              <a:rPr lang="en-US" altLang="zh-CN"/>
              <a:t>of</a:t>
            </a:r>
            <a:r>
              <a:rPr lang="zh-CN" altLang="en-US"/>
              <a:t> </a:t>
            </a:r>
            <a:r>
              <a:rPr lang="en-US" altLang="zh-CN"/>
              <a:t>byte</a:t>
            </a:r>
            <a:r>
              <a:rPr lang="zh-CN" altLang="en-US"/>
              <a:t> </a:t>
            </a:r>
            <a:r>
              <a:rPr lang="en-US" altLang="zh-CN"/>
              <a:t>offset</a:t>
            </a:r>
            <a:r>
              <a:rPr lang="zh-CN" altLang="en-US"/>
              <a:t> </a:t>
            </a:r>
            <a:r>
              <a:rPr lang="en-US" altLang="zh-CN"/>
              <a:t>part</a:t>
            </a:r>
            <a:endParaRPr lang="en-US"/>
          </a:p>
        </p:txBody>
      </p:sp>
      <p:sp>
        <p:nvSpPr>
          <p:cNvPr id="26" name="Rectangular Callout 25">
            <a:extLst>
              <a:ext uri="{FF2B5EF4-FFF2-40B4-BE49-F238E27FC236}">
                <a16:creationId xmlns:a16="http://schemas.microsoft.com/office/drawing/2014/main" id="{0C533050-F5DD-9043-A0B8-73553E55FA27}"/>
              </a:ext>
            </a:extLst>
          </p:cNvPr>
          <p:cNvSpPr/>
          <p:nvPr/>
        </p:nvSpPr>
        <p:spPr>
          <a:xfrm>
            <a:off x="6812555" y="1225528"/>
            <a:ext cx="3030255" cy="806364"/>
          </a:xfrm>
          <a:prstGeom prst="wedgeRectCallout">
            <a:avLst>
              <a:gd name="adj1" fmla="val -25571"/>
              <a:gd name="adj2" fmla="val 67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Suppose</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read</a:t>
            </a:r>
            <a:r>
              <a:rPr lang="zh-CN" altLang="en-US" dirty="0"/>
              <a:t> </a:t>
            </a:r>
            <a:r>
              <a:rPr lang="en-US" altLang="zh-CN" dirty="0"/>
              <a:t>the</a:t>
            </a:r>
            <a:r>
              <a:rPr lang="zh-CN" altLang="en-US" dirty="0"/>
              <a:t> </a:t>
            </a:r>
            <a:r>
              <a:rPr lang="en-US" altLang="zh-CN" dirty="0"/>
              <a:t>byte</a:t>
            </a:r>
            <a:r>
              <a:rPr lang="zh-CN" altLang="en-US" dirty="0"/>
              <a:t> </a:t>
            </a:r>
            <a:r>
              <a:rPr lang="en-US" altLang="zh-CN" dirty="0"/>
              <a:t>value</a:t>
            </a:r>
            <a:r>
              <a:rPr lang="zh-CN" altLang="en-US" dirty="0"/>
              <a:t> </a:t>
            </a:r>
            <a:r>
              <a:rPr lang="en-US" altLang="zh-CN" dirty="0"/>
              <a:t>in</a:t>
            </a:r>
            <a:r>
              <a:rPr lang="zh-CN" altLang="en-US" dirty="0"/>
              <a:t> </a:t>
            </a:r>
            <a:r>
              <a:rPr lang="en-US" altLang="zh-CN" dirty="0"/>
              <a:t>this</a:t>
            </a:r>
            <a:r>
              <a:rPr lang="zh-CN" altLang="en-US" dirty="0"/>
              <a:t> </a:t>
            </a:r>
            <a:r>
              <a:rPr lang="en-US" altLang="zh-CN" dirty="0"/>
              <a:t>address.</a:t>
            </a:r>
          </a:p>
        </p:txBody>
      </p:sp>
    </p:spTree>
    <p:extLst>
      <p:ext uri="{BB962C8B-B14F-4D97-AF65-F5344CB8AC3E}">
        <p14:creationId xmlns:p14="http://schemas.microsoft.com/office/powerpoint/2010/main" val="8170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 grpId="0"/>
      <p:bldP spid="19" grpId="0"/>
      <p:bldP spid="20" grpId="0" animBg="1"/>
      <p:bldP spid="23" grpId="0" animBg="1"/>
      <p:bldP spid="24" grpId="0" animBg="1"/>
      <p:bldP spid="25" grpId="0" animBg="1"/>
      <p:bldP spid="28" grpId="0"/>
      <p:bldP spid="29"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2-D</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35</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487759"/>
          </a:xfrm>
        </p:spPr>
        <p:txBody>
          <a:bodyPr>
            <a:normAutofit lnSpcReduction="10000"/>
          </a:bodyPr>
          <a:lstStyle/>
          <a:p>
            <a:pPr marL="0" indent="0">
              <a:buNone/>
            </a:pPr>
            <a:r>
              <a:rPr lang="en-US" altLang="zh-CN"/>
              <a:t>H</a:t>
            </a:r>
            <a:r>
              <a:rPr lang="en-US"/>
              <a:t>ow many </a:t>
            </a:r>
            <a:r>
              <a:rPr lang="en-US" err="1"/>
              <a:t>cacheline</a:t>
            </a:r>
            <a:r>
              <a:rPr lang="en-US"/>
              <a:t>-aligned memory addresses can </a:t>
            </a:r>
          </a:p>
          <a:p>
            <a:pPr marL="0" indent="0">
              <a:buNone/>
            </a:pPr>
            <a:r>
              <a:rPr lang="en-US"/>
              <a:t>be mapped to the same cache location as</a:t>
            </a:r>
            <a:r>
              <a:rPr lang="zh-CN" altLang="en-US"/>
              <a:t> </a:t>
            </a:r>
            <a:r>
              <a:rPr lang="en-US"/>
              <a:t>0xab345f78 </a:t>
            </a:r>
          </a:p>
          <a:p>
            <a:pPr marL="0" indent="0">
              <a:buNone/>
            </a:pPr>
            <a:r>
              <a:rPr lang="en-US"/>
              <a:t>(assuming 32-bit address space)</a:t>
            </a:r>
            <a:r>
              <a:rPr lang="en-US" altLang="zh-CN"/>
              <a:t>?</a:t>
            </a:r>
            <a:endParaRPr lang="en-US"/>
          </a:p>
          <a:p>
            <a:pPr marL="0" indent="0">
              <a:buNone/>
            </a:pPr>
            <a:endParaRPr lang="en-US" altLang="zh-CN"/>
          </a:p>
          <a:p>
            <a:pPr marL="0" indent="0">
              <a:buNone/>
            </a:pPr>
            <a:endParaRPr lang="en-US" altLang="zh-CN"/>
          </a:p>
          <a:p>
            <a:pPr marL="0" indent="0">
              <a:buNone/>
            </a:pPr>
            <a:endParaRPr lang="en-US" altLang="zh-CN"/>
          </a:p>
        </p:txBody>
      </p:sp>
      <p:graphicFrame>
        <p:nvGraphicFramePr>
          <p:cNvPr id="6" name="Table 4">
            <a:extLst>
              <a:ext uri="{FF2B5EF4-FFF2-40B4-BE49-F238E27FC236}">
                <a16:creationId xmlns:a16="http://schemas.microsoft.com/office/drawing/2014/main" id="{D7EF7098-6FEC-5C43-A7B0-C671EE517D48}"/>
              </a:ext>
            </a:extLst>
          </p:cNvPr>
          <p:cNvGraphicFramePr>
            <a:graphicFrameLocks noGrp="1"/>
          </p:cNvGraphicFramePr>
          <p:nvPr>
            <p:extLst>
              <p:ext uri="{D42A27DB-BD31-4B8C-83A1-F6EECF244321}">
                <p14:modId xmlns:p14="http://schemas.microsoft.com/office/powerpoint/2010/main" val="3391602244"/>
              </p:ext>
            </p:extLst>
          </p:nvPr>
        </p:nvGraphicFramePr>
        <p:xfrm>
          <a:off x="960922" y="5314049"/>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7" name="TextBox 6">
            <a:extLst>
              <a:ext uri="{FF2B5EF4-FFF2-40B4-BE49-F238E27FC236}">
                <a16:creationId xmlns:a16="http://schemas.microsoft.com/office/drawing/2014/main" id="{CDA099DF-B142-584D-BA2C-64E4952CFE3B}"/>
              </a:ext>
            </a:extLst>
          </p:cNvPr>
          <p:cNvSpPr txBox="1"/>
          <p:nvPr/>
        </p:nvSpPr>
        <p:spPr>
          <a:xfrm>
            <a:off x="6585257" y="5710212"/>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log2(64)</a:t>
            </a:r>
            <a:r>
              <a:rPr lang="zh-CN" altLang="en-US"/>
              <a:t> </a:t>
            </a:r>
            <a:r>
              <a:rPr lang="en-US" altLang="zh-CN"/>
              <a:t>=</a:t>
            </a:r>
            <a:r>
              <a:rPr lang="zh-CN" altLang="en-US"/>
              <a:t> </a:t>
            </a:r>
            <a:r>
              <a:rPr lang="en-US" altLang="zh-CN"/>
              <a:t>6</a:t>
            </a:r>
            <a:endParaRPr lang="en-US"/>
          </a:p>
        </p:txBody>
      </p:sp>
      <p:sp>
        <p:nvSpPr>
          <p:cNvPr id="8" name="TextBox 7">
            <a:extLst>
              <a:ext uri="{FF2B5EF4-FFF2-40B4-BE49-F238E27FC236}">
                <a16:creationId xmlns:a16="http://schemas.microsoft.com/office/drawing/2014/main" id="{3D0FB69C-7D90-E342-8A2F-6D09A21D3273}"/>
              </a:ext>
            </a:extLst>
          </p:cNvPr>
          <p:cNvSpPr txBox="1"/>
          <p:nvPr/>
        </p:nvSpPr>
        <p:spPr>
          <a:xfrm>
            <a:off x="4044545" y="5710212"/>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log2(16)</a:t>
            </a:r>
            <a:r>
              <a:rPr lang="zh-CN" altLang="en-US"/>
              <a:t> </a:t>
            </a:r>
            <a:r>
              <a:rPr lang="en-US" altLang="zh-CN"/>
              <a:t>=</a:t>
            </a:r>
            <a:r>
              <a:rPr lang="zh-CN" altLang="en-US"/>
              <a:t> </a:t>
            </a:r>
            <a:r>
              <a:rPr lang="en-US" altLang="zh-CN"/>
              <a:t>4</a:t>
            </a:r>
            <a:endParaRPr lang="en-US"/>
          </a:p>
        </p:txBody>
      </p:sp>
      <p:sp>
        <p:nvSpPr>
          <p:cNvPr id="9" name="TextBox 8">
            <a:extLst>
              <a:ext uri="{FF2B5EF4-FFF2-40B4-BE49-F238E27FC236}">
                <a16:creationId xmlns:a16="http://schemas.microsoft.com/office/drawing/2014/main" id="{CCA24627-CE34-5841-97EE-94C4A002FF91}"/>
              </a:ext>
            </a:extLst>
          </p:cNvPr>
          <p:cNvSpPr txBox="1"/>
          <p:nvPr/>
        </p:nvSpPr>
        <p:spPr>
          <a:xfrm>
            <a:off x="1173912" y="5710212"/>
            <a:ext cx="2526654"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32</a:t>
            </a:r>
            <a:r>
              <a:rPr lang="zh-CN" altLang="en-US"/>
              <a:t> </a:t>
            </a:r>
            <a:r>
              <a:rPr lang="en-US" altLang="zh-CN"/>
              <a:t>–</a:t>
            </a:r>
            <a:r>
              <a:rPr lang="zh-CN" altLang="en-US"/>
              <a:t> </a:t>
            </a:r>
            <a:r>
              <a:rPr lang="en-US" altLang="zh-CN"/>
              <a:t>4</a:t>
            </a:r>
            <a:r>
              <a:rPr lang="zh-CN" altLang="en-US"/>
              <a:t> </a:t>
            </a:r>
            <a:r>
              <a:rPr lang="en-US" altLang="zh-CN"/>
              <a:t>–</a:t>
            </a:r>
            <a:r>
              <a:rPr lang="zh-CN" altLang="en-US"/>
              <a:t> </a:t>
            </a:r>
            <a:r>
              <a:rPr lang="en-US" altLang="zh-CN"/>
              <a:t>6</a:t>
            </a:r>
            <a:r>
              <a:rPr lang="zh-CN" altLang="en-US"/>
              <a:t> </a:t>
            </a:r>
            <a:r>
              <a:rPr lang="en-US" altLang="zh-CN"/>
              <a:t>=</a:t>
            </a:r>
            <a:r>
              <a:rPr lang="zh-CN" altLang="en-US"/>
              <a:t> </a:t>
            </a:r>
            <a:r>
              <a:rPr lang="en-US" altLang="zh-CN"/>
              <a:t>22</a:t>
            </a:r>
            <a:endParaRPr lang="en-US"/>
          </a:p>
        </p:txBody>
      </p:sp>
      <p:graphicFrame>
        <p:nvGraphicFramePr>
          <p:cNvPr id="10" name="Table 4">
            <a:extLst>
              <a:ext uri="{FF2B5EF4-FFF2-40B4-BE49-F238E27FC236}">
                <a16:creationId xmlns:a16="http://schemas.microsoft.com/office/drawing/2014/main" id="{B0E5B296-64B8-014A-9064-85F7F187C591}"/>
              </a:ext>
            </a:extLst>
          </p:cNvPr>
          <p:cNvGraphicFramePr>
            <a:graphicFrameLocks noGrp="1"/>
          </p:cNvGraphicFramePr>
          <p:nvPr>
            <p:extLst>
              <p:ext uri="{D42A27DB-BD31-4B8C-83A1-F6EECF244321}">
                <p14:modId xmlns:p14="http://schemas.microsoft.com/office/powerpoint/2010/main" val="1835469439"/>
              </p:ext>
            </p:extLst>
          </p:nvPr>
        </p:nvGraphicFramePr>
        <p:xfrm>
          <a:off x="960922" y="4193466"/>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11" name="TextBox 10">
            <a:extLst>
              <a:ext uri="{FF2B5EF4-FFF2-40B4-BE49-F238E27FC236}">
                <a16:creationId xmlns:a16="http://schemas.microsoft.com/office/drawing/2014/main" id="{BCFA37F3-D9F1-6C4E-9C07-45CFE242F1CE}"/>
              </a:ext>
            </a:extLst>
          </p:cNvPr>
          <p:cNvSpPr txBox="1"/>
          <p:nvPr/>
        </p:nvSpPr>
        <p:spPr>
          <a:xfrm>
            <a:off x="960922" y="3689197"/>
            <a:ext cx="1372563" cy="369332"/>
          </a:xfrm>
          <a:prstGeom prst="rect">
            <a:avLst/>
          </a:prstGeom>
          <a:noFill/>
        </p:spPr>
        <p:txBody>
          <a:bodyPr wrap="square" rtlCol="0">
            <a:spAutoFit/>
          </a:bodyPr>
          <a:lstStyle/>
          <a:p>
            <a:r>
              <a:rPr lang="en-US" altLang="zh-CN"/>
              <a:t>0xab345f78:</a:t>
            </a:r>
            <a:endParaRPr lang="en-US"/>
          </a:p>
        </p:txBody>
      </p:sp>
      <p:sp>
        <p:nvSpPr>
          <p:cNvPr id="12" name="Rectangle 11">
            <a:extLst>
              <a:ext uri="{FF2B5EF4-FFF2-40B4-BE49-F238E27FC236}">
                <a16:creationId xmlns:a16="http://schemas.microsoft.com/office/drawing/2014/main" id="{8DB32E40-772F-4E42-A3B5-1313BDA87C8A}"/>
              </a:ext>
            </a:extLst>
          </p:cNvPr>
          <p:cNvSpPr/>
          <p:nvPr/>
        </p:nvSpPr>
        <p:spPr>
          <a:xfrm>
            <a:off x="4316310" y="422473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1101</a:t>
            </a:r>
            <a:endParaRPr lang="en-US">
              <a:solidFill>
                <a:schemeClr val="bg1"/>
              </a:solidFill>
            </a:endParaRPr>
          </a:p>
        </p:txBody>
      </p:sp>
      <p:sp>
        <p:nvSpPr>
          <p:cNvPr id="13" name="TextBox 12">
            <a:extLst>
              <a:ext uri="{FF2B5EF4-FFF2-40B4-BE49-F238E27FC236}">
                <a16:creationId xmlns:a16="http://schemas.microsoft.com/office/drawing/2014/main" id="{1D3A0404-3284-5943-80FE-EF47F0FF9C0B}"/>
              </a:ext>
            </a:extLst>
          </p:cNvPr>
          <p:cNvSpPr txBox="1"/>
          <p:nvPr/>
        </p:nvSpPr>
        <p:spPr>
          <a:xfrm>
            <a:off x="960921" y="4940119"/>
            <a:ext cx="2666862" cy="369332"/>
          </a:xfrm>
          <a:prstGeom prst="rect">
            <a:avLst/>
          </a:prstGeom>
          <a:noFill/>
        </p:spPr>
        <p:txBody>
          <a:bodyPr wrap="square" rtlCol="0">
            <a:spAutoFit/>
          </a:bodyPr>
          <a:lstStyle/>
          <a:p>
            <a:r>
              <a:rPr lang="en-US" altLang="zh-CN"/>
              <a:t>Addresses</a:t>
            </a:r>
            <a:r>
              <a:rPr lang="zh-CN" altLang="en-US"/>
              <a:t> </a:t>
            </a:r>
            <a:r>
              <a:rPr lang="en-US" altLang="zh-CN"/>
              <a:t>which</a:t>
            </a:r>
            <a:r>
              <a:rPr lang="zh-CN" altLang="en-US"/>
              <a:t> </a:t>
            </a:r>
            <a:r>
              <a:rPr lang="en-US" altLang="zh-CN"/>
              <a:t>satisfies:</a:t>
            </a:r>
            <a:endParaRPr lang="en-US"/>
          </a:p>
        </p:txBody>
      </p:sp>
      <p:sp>
        <p:nvSpPr>
          <p:cNvPr id="3" name="Oval 2">
            <a:extLst>
              <a:ext uri="{FF2B5EF4-FFF2-40B4-BE49-F238E27FC236}">
                <a16:creationId xmlns:a16="http://schemas.microsoft.com/office/drawing/2014/main" id="{5AA32B80-1717-E44E-B595-7EED6A04A724}"/>
              </a:ext>
            </a:extLst>
          </p:cNvPr>
          <p:cNvSpPr/>
          <p:nvPr/>
        </p:nvSpPr>
        <p:spPr>
          <a:xfrm>
            <a:off x="2508410" y="1816435"/>
            <a:ext cx="2673626" cy="500132"/>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le 14">
            <a:extLst>
              <a:ext uri="{FF2B5EF4-FFF2-40B4-BE49-F238E27FC236}">
                <a16:creationId xmlns:a16="http://schemas.microsoft.com/office/drawing/2014/main" id="{A02EF071-3F76-424E-B245-396E4D6AB2F4}"/>
              </a:ext>
            </a:extLst>
          </p:cNvPr>
          <p:cNvSpPr/>
          <p:nvPr/>
        </p:nvSpPr>
        <p:spPr>
          <a:xfrm>
            <a:off x="7124256" y="533370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000000</a:t>
            </a:r>
            <a:endParaRPr lang="en-US">
              <a:solidFill>
                <a:schemeClr val="bg1"/>
              </a:solidFill>
            </a:endParaRPr>
          </a:p>
        </p:txBody>
      </p:sp>
      <p:sp>
        <p:nvSpPr>
          <p:cNvPr id="18" name="Oval 17">
            <a:extLst>
              <a:ext uri="{FF2B5EF4-FFF2-40B4-BE49-F238E27FC236}">
                <a16:creationId xmlns:a16="http://schemas.microsoft.com/office/drawing/2014/main" id="{84803BE1-7B25-C24E-AE25-9EF6DBE35A4D}"/>
              </a:ext>
            </a:extLst>
          </p:cNvPr>
          <p:cNvSpPr/>
          <p:nvPr/>
        </p:nvSpPr>
        <p:spPr>
          <a:xfrm>
            <a:off x="623287" y="2249394"/>
            <a:ext cx="6035929" cy="500132"/>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DAEABB6E-21CD-0C44-95E3-F74BD1305500}"/>
              </a:ext>
            </a:extLst>
          </p:cNvPr>
          <p:cNvSpPr/>
          <p:nvPr/>
        </p:nvSpPr>
        <p:spPr>
          <a:xfrm>
            <a:off x="4299850" y="533370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1101</a:t>
            </a:r>
            <a:endParaRPr lang="en-US">
              <a:solidFill>
                <a:schemeClr val="bg1"/>
              </a:solidFill>
            </a:endParaRPr>
          </a:p>
        </p:txBody>
      </p:sp>
      <p:sp>
        <p:nvSpPr>
          <p:cNvPr id="5" name="Rectangular Callout 4">
            <a:extLst>
              <a:ext uri="{FF2B5EF4-FFF2-40B4-BE49-F238E27FC236}">
                <a16:creationId xmlns:a16="http://schemas.microsoft.com/office/drawing/2014/main" id="{5DE7394E-EC02-B644-A9B3-2890259FE7B9}"/>
              </a:ext>
            </a:extLst>
          </p:cNvPr>
          <p:cNvSpPr/>
          <p:nvPr/>
        </p:nvSpPr>
        <p:spPr>
          <a:xfrm>
            <a:off x="1868291" y="4465902"/>
            <a:ext cx="1832275" cy="83548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Can</a:t>
            </a:r>
            <a:r>
              <a:rPr lang="zh-CN" altLang="en-US"/>
              <a:t> </a:t>
            </a:r>
            <a:r>
              <a:rPr lang="en-US" altLang="zh-CN"/>
              <a:t>be</a:t>
            </a:r>
            <a:r>
              <a:rPr lang="zh-CN" altLang="en-US"/>
              <a:t> </a:t>
            </a:r>
            <a:r>
              <a:rPr lang="en-US" altLang="zh-CN"/>
              <a:t>arbitrary</a:t>
            </a:r>
            <a:r>
              <a:rPr lang="zh-CN" altLang="en-US"/>
              <a:t> </a:t>
            </a:r>
            <a:r>
              <a:rPr lang="en-US" altLang="zh-CN"/>
              <a:t>value.</a:t>
            </a:r>
            <a:endParaRPr lang="en-US"/>
          </a:p>
        </p:txBody>
      </p:sp>
      <p:sp>
        <p:nvSpPr>
          <p:cNvPr id="21" name="Rectangle 20">
            <a:extLst>
              <a:ext uri="{FF2B5EF4-FFF2-40B4-BE49-F238E27FC236}">
                <a16:creationId xmlns:a16="http://schemas.microsoft.com/office/drawing/2014/main" id="{BC492A3D-45D1-294B-BA3A-3C961E032038}"/>
              </a:ext>
            </a:extLst>
          </p:cNvPr>
          <p:cNvSpPr/>
          <p:nvPr/>
        </p:nvSpPr>
        <p:spPr>
          <a:xfrm>
            <a:off x="6096000" y="3024824"/>
            <a:ext cx="1028256" cy="369332"/>
          </a:xfrm>
          <a:prstGeom prst="rect">
            <a:avLst/>
          </a:prstGeom>
        </p:spPr>
        <p:txBody>
          <a:bodyPr wrap="square">
            <a:spAutoFit/>
          </a:bodyPr>
          <a:lstStyle/>
          <a:p>
            <a:r>
              <a:rPr lang="en-US" altLang="zh-CN">
                <a:solidFill>
                  <a:srgbClr val="C00000"/>
                </a:solidFill>
              </a:rPr>
              <a:t>2^22</a:t>
            </a:r>
            <a:endParaRPr lang="en-US">
              <a:solidFill>
                <a:srgbClr val="C00000"/>
              </a:solidFill>
            </a:endParaRPr>
          </a:p>
        </p:txBody>
      </p:sp>
    </p:spTree>
    <p:extLst>
      <p:ext uri="{BB962C8B-B14F-4D97-AF65-F5344CB8AC3E}">
        <p14:creationId xmlns:p14="http://schemas.microsoft.com/office/powerpoint/2010/main" val="262461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8" grpId="0" animBg="1"/>
      <p:bldP spid="19" grpId="0" animBg="1"/>
      <p:bldP spid="5" grpId="0" animBg="1"/>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2-D:</a:t>
            </a:r>
            <a:r>
              <a:rPr lang="zh-CN" altLang="en-US"/>
              <a:t> </a:t>
            </a:r>
            <a:r>
              <a:rPr lang="en-US" altLang="zh-CN"/>
              <a:t>exercise</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36</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487759"/>
          </a:xfrm>
        </p:spPr>
        <p:txBody>
          <a:bodyPr>
            <a:normAutofit lnSpcReduction="10000"/>
          </a:bodyPr>
          <a:lstStyle/>
          <a:p>
            <a:pPr marL="0" indent="0">
              <a:buNone/>
            </a:pPr>
            <a:r>
              <a:rPr lang="en-US" altLang="zh-CN"/>
              <a:t>H</a:t>
            </a:r>
            <a:r>
              <a:rPr lang="en-US"/>
              <a:t>ow many </a:t>
            </a:r>
            <a:r>
              <a:rPr lang="en-US" err="1"/>
              <a:t>cacheline</a:t>
            </a:r>
            <a:r>
              <a:rPr lang="en-US"/>
              <a:t>-aligned memory addresses can </a:t>
            </a:r>
          </a:p>
          <a:p>
            <a:pPr marL="0" indent="0">
              <a:buNone/>
            </a:pPr>
            <a:r>
              <a:rPr lang="en-US"/>
              <a:t>be mapped to the same cache location as</a:t>
            </a:r>
            <a:r>
              <a:rPr lang="zh-CN" altLang="en-US"/>
              <a:t> </a:t>
            </a:r>
            <a:r>
              <a:rPr lang="en-US"/>
              <a:t>0xab345f78 </a:t>
            </a:r>
          </a:p>
          <a:p>
            <a:pPr marL="0" indent="0">
              <a:buNone/>
            </a:pPr>
            <a:r>
              <a:rPr lang="en-US"/>
              <a:t>(assuming 32-bit address space)</a:t>
            </a:r>
            <a:r>
              <a:rPr lang="en-US" altLang="zh-CN"/>
              <a:t>?</a:t>
            </a:r>
            <a:endParaRPr lang="en-US"/>
          </a:p>
          <a:p>
            <a:pPr marL="0" indent="0">
              <a:buNone/>
            </a:pPr>
            <a:endParaRPr lang="en-US" altLang="zh-CN"/>
          </a:p>
          <a:p>
            <a:pPr marL="0" indent="0">
              <a:buNone/>
            </a:pPr>
            <a:endParaRPr lang="en-US" altLang="zh-CN"/>
          </a:p>
          <a:p>
            <a:pPr marL="0" indent="0">
              <a:buNone/>
            </a:pPr>
            <a:endParaRPr lang="en-US" altLang="zh-CN"/>
          </a:p>
        </p:txBody>
      </p:sp>
      <p:graphicFrame>
        <p:nvGraphicFramePr>
          <p:cNvPr id="6" name="Table 4">
            <a:extLst>
              <a:ext uri="{FF2B5EF4-FFF2-40B4-BE49-F238E27FC236}">
                <a16:creationId xmlns:a16="http://schemas.microsoft.com/office/drawing/2014/main" id="{D7EF7098-6FEC-5C43-A7B0-C671EE517D48}"/>
              </a:ext>
            </a:extLst>
          </p:cNvPr>
          <p:cNvGraphicFramePr>
            <a:graphicFrameLocks noGrp="1"/>
          </p:cNvGraphicFramePr>
          <p:nvPr/>
        </p:nvGraphicFramePr>
        <p:xfrm>
          <a:off x="960922" y="5314049"/>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7" name="TextBox 6">
            <a:extLst>
              <a:ext uri="{FF2B5EF4-FFF2-40B4-BE49-F238E27FC236}">
                <a16:creationId xmlns:a16="http://schemas.microsoft.com/office/drawing/2014/main" id="{CDA099DF-B142-584D-BA2C-64E4952CFE3B}"/>
              </a:ext>
            </a:extLst>
          </p:cNvPr>
          <p:cNvSpPr txBox="1"/>
          <p:nvPr/>
        </p:nvSpPr>
        <p:spPr>
          <a:xfrm>
            <a:off x="6585257" y="5710212"/>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log2(64)</a:t>
            </a:r>
            <a:r>
              <a:rPr lang="zh-CN" altLang="en-US"/>
              <a:t> </a:t>
            </a:r>
            <a:r>
              <a:rPr lang="en-US" altLang="zh-CN"/>
              <a:t>=</a:t>
            </a:r>
            <a:r>
              <a:rPr lang="zh-CN" altLang="en-US"/>
              <a:t> </a:t>
            </a:r>
            <a:r>
              <a:rPr lang="en-US" altLang="zh-CN"/>
              <a:t>6</a:t>
            </a:r>
            <a:endParaRPr lang="en-US"/>
          </a:p>
        </p:txBody>
      </p:sp>
      <p:sp>
        <p:nvSpPr>
          <p:cNvPr id="8" name="TextBox 7">
            <a:extLst>
              <a:ext uri="{FF2B5EF4-FFF2-40B4-BE49-F238E27FC236}">
                <a16:creationId xmlns:a16="http://schemas.microsoft.com/office/drawing/2014/main" id="{3D0FB69C-7D90-E342-8A2F-6D09A21D3273}"/>
              </a:ext>
            </a:extLst>
          </p:cNvPr>
          <p:cNvSpPr txBox="1"/>
          <p:nvPr/>
        </p:nvSpPr>
        <p:spPr>
          <a:xfrm>
            <a:off x="4044545" y="5710212"/>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log2(16)</a:t>
            </a:r>
            <a:r>
              <a:rPr lang="zh-CN" altLang="en-US"/>
              <a:t> </a:t>
            </a:r>
            <a:r>
              <a:rPr lang="en-US" altLang="zh-CN"/>
              <a:t>=</a:t>
            </a:r>
            <a:r>
              <a:rPr lang="zh-CN" altLang="en-US"/>
              <a:t> </a:t>
            </a:r>
            <a:r>
              <a:rPr lang="en-US" altLang="zh-CN"/>
              <a:t>4</a:t>
            </a:r>
            <a:endParaRPr lang="en-US"/>
          </a:p>
        </p:txBody>
      </p:sp>
      <p:sp>
        <p:nvSpPr>
          <p:cNvPr id="9" name="TextBox 8">
            <a:extLst>
              <a:ext uri="{FF2B5EF4-FFF2-40B4-BE49-F238E27FC236}">
                <a16:creationId xmlns:a16="http://schemas.microsoft.com/office/drawing/2014/main" id="{CCA24627-CE34-5841-97EE-94C4A002FF91}"/>
              </a:ext>
            </a:extLst>
          </p:cNvPr>
          <p:cNvSpPr txBox="1"/>
          <p:nvPr/>
        </p:nvSpPr>
        <p:spPr>
          <a:xfrm>
            <a:off x="1173912" y="5710212"/>
            <a:ext cx="2526654"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32</a:t>
            </a:r>
            <a:r>
              <a:rPr lang="zh-CN" altLang="en-US"/>
              <a:t> </a:t>
            </a:r>
            <a:r>
              <a:rPr lang="en-US" altLang="zh-CN"/>
              <a:t>–</a:t>
            </a:r>
            <a:r>
              <a:rPr lang="zh-CN" altLang="en-US"/>
              <a:t> </a:t>
            </a:r>
            <a:r>
              <a:rPr lang="en-US" altLang="zh-CN"/>
              <a:t>4</a:t>
            </a:r>
            <a:r>
              <a:rPr lang="zh-CN" altLang="en-US"/>
              <a:t> </a:t>
            </a:r>
            <a:r>
              <a:rPr lang="en-US" altLang="zh-CN"/>
              <a:t>–</a:t>
            </a:r>
            <a:r>
              <a:rPr lang="zh-CN" altLang="en-US"/>
              <a:t> </a:t>
            </a:r>
            <a:r>
              <a:rPr lang="en-US" altLang="zh-CN"/>
              <a:t>6</a:t>
            </a:r>
            <a:r>
              <a:rPr lang="zh-CN" altLang="en-US"/>
              <a:t> </a:t>
            </a:r>
            <a:r>
              <a:rPr lang="en-US" altLang="zh-CN"/>
              <a:t>=</a:t>
            </a:r>
            <a:r>
              <a:rPr lang="zh-CN" altLang="en-US"/>
              <a:t> </a:t>
            </a:r>
            <a:r>
              <a:rPr lang="en-US" altLang="zh-CN"/>
              <a:t>22</a:t>
            </a:r>
            <a:endParaRPr lang="en-US"/>
          </a:p>
        </p:txBody>
      </p:sp>
      <p:graphicFrame>
        <p:nvGraphicFramePr>
          <p:cNvPr id="10" name="Table 4">
            <a:extLst>
              <a:ext uri="{FF2B5EF4-FFF2-40B4-BE49-F238E27FC236}">
                <a16:creationId xmlns:a16="http://schemas.microsoft.com/office/drawing/2014/main" id="{B0E5B296-64B8-014A-9064-85F7F187C591}"/>
              </a:ext>
            </a:extLst>
          </p:cNvPr>
          <p:cNvGraphicFramePr>
            <a:graphicFrameLocks noGrp="1"/>
          </p:cNvGraphicFramePr>
          <p:nvPr/>
        </p:nvGraphicFramePr>
        <p:xfrm>
          <a:off x="960922" y="4193466"/>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11" name="TextBox 10">
            <a:extLst>
              <a:ext uri="{FF2B5EF4-FFF2-40B4-BE49-F238E27FC236}">
                <a16:creationId xmlns:a16="http://schemas.microsoft.com/office/drawing/2014/main" id="{BCFA37F3-D9F1-6C4E-9C07-45CFE242F1CE}"/>
              </a:ext>
            </a:extLst>
          </p:cNvPr>
          <p:cNvSpPr txBox="1"/>
          <p:nvPr/>
        </p:nvSpPr>
        <p:spPr>
          <a:xfrm>
            <a:off x="960922" y="3689197"/>
            <a:ext cx="1372563" cy="369332"/>
          </a:xfrm>
          <a:prstGeom prst="rect">
            <a:avLst/>
          </a:prstGeom>
          <a:noFill/>
        </p:spPr>
        <p:txBody>
          <a:bodyPr wrap="square" rtlCol="0">
            <a:spAutoFit/>
          </a:bodyPr>
          <a:lstStyle/>
          <a:p>
            <a:r>
              <a:rPr lang="en-US" altLang="zh-CN"/>
              <a:t>0xab345f78:</a:t>
            </a:r>
            <a:endParaRPr lang="en-US"/>
          </a:p>
        </p:txBody>
      </p:sp>
      <p:sp>
        <p:nvSpPr>
          <p:cNvPr id="12" name="Rectangle 11">
            <a:extLst>
              <a:ext uri="{FF2B5EF4-FFF2-40B4-BE49-F238E27FC236}">
                <a16:creationId xmlns:a16="http://schemas.microsoft.com/office/drawing/2014/main" id="{8DB32E40-772F-4E42-A3B5-1313BDA87C8A}"/>
              </a:ext>
            </a:extLst>
          </p:cNvPr>
          <p:cNvSpPr/>
          <p:nvPr/>
        </p:nvSpPr>
        <p:spPr>
          <a:xfrm>
            <a:off x="4316310" y="422473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1101</a:t>
            </a:r>
            <a:endParaRPr lang="en-US">
              <a:solidFill>
                <a:schemeClr val="bg1"/>
              </a:solidFill>
            </a:endParaRPr>
          </a:p>
        </p:txBody>
      </p:sp>
      <p:sp>
        <p:nvSpPr>
          <p:cNvPr id="13" name="TextBox 12">
            <a:extLst>
              <a:ext uri="{FF2B5EF4-FFF2-40B4-BE49-F238E27FC236}">
                <a16:creationId xmlns:a16="http://schemas.microsoft.com/office/drawing/2014/main" id="{1D3A0404-3284-5943-80FE-EF47F0FF9C0B}"/>
              </a:ext>
            </a:extLst>
          </p:cNvPr>
          <p:cNvSpPr txBox="1"/>
          <p:nvPr/>
        </p:nvSpPr>
        <p:spPr>
          <a:xfrm>
            <a:off x="960921" y="4940119"/>
            <a:ext cx="2666862" cy="369332"/>
          </a:xfrm>
          <a:prstGeom prst="rect">
            <a:avLst/>
          </a:prstGeom>
          <a:noFill/>
        </p:spPr>
        <p:txBody>
          <a:bodyPr wrap="square" rtlCol="0">
            <a:spAutoFit/>
          </a:bodyPr>
          <a:lstStyle/>
          <a:p>
            <a:r>
              <a:rPr lang="en-US" altLang="zh-CN"/>
              <a:t>Addresses</a:t>
            </a:r>
            <a:r>
              <a:rPr lang="zh-CN" altLang="en-US"/>
              <a:t> </a:t>
            </a:r>
            <a:r>
              <a:rPr lang="en-US" altLang="zh-CN"/>
              <a:t>which</a:t>
            </a:r>
            <a:r>
              <a:rPr lang="zh-CN" altLang="en-US"/>
              <a:t> </a:t>
            </a:r>
            <a:r>
              <a:rPr lang="en-US" altLang="zh-CN"/>
              <a:t>satisfies:</a:t>
            </a:r>
            <a:endParaRPr lang="en-US"/>
          </a:p>
        </p:txBody>
      </p:sp>
      <p:sp>
        <p:nvSpPr>
          <p:cNvPr id="3" name="Oval 2">
            <a:extLst>
              <a:ext uri="{FF2B5EF4-FFF2-40B4-BE49-F238E27FC236}">
                <a16:creationId xmlns:a16="http://schemas.microsoft.com/office/drawing/2014/main" id="{5AA32B80-1717-E44E-B595-7EED6A04A724}"/>
              </a:ext>
            </a:extLst>
          </p:cNvPr>
          <p:cNvSpPr/>
          <p:nvPr/>
        </p:nvSpPr>
        <p:spPr>
          <a:xfrm>
            <a:off x="2508410" y="1816435"/>
            <a:ext cx="2673626" cy="500132"/>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Oval 17">
            <a:extLst>
              <a:ext uri="{FF2B5EF4-FFF2-40B4-BE49-F238E27FC236}">
                <a16:creationId xmlns:a16="http://schemas.microsoft.com/office/drawing/2014/main" id="{84803BE1-7B25-C24E-AE25-9EF6DBE35A4D}"/>
              </a:ext>
            </a:extLst>
          </p:cNvPr>
          <p:cNvSpPr/>
          <p:nvPr/>
        </p:nvSpPr>
        <p:spPr>
          <a:xfrm>
            <a:off x="623287" y="2249394"/>
            <a:ext cx="6035929" cy="500132"/>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707A6DA-3C9A-604F-9F0F-369AC0D9DBA1}"/>
              </a:ext>
            </a:extLst>
          </p:cNvPr>
          <p:cNvCxnSpPr/>
          <p:nvPr/>
        </p:nvCxnSpPr>
        <p:spPr>
          <a:xfrm flipV="1">
            <a:off x="2508410" y="1690688"/>
            <a:ext cx="2673626" cy="558706"/>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06E41AF7-3819-8347-BD57-BE476DF3D6DA}"/>
              </a:ext>
            </a:extLst>
          </p:cNvPr>
          <p:cNvCxnSpPr>
            <a:cxnSpLocks/>
          </p:cNvCxnSpPr>
          <p:nvPr/>
        </p:nvCxnSpPr>
        <p:spPr>
          <a:xfrm>
            <a:off x="2703443" y="1796463"/>
            <a:ext cx="2478593" cy="385758"/>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C07EDBBB-A1D9-5745-9CE9-1E8FA42647B7}"/>
              </a:ext>
            </a:extLst>
          </p:cNvPr>
          <p:cNvSpPr/>
          <p:nvPr/>
        </p:nvSpPr>
        <p:spPr>
          <a:xfrm>
            <a:off x="4316310" y="533627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1101</a:t>
            </a:r>
            <a:endParaRPr lang="en-US">
              <a:solidFill>
                <a:schemeClr val="bg1"/>
              </a:solidFill>
            </a:endParaRPr>
          </a:p>
        </p:txBody>
      </p:sp>
      <p:sp>
        <p:nvSpPr>
          <p:cNvPr id="26" name="Rectangular Callout 25">
            <a:extLst>
              <a:ext uri="{FF2B5EF4-FFF2-40B4-BE49-F238E27FC236}">
                <a16:creationId xmlns:a16="http://schemas.microsoft.com/office/drawing/2014/main" id="{B85898D5-E47D-4E4E-A4D2-A567C6D20517}"/>
              </a:ext>
            </a:extLst>
          </p:cNvPr>
          <p:cNvSpPr/>
          <p:nvPr/>
        </p:nvSpPr>
        <p:spPr>
          <a:xfrm>
            <a:off x="1868291" y="4465902"/>
            <a:ext cx="1832275" cy="83548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Can</a:t>
            </a:r>
            <a:r>
              <a:rPr lang="zh-CN" altLang="en-US"/>
              <a:t> </a:t>
            </a:r>
            <a:r>
              <a:rPr lang="en-US" altLang="zh-CN"/>
              <a:t>be</a:t>
            </a:r>
            <a:r>
              <a:rPr lang="zh-CN" altLang="en-US"/>
              <a:t> </a:t>
            </a:r>
            <a:r>
              <a:rPr lang="en-US" altLang="zh-CN"/>
              <a:t>arbitrary</a:t>
            </a:r>
            <a:r>
              <a:rPr lang="zh-CN" altLang="en-US"/>
              <a:t> </a:t>
            </a:r>
            <a:r>
              <a:rPr lang="en-US" altLang="zh-CN"/>
              <a:t>value.</a:t>
            </a:r>
            <a:endParaRPr lang="en-US"/>
          </a:p>
        </p:txBody>
      </p:sp>
      <p:sp>
        <p:nvSpPr>
          <p:cNvPr id="27" name="Rectangular Callout 26">
            <a:extLst>
              <a:ext uri="{FF2B5EF4-FFF2-40B4-BE49-F238E27FC236}">
                <a16:creationId xmlns:a16="http://schemas.microsoft.com/office/drawing/2014/main" id="{4D4B5302-159B-E94D-A12B-7DCF3D8F7EE4}"/>
              </a:ext>
            </a:extLst>
          </p:cNvPr>
          <p:cNvSpPr/>
          <p:nvPr/>
        </p:nvSpPr>
        <p:spPr>
          <a:xfrm>
            <a:off x="7187242" y="4486976"/>
            <a:ext cx="1832275" cy="83548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Can</a:t>
            </a:r>
            <a:r>
              <a:rPr lang="zh-CN" altLang="en-US"/>
              <a:t> </a:t>
            </a:r>
            <a:r>
              <a:rPr lang="en-US" altLang="zh-CN"/>
              <a:t>be</a:t>
            </a:r>
            <a:r>
              <a:rPr lang="zh-CN" altLang="en-US"/>
              <a:t> </a:t>
            </a:r>
            <a:r>
              <a:rPr lang="en-US" altLang="zh-CN"/>
              <a:t>arbitrary</a:t>
            </a:r>
            <a:r>
              <a:rPr lang="zh-CN" altLang="en-US"/>
              <a:t> </a:t>
            </a:r>
            <a:r>
              <a:rPr lang="en-US" altLang="zh-CN"/>
              <a:t>value.</a:t>
            </a:r>
            <a:endParaRPr lang="en-US"/>
          </a:p>
        </p:txBody>
      </p:sp>
      <p:sp>
        <p:nvSpPr>
          <p:cNvPr id="28" name="Rectangle 27">
            <a:extLst>
              <a:ext uri="{FF2B5EF4-FFF2-40B4-BE49-F238E27FC236}">
                <a16:creationId xmlns:a16="http://schemas.microsoft.com/office/drawing/2014/main" id="{81223B05-157D-234C-B796-762EF9D2E902}"/>
              </a:ext>
            </a:extLst>
          </p:cNvPr>
          <p:cNvSpPr/>
          <p:nvPr/>
        </p:nvSpPr>
        <p:spPr>
          <a:xfrm>
            <a:off x="6096000" y="3024824"/>
            <a:ext cx="1028256" cy="369332"/>
          </a:xfrm>
          <a:prstGeom prst="rect">
            <a:avLst/>
          </a:prstGeom>
        </p:spPr>
        <p:txBody>
          <a:bodyPr wrap="square">
            <a:spAutoFit/>
          </a:bodyPr>
          <a:lstStyle/>
          <a:p>
            <a:r>
              <a:rPr lang="en-US" altLang="zh-CN">
                <a:solidFill>
                  <a:srgbClr val="C00000"/>
                </a:solidFill>
              </a:rPr>
              <a:t>2^28</a:t>
            </a:r>
            <a:endParaRPr lang="en-US">
              <a:solidFill>
                <a:srgbClr val="C00000"/>
              </a:solidFill>
            </a:endParaRPr>
          </a:p>
        </p:txBody>
      </p:sp>
    </p:spTree>
    <p:extLst>
      <p:ext uri="{BB962C8B-B14F-4D97-AF65-F5344CB8AC3E}">
        <p14:creationId xmlns:p14="http://schemas.microsoft.com/office/powerpoint/2010/main" val="41513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2-E</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37</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4351338"/>
          </a:xfrm>
        </p:spPr>
        <p:txBody>
          <a:bodyPr>
            <a:normAutofit/>
          </a:bodyPr>
          <a:lstStyle/>
          <a:p>
            <a:pPr marL="0" indent="0">
              <a:buNone/>
            </a:pPr>
            <a:r>
              <a:rPr lang="en-US"/>
              <a:t>If your answer in D. is bigger than 1, how can we determine which of the memory addresses</a:t>
            </a:r>
            <a:r>
              <a:rPr lang="zh-CN" altLang="en-US"/>
              <a:t> </a:t>
            </a:r>
            <a:r>
              <a:rPr lang="en-US"/>
              <a:t>is actually stored at a given cache location?</a:t>
            </a:r>
          </a:p>
          <a:p>
            <a:pPr marL="0" indent="0">
              <a:buNone/>
            </a:pPr>
            <a:endParaRPr lang="en-US"/>
          </a:p>
          <a:p>
            <a:pPr marL="0" indent="0">
              <a:buNone/>
            </a:pPr>
            <a:endParaRPr lang="en-US" altLang="zh-CN"/>
          </a:p>
          <a:p>
            <a:pPr marL="0" indent="0">
              <a:buNone/>
            </a:pPr>
            <a:endParaRPr lang="en-US" altLang="zh-CN"/>
          </a:p>
          <a:p>
            <a:pPr marL="0" indent="0">
              <a:buNone/>
            </a:pPr>
            <a:endParaRPr lang="en-US" altLang="zh-CN"/>
          </a:p>
        </p:txBody>
      </p:sp>
      <p:sp>
        <p:nvSpPr>
          <p:cNvPr id="9" name="TextBox 8">
            <a:extLst>
              <a:ext uri="{FF2B5EF4-FFF2-40B4-BE49-F238E27FC236}">
                <a16:creationId xmlns:a16="http://schemas.microsoft.com/office/drawing/2014/main" id="{7437ED9A-AB6F-8542-8D92-9EDE72ABD50F}"/>
              </a:ext>
            </a:extLst>
          </p:cNvPr>
          <p:cNvSpPr txBox="1"/>
          <p:nvPr/>
        </p:nvSpPr>
        <p:spPr>
          <a:xfrm>
            <a:off x="1028700" y="3429000"/>
            <a:ext cx="4322618" cy="369332"/>
          </a:xfrm>
          <a:prstGeom prst="rect">
            <a:avLst/>
          </a:prstGeom>
          <a:noFill/>
        </p:spPr>
        <p:txBody>
          <a:bodyPr wrap="square" rtlCol="0">
            <a:spAutoFit/>
          </a:bodyPr>
          <a:lstStyle/>
          <a:p>
            <a:r>
              <a:rPr lang="en-US" altLang="zh-CN">
                <a:solidFill>
                  <a:srgbClr val="C00000"/>
                </a:solidFill>
              </a:rPr>
              <a:t>Compare</a:t>
            </a:r>
            <a:r>
              <a:rPr lang="zh-CN" altLang="en-US">
                <a:solidFill>
                  <a:srgbClr val="C00000"/>
                </a:solidFill>
              </a:rPr>
              <a:t> </a:t>
            </a:r>
            <a:r>
              <a:rPr lang="en-US" altLang="zh-CN">
                <a:solidFill>
                  <a:srgbClr val="C00000"/>
                </a:solidFill>
              </a:rPr>
              <a:t>the</a:t>
            </a:r>
            <a:r>
              <a:rPr lang="zh-CN" altLang="en-US">
                <a:solidFill>
                  <a:srgbClr val="C00000"/>
                </a:solidFill>
              </a:rPr>
              <a:t> </a:t>
            </a:r>
            <a:r>
              <a:rPr lang="en-US" altLang="zh-CN">
                <a:solidFill>
                  <a:srgbClr val="C00000"/>
                </a:solidFill>
              </a:rPr>
              <a:t>tag.</a:t>
            </a:r>
            <a:endParaRPr lang="en-US">
              <a:solidFill>
                <a:srgbClr val="C00000"/>
              </a:solidFill>
            </a:endParaRPr>
          </a:p>
        </p:txBody>
      </p:sp>
      <p:graphicFrame>
        <p:nvGraphicFramePr>
          <p:cNvPr id="7" name="Table 4">
            <a:extLst>
              <a:ext uri="{FF2B5EF4-FFF2-40B4-BE49-F238E27FC236}">
                <a16:creationId xmlns:a16="http://schemas.microsoft.com/office/drawing/2014/main" id="{CD790338-FCF2-7B41-9FE3-7738DA3FA5BF}"/>
              </a:ext>
            </a:extLst>
          </p:cNvPr>
          <p:cNvGraphicFramePr>
            <a:graphicFrameLocks noGrp="1"/>
          </p:cNvGraphicFramePr>
          <p:nvPr>
            <p:extLst>
              <p:ext uri="{D42A27DB-BD31-4B8C-83A1-F6EECF244321}">
                <p14:modId xmlns:p14="http://schemas.microsoft.com/office/powerpoint/2010/main" val="1469007414"/>
              </p:ext>
            </p:extLst>
          </p:nvPr>
        </p:nvGraphicFramePr>
        <p:xfrm>
          <a:off x="960922" y="5314049"/>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Tree>
    <p:extLst>
      <p:ext uri="{BB962C8B-B14F-4D97-AF65-F5344CB8AC3E}">
        <p14:creationId xmlns:p14="http://schemas.microsoft.com/office/powerpoint/2010/main" val="83447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2-F</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38</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4351338"/>
          </a:xfrm>
        </p:spPr>
        <p:txBody>
          <a:bodyPr>
            <a:normAutofit/>
          </a:bodyPr>
          <a:lstStyle/>
          <a:p>
            <a:pPr marL="0" indent="0">
              <a:buNone/>
            </a:pPr>
            <a:r>
              <a:rPr lang="en-US"/>
              <a:t>Suppose the cache is a 2-way associative cache, i.e. the cache is organized into sets each of</a:t>
            </a:r>
            <a:r>
              <a:rPr lang="zh-CN" altLang="en-US"/>
              <a:t> </a:t>
            </a:r>
            <a:r>
              <a:rPr lang="en-US"/>
              <a:t>which contains 2 </a:t>
            </a:r>
            <a:r>
              <a:rPr lang="en-US" err="1"/>
              <a:t>cachelines</a:t>
            </a:r>
            <a:r>
              <a:rPr lang="en-US"/>
              <a:t>. How many sets does the cache contain?</a:t>
            </a:r>
          </a:p>
          <a:p>
            <a:pPr marL="0" indent="0">
              <a:buNone/>
            </a:pPr>
            <a:endParaRPr lang="en-US"/>
          </a:p>
          <a:p>
            <a:pPr marL="0" indent="0">
              <a:buNone/>
            </a:pPr>
            <a:endParaRPr lang="en-US" altLang="zh-CN"/>
          </a:p>
          <a:p>
            <a:pPr marL="0" indent="0">
              <a:buNone/>
            </a:pPr>
            <a:endParaRPr lang="en-US" altLang="zh-CN"/>
          </a:p>
          <a:p>
            <a:pPr marL="0" indent="0">
              <a:buNone/>
            </a:pPr>
            <a:endParaRPr lang="en-US" altLang="zh-CN"/>
          </a:p>
        </p:txBody>
      </p:sp>
      <p:sp>
        <p:nvSpPr>
          <p:cNvPr id="9" name="TextBox 8">
            <a:extLst>
              <a:ext uri="{FF2B5EF4-FFF2-40B4-BE49-F238E27FC236}">
                <a16:creationId xmlns:a16="http://schemas.microsoft.com/office/drawing/2014/main" id="{7437ED9A-AB6F-8542-8D92-9EDE72ABD50F}"/>
              </a:ext>
            </a:extLst>
          </p:cNvPr>
          <p:cNvSpPr txBox="1"/>
          <p:nvPr/>
        </p:nvSpPr>
        <p:spPr>
          <a:xfrm>
            <a:off x="1028699" y="3429000"/>
            <a:ext cx="8661565" cy="646331"/>
          </a:xfrm>
          <a:prstGeom prst="rect">
            <a:avLst/>
          </a:prstGeom>
          <a:noFill/>
        </p:spPr>
        <p:txBody>
          <a:bodyPr wrap="square" rtlCol="0">
            <a:spAutoFit/>
          </a:bodyPr>
          <a:lstStyle/>
          <a:p>
            <a:r>
              <a:rPr lang="en-US" altLang="zh-CN">
                <a:solidFill>
                  <a:srgbClr val="C00000"/>
                </a:solidFill>
              </a:rPr>
              <a:t>#</a:t>
            </a:r>
            <a:r>
              <a:rPr lang="zh-CN" altLang="en-US">
                <a:solidFill>
                  <a:srgbClr val="C00000"/>
                </a:solidFill>
              </a:rPr>
              <a:t> </a:t>
            </a:r>
            <a:r>
              <a:rPr lang="en-US" altLang="zh-CN">
                <a:solidFill>
                  <a:srgbClr val="C00000"/>
                </a:solidFill>
              </a:rPr>
              <a:t>of</a:t>
            </a:r>
            <a:r>
              <a:rPr lang="zh-CN" altLang="en-US">
                <a:solidFill>
                  <a:srgbClr val="C00000"/>
                </a:solidFill>
              </a:rPr>
              <a:t> </a:t>
            </a:r>
            <a:r>
              <a:rPr lang="en-US" altLang="zh-CN" err="1">
                <a:solidFill>
                  <a:srgbClr val="C00000"/>
                </a:solidFill>
              </a:rPr>
              <a:t>cachelines</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16</a:t>
            </a:r>
            <a:r>
              <a:rPr lang="zh-CN" altLang="en-US">
                <a:solidFill>
                  <a:srgbClr val="C00000"/>
                </a:solidFill>
              </a:rPr>
              <a:t> </a:t>
            </a:r>
            <a:r>
              <a:rPr lang="en-US" altLang="zh-CN">
                <a:solidFill>
                  <a:srgbClr val="C00000"/>
                </a:solidFill>
              </a:rPr>
              <a:t>(Q2-A)</a:t>
            </a:r>
          </a:p>
          <a:p>
            <a:r>
              <a:rPr lang="en-US" altLang="zh-CN">
                <a:solidFill>
                  <a:srgbClr val="C00000"/>
                </a:solidFill>
              </a:rPr>
              <a:t>#</a:t>
            </a:r>
            <a:r>
              <a:rPr lang="zh-CN" altLang="en-US">
                <a:solidFill>
                  <a:srgbClr val="C00000"/>
                </a:solidFill>
              </a:rPr>
              <a:t> </a:t>
            </a:r>
            <a:r>
              <a:rPr lang="en-US" altLang="zh-CN">
                <a:solidFill>
                  <a:srgbClr val="C00000"/>
                </a:solidFill>
              </a:rPr>
              <a:t>of</a:t>
            </a:r>
            <a:r>
              <a:rPr lang="zh-CN" altLang="en-US">
                <a:solidFill>
                  <a:srgbClr val="C00000"/>
                </a:solidFill>
              </a:rPr>
              <a:t> </a:t>
            </a:r>
            <a:r>
              <a:rPr lang="en-US" altLang="zh-CN">
                <a:solidFill>
                  <a:srgbClr val="C00000"/>
                </a:solidFill>
              </a:rPr>
              <a:t>sets</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of</a:t>
            </a:r>
            <a:r>
              <a:rPr lang="zh-CN" altLang="en-US">
                <a:solidFill>
                  <a:srgbClr val="C00000"/>
                </a:solidFill>
              </a:rPr>
              <a:t> </a:t>
            </a:r>
            <a:r>
              <a:rPr lang="en-US" altLang="zh-CN" err="1">
                <a:solidFill>
                  <a:srgbClr val="C00000"/>
                </a:solidFill>
              </a:rPr>
              <a:t>cachelines</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of</a:t>
            </a:r>
            <a:r>
              <a:rPr lang="zh-CN" altLang="en-US">
                <a:solidFill>
                  <a:srgbClr val="C00000"/>
                </a:solidFill>
              </a:rPr>
              <a:t> </a:t>
            </a:r>
            <a:r>
              <a:rPr lang="en-US" altLang="zh-CN" err="1">
                <a:solidFill>
                  <a:srgbClr val="C00000"/>
                </a:solidFill>
              </a:rPr>
              <a:t>cachelines</a:t>
            </a:r>
            <a:r>
              <a:rPr lang="zh-CN" altLang="en-US">
                <a:solidFill>
                  <a:srgbClr val="C00000"/>
                </a:solidFill>
              </a:rPr>
              <a:t> </a:t>
            </a:r>
            <a:r>
              <a:rPr lang="en-US" altLang="zh-CN">
                <a:solidFill>
                  <a:srgbClr val="C00000"/>
                </a:solidFill>
              </a:rPr>
              <a:t>per</a:t>
            </a:r>
            <a:r>
              <a:rPr lang="zh-CN" altLang="en-US">
                <a:solidFill>
                  <a:srgbClr val="C00000"/>
                </a:solidFill>
              </a:rPr>
              <a:t> </a:t>
            </a:r>
            <a:r>
              <a:rPr lang="en-US" altLang="zh-CN">
                <a:solidFill>
                  <a:srgbClr val="C00000"/>
                </a:solidFill>
              </a:rPr>
              <a:t>set</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16/2</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8</a:t>
            </a:r>
            <a:endParaRPr lang="en-US">
              <a:solidFill>
                <a:srgbClr val="C00000"/>
              </a:solidFill>
            </a:endParaRPr>
          </a:p>
        </p:txBody>
      </p:sp>
    </p:spTree>
    <p:extLst>
      <p:ext uri="{BB962C8B-B14F-4D97-AF65-F5344CB8AC3E}">
        <p14:creationId xmlns:p14="http://schemas.microsoft.com/office/powerpoint/2010/main" val="112066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2-G</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39</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4351338"/>
          </a:xfrm>
        </p:spPr>
        <p:txBody>
          <a:bodyPr>
            <a:normAutofit/>
          </a:bodyPr>
          <a:lstStyle/>
          <a:p>
            <a:pPr marL="0" indent="0">
              <a:buNone/>
            </a:pPr>
            <a:r>
              <a:rPr lang="en-US"/>
              <a:t>For the 2-way </a:t>
            </a:r>
            <a:r>
              <a:rPr lang="en-US" err="1"/>
              <a:t>assocative</a:t>
            </a:r>
            <a:r>
              <a:rPr lang="en-US"/>
              <a:t> cache, given a 32-bit address 0xab345f78, which set may contain</a:t>
            </a:r>
            <a:r>
              <a:rPr lang="zh-CN" altLang="en-US"/>
              <a:t> </a:t>
            </a:r>
            <a:r>
              <a:rPr lang="en-US" altLang="zh-CN"/>
              <a:t>t</a:t>
            </a:r>
            <a:r>
              <a:rPr lang="en-US"/>
              <a:t>he cached data for this address? </a:t>
            </a:r>
          </a:p>
          <a:p>
            <a:pPr marL="0" indent="0">
              <a:buNone/>
            </a:pPr>
            <a:endParaRPr lang="en-US" altLang="zh-CN"/>
          </a:p>
          <a:p>
            <a:pPr marL="0" indent="0">
              <a:buNone/>
            </a:pPr>
            <a:endParaRPr lang="en-US" altLang="zh-CN"/>
          </a:p>
          <a:p>
            <a:pPr marL="0" indent="0">
              <a:buNone/>
            </a:pPr>
            <a:endParaRPr lang="en-US" altLang="zh-CN"/>
          </a:p>
        </p:txBody>
      </p:sp>
      <p:graphicFrame>
        <p:nvGraphicFramePr>
          <p:cNvPr id="7" name="Table 4">
            <a:extLst>
              <a:ext uri="{FF2B5EF4-FFF2-40B4-BE49-F238E27FC236}">
                <a16:creationId xmlns:a16="http://schemas.microsoft.com/office/drawing/2014/main" id="{D91087AE-BD2B-8C45-8653-AC4EF789715C}"/>
              </a:ext>
            </a:extLst>
          </p:cNvPr>
          <p:cNvGraphicFramePr>
            <a:graphicFrameLocks noGrp="1"/>
          </p:cNvGraphicFramePr>
          <p:nvPr>
            <p:extLst>
              <p:ext uri="{D42A27DB-BD31-4B8C-83A1-F6EECF244321}">
                <p14:modId xmlns:p14="http://schemas.microsoft.com/office/powerpoint/2010/main" val="901303634"/>
              </p:ext>
            </p:extLst>
          </p:nvPr>
        </p:nvGraphicFramePr>
        <p:xfrm>
          <a:off x="838200" y="3899031"/>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8" name="TextBox 7">
            <a:extLst>
              <a:ext uri="{FF2B5EF4-FFF2-40B4-BE49-F238E27FC236}">
                <a16:creationId xmlns:a16="http://schemas.microsoft.com/office/drawing/2014/main" id="{80D6F5AE-DB2A-C349-9D85-A3AD87A0DA04}"/>
              </a:ext>
            </a:extLst>
          </p:cNvPr>
          <p:cNvSpPr txBox="1"/>
          <p:nvPr/>
        </p:nvSpPr>
        <p:spPr>
          <a:xfrm>
            <a:off x="6462535" y="4295194"/>
            <a:ext cx="2953437" cy="923330"/>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p>
          <a:p>
            <a:r>
              <a:rPr lang="en-US" altLang="zh-CN"/>
              <a:t>log2(#</a:t>
            </a:r>
            <a:r>
              <a:rPr lang="zh-CN" altLang="en-US"/>
              <a:t> </a:t>
            </a:r>
            <a:r>
              <a:rPr lang="en-US" altLang="zh-CN"/>
              <a:t>of</a:t>
            </a:r>
            <a:r>
              <a:rPr lang="zh-CN" altLang="en-US"/>
              <a:t> </a:t>
            </a:r>
            <a:r>
              <a:rPr lang="en-US" altLang="zh-CN"/>
              <a:t>bytes</a:t>
            </a:r>
            <a:r>
              <a:rPr lang="zh-CN" altLang="en-US"/>
              <a:t> </a:t>
            </a:r>
            <a:r>
              <a:rPr lang="en-US" altLang="zh-CN"/>
              <a:t>per</a:t>
            </a:r>
            <a:r>
              <a:rPr lang="zh-CN" altLang="en-US"/>
              <a:t> </a:t>
            </a:r>
            <a:r>
              <a:rPr lang="en-US" altLang="zh-CN" err="1"/>
              <a:t>cacheline</a:t>
            </a:r>
            <a:r>
              <a:rPr lang="en-US" altLang="zh-CN"/>
              <a:t>)</a:t>
            </a:r>
          </a:p>
          <a:p>
            <a:r>
              <a:rPr lang="en-US" altLang="zh-CN"/>
              <a:t>=</a:t>
            </a:r>
            <a:r>
              <a:rPr lang="zh-CN" altLang="en-US"/>
              <a:t> </a:t>
            </a:r>
            <a:r>
              <a:rPr lang="en-US" altLang="zh-CN"/>
              <a:t>log2(64)</a:t>
            </a:r>
            <a:r>
              <a:rPr lang="zh-CN" altLang="en-US"/>
              <a:t> </a:t>
            </a:r>
            <a:r>
              <a:rPr lang="en-US" altLang="zh-CN"/>
              <a:t>=</a:t>
            </a:r>
            <a:r>
              <a:rPr lang="zh-CN" altLang="en-US"/>
              <a:t> </a:t>
            </a:r>
            <a:r>
              <a:rPr lang="en-US" altLang="zh-CN"/>
              <a:t>6</a:t>
            </a:r>
            <a:endParaRPr lang="en-US"/>
          </a:p>
        </p:txBody>
      </p:sp>
      <p:sp>
        <p:nvSpPr>
          <p:cNvPr id="10" name="TextBox 9">
            <a:extLst>
              <a:ext uri="{FF2B5EF4-FFF2-40B4-BE49-F238E27FC236}">
                <a16:creationId xmlns:a16="http://schemas.microsoft.com/office/drawing/2014/main" id="{B230F16A-97F5-434F-832D-BB4DA84F02EE}"/>
              </a:ext>
            </a:extLst>
          </p:cNvPr>
          <p:cNvSpPr txBox="1"/>
          <p:nvPr/>
        </p:nvSpPr>
        <p:spPr>
          <a:xfrm>
            <a:off x="3921823" y="4295194"/>
            <a:ext cx="1510735" cy="923330"/>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p>
          <a:p>
            <a:r>
              <a:rPr lang="en-US" altLang="zh-CN"/>
              <a:t>log2(#</a:t>
            </a:r>
            <a:r>
              <a:rPr lang="zh-CN" altLang="en-US"/>
              <a:t> </a:t>
            </a:r>
            <a:r>
              <a:rPr lang="en-US" altLang="zh-CN"/>
              <a:t>of</a:t>
            </a:r>
            <a:r>
              <a:rPr lang="zh-CN" altLang="en-US"/>
              <a:t> </a:t>
            </a:r>
            <a:r>
              <a:rPr lang="en-US" altLang="zh-CN"/>
              <a:t>sets)</a:t>
            </a:r>
          </a:p>
          <a:p>
            <a:r>
              <a:rPr lang="en-US" altLang="zh-CN"/>
              <a:t>=</a:t>
            </a:r>
            <a:r>
              <a:rPr lang="zh-CN" altLang="en-US"/>
              <a:t> </a:t>
            </a:r>
            <a:r>
              <a:rPr lang="en-US" altLang="zh-CN"/>
              <a:t>log2(8)</a:t>
            </a:r>
            <a:r>
              <a:rPr lang="zh-CN" altLang="en-US"/>
              <a:t> </a:t>
            </a:r>
            <a:r>
              <a:rPr lang="en-US" altLang="zh-CN"/>
              <a:t>=</a:t>
            </a:r>
            <a:r>
              <a:rPr lang="zh-CN" altLang="en-US"/>
              <a:t> </a:t>
            </a:r>
            <a:r>
              <a:rPr lang="en-US" altLang="zh-CN"/>
              <a:t>3</a:t>
            </a:r>
            <a:endParaRPr lang="en-US"/>
          </a:p>
        </p:txBody>
      </p:sp>
      <p:sp>
        <p:nvSpPr>
          <p:cNvPr id="11" name="TextBox 10">
            <a:extLst>
              <a:ext uri="{FF2B5EF4-FFF2-40B4-BE49-F238E27FC236}">
                <a16:creationId xmlns:a16="http://schemas.microsoft.com/office/drawing/2014/main" id="{2E263275-84A6-5C4D-BCFA-EA00155B9BB3}"/>
              </a:ext>
            </a:extLst>
          </p:cNvPr>
          <p:cNvSpPr txBox="1"/>
          <p:nvPr/>
        </p:nvSpPr>
        <p:spPr>
          <a:xfrm>
            <a:off x="1051190" y="4295194"/>
            <a:ext cx="2056717" cy="1200329"/>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p>
          <a:p>
            <a:r>
              <a:rPr lang="en-US" altLang="zh-CN"/>
              <a:t>total</a:t>
            </a:r>
            <a:r>
              <a:rPr lang="zh-CN" altLang="en-US"/>
              <a:t> </a:t>
            </a:r>
            <a:r>
              <a:rPr lang="en-US" altLang="zh-CN"/>
              <a:t>number</a:t>
            </a:r>
            <a:r>
              <a:rPr lang="zh-CN" altLang="en-US"/>
              <a:t> </a:t>
            </a:r>
            <a:r>
              <a:rPr lang="en-US" altLang="zh-CN"/>
              <a:t>of</a:t>
            </a:r>
            <a:r>
              <a:rPr lang="zh-CN" altLang="en-US"/>
              <a:t> </a:t>
            </a:r>
            <a:r>
              <a:rPr lang="en-US" altLang="zh-CN"/>
              <a:t>bits</a:t>
            </a:r>
          </a:p>
          <a:p>
            <a:r>
              <a:rPr lang="en-US" altLang="zh-CN"/>
              <a:t>-</a:t>
            </a:r>
            <a:r>
              <a:rPr lang="zh-CN" altLang="en-US"/>
              <a:t> </a:t>
            </a:r>
            <a:r>
              <a:rPr lang="en-US" altLang="zh-CN"/>
              <a:t>index</a:t>
            </a:r>
            <a:r>
              <a:rPr lang="zh-CN" altLang="en-US"/>
              <a:t> </a:t>
            </a:r>
            <a:r>
              <a:rPr lang="en-US" altLang="zh-CN"/>
              <a:t>–</a:t>
            </a:r>
            <a:r>
              <a:rPr lang="zh-CN" altLang="en-US"/>
              <a:t> </a:t>
            </a:r>
            <a:r>
              <a:rPr lang="en-US" altLang="zh-CN"/>
              <a:t>byte</a:t>
            </a:r>
            <a:r>
              <a:rPr lang="zh-CN" altLang="en-US"/>
              <a:t> </a:t>
            </a:r>
            <a:r>
              <a:rPr lang="en-US" altLang="zh-CN"/>
              <a:t>offset</a:t>
            </a:r>
          </a:p>
          <a:p>
            <a:r>
              <a:rPr lang="en-US" altLang="zh-CN"/>
              <a:t>=</a:t>
            </a:r>
            <a:r>
              <a:rPr lang="zh-CN" altLang="en-US"/>
              <a:t> </a:t>
            </a:r>
            <a:r>
              <a:rPr lang="en-US" altLang="zh-CN"/>
              <a:t>32</a:t>
            </a:r>
            <a:r>
              <a:rPr lang="zh-CN" altLang="en-US"/>
              <a:t> </a:t>
            </a:r>
            <a:r>
              <a:rPr lang="en-US" altLang="zh-CN"/>
              <a:t>–</a:t>
            </a:r>
            <a:r>
              <a:rPr lang="zh-CN" altLang="en-US"/>
              <a:t> </a:t>
            </a:r>
            <a:r>
              <a:rPr lang="en-US" altLang="zh-CN"/>
              <a:t>3</a:t>
            </a:r>
            <a:r>
              <a:rPr lang="zh-CN" altLang="en-US"/>
              <a:t> </a:t>
            </a:r>
            <a:r>
              <a:rPr lang="en-US" altLang="zh-CN"/>
              <a:t>–</a:t>
            </a:r>
            <a:r>
              <a:rPr lang="zh-CN" altLang="en-US"/>
              <a:t> </a:t>
            </a:r>
            <a:r>
              <a:rPr lang="en-US" altLang="zh-CN"/>
              <a:t>6</a:t>
            </a:r>
            <a:r>
              <a:rPr lang="zh-CN" altLang="en-US"/>
              <a:t> </a:t>
            </a:r>
            <a:r>
              <a:rPr lang="en-US" altLang="zh-CN"/>
              <a:t>=</a:t>
            </a:r>
            <a:r>
              <a:rPr lang="zh-CN" altLang="en-US"/>
              <a:t> </a:t>
            </a:r>
            <a:r>
              <a:rPr lang="en-US" altLang="zh-CN"/>
              <a:t>23</a:t>
            </a:r>
            <a:endParaRPr lang="en-US"/>
          </a:p>
        </p:txBody>
      </p:sp>
      <p:sp>
        <p:nvSpPr>
          <p:cNvPr id="12" name="TextBox 11">
            <a:extLst>
              <a:ext uri="{FF2B5EF4-FFF2-40B4-BE49-F238E27FC236}">
                <a16:creationId xmlns:a16="http://schemas.microsoft.com/office/drawing/2014/main" id="{07D62A59-355A-C841-9E52-8EEF8EB4C33E}"/>
              </a:ext>
            </a:extLst>
          </p:cNvPr>
          <p:cNvSpPr txBox="1"/>
          <p:nvPr/>
        </p:nvSpPr>
        <p:spPr>
          <a:xfrm>
            <a:off x="838200" y="3350312"/>
            <a:ext cx="1372563" cy="369332"/>
          </a:xfrm>
          <a:prstGeom prst="rect">
            <a:avLst/>
          </a:prstGeom>
          <a:noFill/>
        </p:spPr>
        <p:txBody>
          <a:bodyPr wrap="square" rtlCol="0">
            <a:spAutoFit/>
          </a:bodyPr>
          <a:lstStyle/>
          <a:p>
            <a:r>
              <a:rPr lang="en-US" altLang="zh-CN"/>
              <a:t>0xab345f78:</a:t>
            </a:r>
            <a:endParaRPr lang="en-US"/>
          </a:p>
        </p:txBody>
      </p:sp>
      <p:sp>
        <p:nvSpPr>
          <p:cNvPr id="13" name="Rectangle 12">
            <a:extLst>
              <a:ext uri="{FF2B5EF4-FFF2-40B4-BE49-F238E27FC236}">
                <a16:creationId xmlns:a16="http://schemas.microsoft.com/office/drawing/2014/main" id="{66D4B722-5848-7F40-840C-5069D99179E1}"/>
              </a:ext>
            </a:extLst>
          </p:cNvPr>
          <p:cNvSpPr/>
          <p:nvPr/>
        </p:nvSpPr>
        <p:spPr>
          <a:xfrm>
            <a:off x="6876370" y="393406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111000</a:t>
            </a:r>
            <a:endParaRPr lang="en-US">
              <a:solidFill>
                <a:schemeClr val="bg1"/>
              </a:solidFill>
            </a:endParaRPr>
          </a:p>
        </p:txBody>
      </p:sp>
      <p:sp>
        <p:nvSpPr>
          <p:cNvPr id="15" name="Rectangle 14">
            <a:extLst>
              <a:ext uri="{FF2B5EF4-FFF2-40B4-BE49-F238E27FC236}">
                <a16:creationId xmlns:a16="http://schemas.microsoft.com/office/drawing/2014/main" id="{24471EFF-2B8E-6048-9B21-068A231E2D83}"/>
              </a:ext>
            </a:extLst>
          </p:cNvPr>
          <p:cNvSpPr/>
          <p:nvPr/>
        </p:nvSpPr>
        <p:spPr>
          <a:xfrm>
            <a:off x="4097829" y="391973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101</a:t>
            </a:r>
            <a:endParaRPr lang="en-US">
              <a:solidFill>
                <a:schemeClr val="bg1"/>
              </a:solidFill>
            </a:endParaRPr>
          </a:p>
        </p:txBody>
      </p:sp>
      <p:sp>
        <p:nvSpPr>
          <p:cNvPr id="16" name="Oval 15">
            <a:extLst>
              <a:ext uri="{FF2B5EF4-FFF2-40B4-BE49-F238E27FC236}">
                <a16:creationId xmlns:a16="http://schemas.microsoft.com/office/drawing/2014/main" id="{359796AB-EAB6-B543-A8B7-5FEAF6FE40B9}"/>
              </a:ext>
            </a:extLst>
          </p:cNvPr>
          <p:cNvSpPr/>
          <p:nvPr/>
        </p:nvSpPr>
        <p:spPr>
          <a:xfrm>
            <a:off x="4299930" y="3816826"/>
            <a:ext cx="1095375" cy="478368"/>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ectangle 16">
            <a:extLst>
              <a:ext uri="{FF2B5EF4-FFF2-40B4-BE49-F238E27FC236}">
                <a16:creationId xmlns:a16="http://schemas.microsoft.com/office/drawing/2014/main" id="{E9F338FC-A30D-B647-836E-FF7A9F517F84}"/>
              </a:ext>
            </a:extLst>
          </p:cNvPr>
          <p:cNvSpPr/>
          <p:nvPr/>
        </p:nvSpPr>
        <p:spPr>
          <a:xfrm>
            <a:off x="3270560" y="2774303"/>
            <a:ext cx="301686" cy="369332"/>
          </a:xfrm>
          <a:prstGeom prst="rect">
            <a:avLst/>
          </a:prstGeom>
        </p:spPr>
        <p:txBody>
          <a:bodyPr wrap="none">
            <a:spAutoFit/>
          </a:bodyPr>
          <a:lstStyle/>
          <a:p>
            <a:r>
              <a:rPr lang="en-US" altLang="zh-CN">
                <a:solidFill>
                  <a:srgbClr val="C00000"/>
                </a:solidFill>
              </a:rPr>
              <a:t>5</a:t>
            </a:r>
            <a:endParaRPr lang="en-US">
              <a:solidFill>
                <a:srgbClr val="C00000"/>
              </a:solidFill>
            </a:endParaRPr>
          </a:p>
        </p:txBody>
      </p:sp>
    </p:spTree>
    <p:extLst>
      <p:ext uri="{BB962C8B-B14F-4D97-AF65-F5344CB8AC3E}">
        <p14:creationId xmlns:p14="http://schemas.microsoft.com/office/powerpoint/2010/main" val="4814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animBg="1"/>
      <p:bldP spid="16"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6A80-2889-5C4D-987E-53484956BF8E}"/>
              </a:ext>
            </a:extLst>
          </p:cNvPr>
          <p:cNvSpPr>
            <a:spLocks noGrp="1"/>
          </p:cNvSpPr>
          <p:nvPr>
            <p:ph type="title"/>
          </p:nvPr>
        </p:nvSpPr>
        <p:spPr/>
        <p:txBody>
          <a:bodyPr/>
          <a:lstStyle/>
          <a:p>
            <a:r>
              <a:rPr lang="en-US" altLang="zh-CN"/>
              <a:t>1</a:t>
            </a:r>
            <a:r>
              <a:rPr lang="en-US"/>
              <a:t> Basic C and X86 64 machine instructions (28 points)</a:t>
            </a:r>
          </a:p>
        </p:txBody>
      </p:sp>
      <p:sp>
        <p:nvSpPr>
          <p:cNvPr id="4" name="Slide Number Placeholder 3">
            <a:extLst>
              <a:ext uri="{FF2B5EF4-FFF2-40B4-BE49-F238E27FC236}">
                <a16:creationId xmlns:a16="http://schemas.microsoft.com/office/drawing/2014/main" id="{333AC8F7-B267-8148-ADFA-484DF59C636E}"/>
              </a:ext>
            </a:extLst>
          </p:cNvPr>
          <p:cNvSpPr>
            <a:spLocks noGrp="1"/>
          </p:cNvSpPr>
          <p:nvPr>
            <p:ph type="sldNum" sz="quarter" idx="12"/>
          </p:nvPr>
        </p:nvSpPr>
        <p:spPr/>
        <p:txBody>
          <a:bodyPr/>
          <a:lstStyle/>
          <a:p>
            <a:fld id="{8D4EC0DA-4BF5-A643-9CB7-B11B04F56005}" type="slidenum">
              <a:rPr lang="en-US" smtClean="0"/>
              <a:pPr/>
              <a:t>4</a:t>
            </a:fld>
            <a:endParaRPr lang="en-US"/>
          </a:p>
        </p:txBody>
      </p:sp>
      <p:pic>
        <p:nvPicPr>
          <p:cNvPr id="5" name="Picture 4">
            <a:extLst>
              <a:ext uri="{FF2B5EF4-FFF2-40B4-BE49-F238E27FC236}">
                <a16:creationId xmlns:a16="http://schemas.microsoft.com/office/drawing/2014/main" id="{0DB653B1-E686-9140-8C33-A807C89AE6D0}"/>
              </a:ext>
            </a:extLst>
          </p:cNvPr>
          <p:cNvPicPr>
            <a:picLocks noChangeAspect="1"/>
          </p:cNvPicPr>
          <p:nvPr/>
        </p:nvPicPr>
        <p:blipFill>
          <a:blip r:embed="rId2"/>
          <a:stretch>
            <a:fillRect/>
          </a:stretch>
        </p:blipFill>
        <p:spPr>
          <a:xfrm>
            <a:off x="963819" y="4562475"/>
            <a:ext cx="6128342" cy="354082"/>
          </a:xfrm>
          <a:prstGeom prst="rect">
            <a:avLst/>
          </a:prstGeom>
        </p:spPr>
      </p:pic>
    </p:spTree>
    <p:extLst>
      <p:ext uri="{BB962C8B-B14F-4D97-AF65-F5344CB8AC3E}">
        <p14:creationId xmlns:p14="http://schemas.microsoft.com/office/powerpoint/2010/main" val="861693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2-H</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40</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487759"/>
          </a:xfrm>
        </p:spPr>
        <p:txBody>
          <a:bodyPr>
            <a:normAutofit/>
          </a:bodyPr>
          <a:lstStyle/>
          <a:p>
            <a:pPr marL="0" indent="0">
              <a:buNone/>
            </a:pPr>
            <a:r>
              <a:rPr lang="en-US"/>
              <a:t>For the 2-way </a:t>
            </a:r>
            <a:r>
              <a:rPr lang="en-US" err="1"/>
              <a:t>associactive</a:t>
            </a:r>
            <a:r>
              <a:rPr lang="en-US"/>
              <a:t> cache, how many </a:t>
            </a:r>
            <a:r>
              <a:rPr lang="en-US" err="1"/>
              <a:t>cacheline</a:t>
            </a:r>
            <a:r>
              <a:rPr lang="en-US"/>
              <a:t>-aligned memory addresses can be</a:t>
            </a:r>
            <a:r>
              <a:rPr lang="zh-CN" altLang="en-US"/>
              <a:t> </a:t>
            </a:r>
            <a:r>
              <a:rPr lang="en-US"/>
              <a:t>mapped to the same set as 0xab345f78</a:t>
            </a:r>
          </a:p>
          <a:p>
            <a:pPr marL="0" indent="0">
              <a:buNone/>
            </a:pPr>
            <a:endParaRPr lang="en-US" altLang="zh-CN"/>
          </a:p>
          <a:p>
            <a:pPr marL="0" indent="0">
              <a:buNone/>
            </a:pPr>
            <a:endParaRPr lang="en-US" altLang="zh-CN"/>
          </a:p>
          <a:p>
            <a:pPr marL="0" indent="0">
              <a:buNone/>
            </a:pPr>
            <a:endParaRPr lang="en-US" altLang="zh-CN"/>
          </a:p>
        </p:txBody>
      </p:sp>
      <p:graphicFrame>
        <p:nvGraphicFramePr>
          <p:cNvPr id="6" name="Table 4">
            <a:extLst>
              <a:ext uri="{FF2B5EF4-FFF2-40B4-BE49-F238E27FC236}">
                <a16:creationId xmlns:a16="http://schemas.microsoft.com/office/drawing/2014/main" id="{D7EF7098-6FEC-5C43-A7B0-C671EE517D48}"/>
              </a:ext>
            </a:extLst>
          </p:cNvPr>
          <p:cNvGraphicFramePr>
            <a:graphicFrameLocks noGrp="1"/>
          </p:cNvGraphicFramePr>
          <p:nvPr/>
        </p:nvGraphicFramePr>
        <p:xfrm>
          <a:off x="960922" y="5314049"/>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7" name="TextBox 6">
            <a:extLst>
              <a:ext uri="{FF2B5EF4-FFF2-40B4-BE49-F238E27FC236}">
                <a16:creationId xmlns:a16="http://schemas.microsoft.com/office/drawing/2014/main" id="{CDA099DF-B142-584D-BA2C-64E4952CFE3B}"/>
              </a:ext>
            </a:extLst>
          </p:cNvPr>
          <p:cNvSpPr txBox="1"/>
          <p:nvPr/>
        </p:nvSpPr>
        <p:spPr>
          <a:xfrm>
            <a:off x="6585257" y="5710212"/>
            <a:ext cx="2274982"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log2(64)</a:t>
            </a:r>
            <a:r>
              <a:rPr lang="zh-CN" altLang="en-US"/>
              <a:t> </a:t>
            </a:r>
            <a:r>
              <a:rPr lang="en-US" altLang="zh-CN"/>
              <a:t>=</a:t>
            </a:r>
            <a:r>
              <a:rPr lang="zh-CN" altLang="en-US"/>
              <a:t> </a:t>
            </a:r>
            <a:r>
              <a:rPr lang="en-US" altLang="zh-CN"/>
              <a:t>6</a:t>
            </a:r>
            <a:endParaRPr lang="en-US"/>
          </a:p>
        </p:txBody>
      </p:sp>
      <p:sp>
        <p:nvSpPr>
          <p:cNvPr id="8" name="TextBox 7">
            <a:extLst>
              <a:ext uri="{FF2B5EF4-FFF2-40B4-BE49-F238E27FC236}">
                <a16:creationId xmlns:a16="http://schemas.microsoft.com/office/drawing/2014/main" id="{3D0FB69C-7D90-E342-8A2F-6D09A21D3273}"/>
              </a:ext>
            </a:extLst>
          </p:cNvPr>
          <p:cNvSpPr txBox="1"/>
          <p:nvPr/>
        </p:nvSpPr>
        <p:spPr>
          <a:xfrm>
            <a:off x="4044545" y="5710212"/>
            <a:ext cx="2157963"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log2(8)</a:t>
            </a:r>
            <a:r>
              <a:rPr lang="zh-CN" altLang="en-US"/>
              <a:t> </a:t>
            </a:r>
            <a:r>
              <a:rPr lang="en-US" altLang="zh-CN"/>
              <a:t>=</a:t>
            </a:r>
            <a:r>
              <a:rPr lang="zh-CN" altLang="en-US"/>
              <a:t> </a:t>
            </a:r>
            <a:r>
              <a:rPr lang="en-US" altLang="zh-CN"/>
              <a:t>3</a:t>
            </a:r>
            <a:endParaRPr lang="en-US"/>
          </a:p>
        </p:txBody>
      </p:sp>
      <p:sp>
        <p:nvSpPr>
          <p:cNvPr id="9" name="TextBox 8">
            <a:extLst>
              <a:ext uri="{FF2B5EF4-FFF2-40B4-BE49-F238E27FC236}">
                <a16:creationId xmlns:a16="http://schemas.microsoft.com/office/drawing/2014/main" id="{CCA24627-CE34-5841-97EE-94C4A002FF91}"/>
              </a:ext>
            </a:extLst>
          </p:cNvPr>
          <p:cNvSpPr txBox="1"/>
          <p:nvPr/>
        </p:nvSpPr>
        <p:spPr>
          <a:xfrm>
            <a:off x="1173912" y="5710212"/>
            <a:ext cx="2526654" cy="369332"/>
          </a:xfrm>
          <a:prstGeom prst="rect">
            <a:avLst/>
          </a:prstGeom>
          <a:noFill/>
        </p:spPr>
        <p:txBody>
          <a:bodyPr wrap="none" rtlCol="0">
            <a:spAutoFit/>
          </a:bodyPr>
          <a:lstStyle/>
          <a:p>
            <a:r>
              <a:rPr lang="en-US" altLang="zh-CN"/>
              <a:t>#</a:t>
            </a:r>
            <a:r>
              <a:rPr lang="zh-CN" altLang="en-US"/>
              <a:t> </a:t>
            </a:r>
            <a:r>
              <a:rPr lang="en-US" altLang="zh-CN"/>
              <a:t>of</a:t>
            </a:r>
            <a:r>
              <a:rPr lang="zh-CN" altLang="en-US"/>
              <a:t> </a:t>
            </a:r>
            <a:r>
              <a:rPr lang="en-US" altLang="zh-CN"/>
              <a:t>bits</a:t>
            </a:r>
            <a:r>
              <a:rPr lang="zh-CN" altLang="en-US"/>
              <a:t> </a:t>
            </a:r>
            <a:r>
              <a:rPr lang="en-US" altLang="zh-CN"/>
              <a:t>=</a:t>
            </a:r>
            <a:r>
              <a:rPr lang="zh-CN" altLang="en-US"/>
              <a:t> </a:t>
            </a:r>
            <a:r>
              <a:rPr lang="en-US" altLang="zh-CN"/>
              <a:t>32</a:t>
            </a:r>
            <a:r>
              <a:rPr lang="zh-CN" altLang="en-US"/>
              <a:t> </a:t>
            </a:r>
            <a:r>
              <a:rPr lang="en-US" altLang="zh-CN"/>
              <a:t>–</a:t>
            </a:r>
            <a:r>
              <a:rPr lang="zh-CN" altLang="en-US"/>
              <a:t> </a:t>
            </a:r>
            <a:r>
              <a:rPr lang="en-US" altLang="zh-CN"/>
              <a:t>3</a:t>
            </a:r>
            <a:r>
              <a:rPr lang="zh-CN" altLang="en-US"/>
              <a:t> </a:t>
            </a:r>
            <a:r>
              <a:rPr lang="en-US" altLang="zh-CN"/>
              <a:t>–</a:t>
            </a:r>
            <a:r>
              <a:rPr lang="zh-CN" altLang="en-US"/>
              <a:t> </a:t>
            </a:r>
            <a:r>
              <a:rPr lang="en-US" altLang="zh-CN"/>
              <a:t>6</a:t>
            </a:r>
            <a:r>
              <a:rPr lang="zh-CN" altLang="en-US"/>
              <a:t> </a:t>
            </a:r>
            <a:r>
              <a:rPr lang="en-US" altLang="zh-CN"/>
              <a:t>=</a:t>
            </a:r>
            <a:r>
              <a:rPr lang="zh-CN" altLang="en-US"/>
              <a:t> </a:t>
            </a:r>
            <a:r>
              <a:rPr lang="en-US" altLang="zh-CN"/>
              <a:t>23</a:t>
            </a:r>
            <a:endParaRPr lang="en-US"/>
          </a:p>
        </p:txBody>
      </p:sp>
      <p:graphicFrame>
        <p:nvGraphicFramePr>
          <p:cNvPr id="10" name="Table 4">
            <a:extLst>
              <a:ext uri="{FF2B5EF4-FFF2-40B4-BE49-F238E27FC236}">
                <a16:creationId xmlns:a16="http://schemas.microsoft.com/office/drawing/2014/main" id="{B0E5B296-64B8-014A-9064-85F7F187C591}"/>
              </a:ext>
            </a:extLst>
          </p:cNvPr>
          <p:cNvGraphicFramePr>
            <a:graphicFrameLocks noGrp="1"/>
          </p:cNvGraphicFramePr>
          <p:nvPr/>
        </p:nvGraphicFramePr>
        <p:xfrm>
          <a:off x="960922" y="4193466"/>
          <a:ext cx="8127999"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4181279385"/>
                    </a:ext>
                  </a:extLst>
                </a:gridCol>
                <a:gridCol w="2709333">
                  <a:extLst>
                    <a:ext uri="{9D8B030D-6E8A-4147-A177-3AD203B41FA5}">
                      <a16:colId xmlns:a16="http://schemas.microsoft.com/office/drawing/2014/main" val="1304799748"/>
                    </a:ext>
                  </a:extLst>
                </a:gridCol>
                <a:gridCol w="2709333">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11" name="TextBox 10">
            <a:extLst>
              <a:ext uri="{FF2B5EF4-FFF2-40B4-BE49-F238E27FC236}">
                <a16:creationId xmlns:a16="http://schemas.microsoft.com/office/drawing/2014/main" id="{BCFA37F3-D9F1-6C4E-9C07-45CFE242F1CE}"/>
              </a:ext>
            </a:extLst>
          </p:cNvPr>
          <p:cNvSpPr txBox="1"/>
          <p:nvPr/>
        </p:nvSpPr>
        <p:spPr>
          <a:xfrm>
            <a:off x="960922" y="3689197"/>
            <a:ext cx="1372563" cy="369332"/>
          </a:xfrm>
          <a:prstGeom prst="rect">
            <a:avLst/>
          </a:prstGeom>
          <a:noFill/>
        </p:spPr>
        <p:txBody>
          <a:bodyPr wrap="square" rtlCol="0">
            <a:spAutoFit/>
          </a:bodyPr>
          <a:lstStyle/>
          <a:p>
            <a:r>
              <a:rPr lang="en-US" altLang="zh-CN"/>
              <a:t>0xab345f78:</a:t>
            </a:r>
            <a:endParaRPr lang="en-US"/>
          </a:p>
        </p:txBody>
      </p:sp>
      <p:sp>
        <p:nvSpPr>
          <p:cNvPr id="12" name="Rectangle 11">
            <a:extLst>
              <a:ext uri="{FF2B5EF4-FFF2-40B4-BE49-F238E27FC236}">
                <a16:creationId xmlns:a16="http://schemas.microsoft.com/office/drawing/2014/main" id="{8DB32E40-772F-4E42-A3B5-1313BDA87C8A}"/>
              </a:ext>
            </a:extLst>
          </p:cNvPr>
          <p:cNvSpPr/>
          <p:nvPr/>
        </p:nvSpPr>
        <p:spPr>
          <a:xfrm>
            <a:off x="4316310" y="422473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101</a:t>
            </a:r>
            <a:endParaRPr lang="en-US">
              <a:solidFill>
                <a:schemeClr val="bg1"/>
              </a:solidFill>
            </a:endParaRPr>
          </a:p>
        </p:txBody>
      </p:sp>
      <p:sp>
        <p:nvSpPr>
          <p:cNvPr id="13" name="TextBox 12">
            <a:extLst>
              <a:ext uri="{FF2B5EF4-FFF2-40B4-BE49-F238E27FC236}">
                <a16:creationId xmlns:a16="http://schemas.microsoft.com/office/drawing/2014/main" id="{1D3A0404-3284-5943-80FE-EF47F0FF9C0B}"/>
              </a:ext>
            </a:extLst>
          </p:cNvPr>
          <p:cNvSpPr txBox="1"/>
          <p:nvPr/>
        </p:nvSpPr>
        <p:spPr>
          <a:xfrm>
            <a:off x="960921" y="4940119"/>
            <a:ext cx="2666862" cy="369332"/>
          </a:xfrm>
          <a:prstGeom prst="rect">
            <a:avLst/>
          </a:prstGeom>
          <a:noFill/>
        </p:spPr>
        <p:txBody>
          <a:bodyPr wrap="square" rtlCol="0">
            <a:spAutoFit/>
          </a:bodyPr>
          <a:lstStyle/>
          <a:p>
            <a:r>
              <a:rPr lang="en-US" altLang="zh-CN"/>
              <a:t>Addresses</a:t>
            </a:r>
            <a:r>
              <a:rPr lang="zh-CN" altLang="en-US"/>
              <a:t> </a:t>
            </a:r>
            <a:r>
              <a:rPr lang="en-US" altLang="zh-CN"/>
              <a:t>which</a:t>
            </a:r>
            <a:r>
              <a:rPr lang="zh-CN" altLang="en-US"/>
              <a:t> </a:t>
            </a:r>
            <a:r>
              <a:rPr lang="en-US" altLang="zh-CN"/>
              <a:t>satisfies:</a:t>
            </a:r>
            <a:endParaRPr lang="en-US"/>
          </a:p>
        </p:txBody>
      </p:sp>
      <p:sp>
        <p:nvSpPr>
          <p:cNvPr id="3" name="Oval 2">
            <a:extLst>
              <a:ext uri="{FF2B5EF4-FFF2-40B4-BE49-F238E27FC236}">
                <a16:creationId xmlns:a16="http://schemas.microsoft.com/office/drawing/2014/main" id="{5AA32B80-1717-E44E-B595-7EED6A04A724}"/>
              </a:ext>
            </a:extLst>
          </p:cNvPr>
          <p:cNvSpPr/>
          <p:nvPr/>
        </p:nvSpPr>
        <p:spPr>
          <a:xfrm>
            <a:off x="7308574" y="1776352"/>
            <a:ext cx="2673626" cy="500132"/>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le 14">
            <a:extLst>
              <a:ext uri="{FF2B5EF4-FFF2-40B4-BE49-F238E27FC236}">
                <a16:creationId xmlns:a16="http://schemas.microsoft.com/office/drawing/2014/main" id="{A02EF071-3F76-424E-B245-396E4D6AB2F4}"/>
              </a:ext>
            </a:extLst>
          </p:cNvPr>
          <p:cNvSpPr/>
          <p:nvPr/>
        </p:nvSpPr>
        <p:spPr>
          <a:xfrm>
            <a:off x="7124256" y="533370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000000</a:t>
            </a:r>
            <a:endParaRPr lang="en-US">
              <a:solidFill>
                <a:schemeClr val="bg1"/>
              </a:solidFill>
            </a:endParaRPr>
          </a:p>
        </p:txBody>
      </p:sp>
      <p:sp>
        <p:nvSpPr>
          <p:cNvPr id="18" name="Oval 17">
            <a:extLst>
              <a:ext uri="{FF2B5EF4-FFF2-40B4-BE49-F238E27FC236}">
                <a16:creationId xmlns:a16="http://schemas.microsoft.com/office/drawing/2014/main" id="{84803BE1-7B25-C24E-AE25-9EF6DBE35A4D}"/>
              </a:ext>
            </a:extLst>
          </p:cNvPr>
          <p:cNvSpPr/>
          <p:nvPr/>
        </p:nvSpPr>
        <p:spPr>
          <a:xfrm>
            <a:off x="623287" y="2249394"/>
            <a:ext cx="6035929" cy="500132"/>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Rectangle 18">
            <a:extLst>
              <a:ext uri="{FF2B5EF4-FFF2-40B4-BE49-F238E27FC236}">
                <a16:creationId xmlns:a16="http://schemas.microsoft.com/office/drawing/2014/main" id="{DAEABB6E-21CD-0C44-95E3-F74BD1305500}"/>
              </a:ext>
            </a:extLst>
          </p:cNvPr>
          <p:cNvSpPr/>
          <p:nvPr/>
        </p:nvSpPr>
        <p:spPr>
          <a:xfrm>
            <a:off x="4299850" y="533370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101</a:t>
            </a:r>
            <a:endParaRPr lang="en-US">
              <a:solidFill>
                <a:schemeClr val="bg1"/>
              </a:solidFill>
            </a:endParaRPr>
          </a:p>
        </p:txBody>
      </p:sp>
      <p:sp>
        <p:nvSpPr>
          <p:cNvPr id="5" name="Rectangular Callout 4">
            <a:extLst>
              <a:ext uri="{FF2B5EF4-FFF2-40B4-BE49-F238E27FC236}">
                <a16:creationId xmlns:a16="http://schemas.microsoft.com/office/drawing/2014/main" id="{5DE7394E-EC02-B644-A9B3-2890259FE7B9}"/>
              </a:ext>
            </a:extLst>
          </p:cNvPr>
          <p:cNvSpPr/>
          <p:nvPr/>
        </p:nvSpPr>
        <p:spPr>
          <a:xfrm>
            <a:off x="1868291" y="4465902"/>
            <a:ext cx="1832275" cy="83548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Can</a:t>
            </a:r>
            <a:r>
              <a:rPr lang="zh-CN" altLang="en-US"/>
              <a:t> </a:t>
            </a:r>
            <a:r>
              <a:rPr lang="en-US" altLang="zh-CN"/>
              <a:t>be</a:t>
            </a:r>
            <a:r>
              <a:rPr lang="zh-CN" altLang="en-US"/>
              <a:t> </a:t>
            </a:r>
            <a:r>
              <a:rPr lang="en-US" altLang="zh-CN"/>
              <a:t>arbitrary</a:t>
            </a:r>
            <a:r>
              <a:rPr lang="zh-CN" altLang="en-US"/>
              <a:t> </a:t>
            </a:r>
            <a:r>
              <a:rPr lang="en-US" altLang="zh-CN"/>
              <a:t>value.</a:t>
            </a:r>
            <a:endParaRPr lang="en-US"/>
          </a:p>
        </p:txBody>
      </p:sp>
      <p:sp>
        <p:nvSpPr>
          <p:cNvPr id="21" name="Rectangle 20">
            <a:extLst>
              <a:ext uri="{FF2B5EF4-FFF2-40B4-BE49-F238E27FC236}">
                <a16:creationId xmlns:a16="http://schemas.microsoft.com/office/drawing/2014/main" id="{BC492A3D-45D1-294B-BA3A-3C961E032038}"/>
              </a:ext>
            </a:extLst>
          </p:cNvPr>
          <p:cNvSpPr/>
          <p:nvPr/>
        </p:nvSpPr>
        <p:spPr>
          <a:xfrm>
            <a:off x="6096000" y="3024824"/>
            <a:ext cx="1028256" cy="369332"/>
          </a:xfrm>
          <a:prstGeom prst="rect">
            <a:avLst/>
          </a:prstGeom>
        </p:spPr>
        <p:txBody>
          <a:bodyPr wrap="square">
            <a:spAutoFit/>
          </a:bodyPr>
          <a:lstStyle/>
          <a:p>
            <a:r>
              <a:rPr lang="en-US" altLang="zh-CN">
                <a:solidFill>
                  <a:srgbClr val="C00000"/>
                </a:solidFill>
              </a:rPr>
              <a:t>2^23</a:t>
            </a:r>
            <a:endParaRPr lang="en-US">
              <a:solidFill>
                <a:srgbClr val="C00000"/>
              </a:solidFill>
            </a:endParaRPr>
          </a:p>
        </p:txBody>
      </p:sp>
    </p:spTree>
    <p:extLst>
      <p:ext uri="{BB962C8B-B14F-4D97-AF65-F5344CB8AC3E}">
        <p14:creationId xmlns:p14="http://schemas.microsoft.com/office/powerpoint/2010/main" val="306525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8" grpId="0" animBg="1"/>
      <p:bldP spid="19" grpId="0" animBg="1"/>
      <p:bldP spid="5" grpId="0" animBg="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2-I</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41</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extLst>
              <p:ext uri="{D42A27DB-BD31-4B8C-83A1-F6EECF244321}">
                <p14:modId xmlns:p14="http://schemas.microsoft.com/office/powerpoint/2010/main" val="2608073721"/>
              </p:ext>
            </p:extLst>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sp>
        <p:nvSpPr>
          <p:cNvPr id="28" name="Rectangle 27">
            <a:extLst>
              <a:ext uri="{FF2B5EF4-FFF2-40B4-BE49-F238E27FC236}">
                <a16:creationId xmlns:a16="http://schemas.microsoft.com/office/drawing/2014/main" id="{01143969-05D0-6A43-AAD3-5CEDE362C3A0}"/>
              </a:ext>
            </a:extLst>
          </p:cNvPr>
          <p:cNvSpPr/>
          <p:nvPr/>
        </p:nvSpPr>
        <p:spPr>
          <a:xfrm>
            <a:off x="3302000" y="5187690"/>
            <a:ext cx="480617" cy="44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ular Callout 28">
            <a:extLst>
              <a:ext uri="{FF2B5EF4-FFF2-40B4-BE49-F238E27FC236}">
                <a16:creationId xmlns:a16="http://schemas.microsoft.com/office/drawing/2014/main" id="{39D3F50C-86EC-064B-8092-0728B42BABD2}"/>
              </a:ext>
            </a:extLst>
          </p:cNvPr>
          <p:cNvSpPr/>
          <p:nvPr/>
        </p:nvSpPr>
        <p:spPr>
          <a:xfrm>
            <a:off x="3928258" y="4665710"/>
            <a:ext cx="914400" cy="562517"/>
          </a:xfrm>
          <a:prstGeom prst="wedgeRectCallout">
            <a:avLst>
              <a:gd name="adj1" fmla="val -84722"/>
              <a:gd name="adj2" fmla="val 9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8</a:t>
            </a:r>
            <a:r>
              <a:rPr lang="zh-CN" altLang="en-US"/>
              <a:t> </a:t>
            </a:r>
            <a:r>
              <a:rPr lang="en-US" altLang="zh-CN"/>
              <a:t>bytes</a:t>
            </a:r>
            <a:endParaRPr lang="en-US"/>
          </a:p>
        </p:txBody>
      </p:sp>
      <p:grpSp>
        <p:nvGrpSpPr>
          <p:cNvPr id="56" name="Group 55">
            <a:extLst>
              <a:ext uri="{FF2B5EF4-FFF2-40B4-BE49-F238E27FC236}">
                <a16:creationId xmlns:a16="http://schemas.microsoft.com/office/drawing/2014/main" id="{C3F49EC3-4107-3542-91E0-D8A4085F9C92}"/>
              </a:ext>
            </a:extLst>
          </p:cNvPr>
          <p:cNvGrpSpPr/>
          <p:nvPr/>
        </p:nvGrpSpPr>
        <p:grpSpPr>
          <a:xfrm>
            <a:off x="1549400" y="4419600"/>
            <a:ext cx="4927600" cy="2172732"/>
            <a:chOff x="1549400" y="4419600"/>
            <a:chExt cx="4927600" cy="2172732"/>
          </a:xfrm>
        </p:grpSpPr>
        <p:cxnSp>
          <p:nvCxnSpPr>
            <p:cNvPr id="38" name="Straight Arrow Connector 37">
              <a:extLst>
                <a:ext uri="{FF2B5EF4-FFF2-40B4-BE49-F238E27FC236}">
                  <a16:creationId xmlns:a16="http://schemas.microsoft.com/office/drawing/2014/main" id="{B105EA27-A5E8-614E-A18C-BD1A02AF1394}"/>
                </a:ext>
              </a:extLst>
            </p:cNvPr>
            <p:cNvCxnSpPr/>
            <p:nvPr/>
          </p:nvCxnSpPr>
          <p:spPr>
            <a:xfrm>
              <a:off x="1549400" y="4419600"/>
              <a:ext cx="20574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2D89C1B-3BD7-714C-9568-91BC4462AB11}"/>
                </a:ext>
              </a:extLst>
            </p:cNvPr>
            <p:cNvCxnSpPr/>
            <p:nvPr/>
          </p:nvCxnSpPr>
          <p:spPr>
            <a:xfrm>
              <a:off x="1549400" y="4902200"/>
              <a:ext cx="20574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26120CE-01D0-114D-B24E-636CE812AB4F}"/>
                </a:ext>
              </a:extLst>
            </p:cNvPr>
            <p:cNvCxnSpPr/>
            <p:nvPr/>
          </p:nvCxnSpPr>
          <p:spPr>
            <a:xfrm>
              <a:off x="1549400" y="5408083"/>
              <a:ext cx="20574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060B69B-686E-9846-8AF2-04DE73CE7317}"/>
                </a:ext>
              </a:extLst>
            </p:cNvPr>
            <p:cNvCxnSpPr/>
            <p:nvPr/>
          </p:nvCxnSpPr>
          <p:spPr>
            <a:xfrm>
              <a:off x="1549400" y="5869748"/>
              <a:ext cx="20574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EBD23D3-6B47-394E-8E29-2AD65A17F343}"/>
                </a:ext>
              </a:extLst>
            </p:cNvPr>
            <p:cNvCxnSpPr/>
            <p:nvPr/>
          </p:nvCxnSpPr>
          <p:spPr>
            <a:xfrm>
              <a:off x="1549400" y="6369050"/>
              <a:ext cx="20574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C414BD8-A19E-5941-B094-4F69274BDCB7}"/>
                </a:ext>
              </a:extLst>
            </p:cNvPr>
            <p:cNvCxnSpPr>
              <a:cxnSpLocks/>
            </p:cNvCxnSpPr>
            <p:nvPr/>
          </p:nvCxnSpPr>
          <p:spPr>
            <a:xfrm flipH="1">
              <a:off x="1549400" y="4419600"/>
              <a:ext cx="1892300" cy="4826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42A5BFF-9F0A-2746-A20A-29520075F070}"/>
                </a:ext>
              </a:extLst>
            </p:cNvPr>
            <p:cNvCxnSpPr>
              <a:cxnSpLocks/>
            </p:cNvCxnSpPr>
            <p:nvPr/>
          </p:nvCxnSpPr>
          <p:spPr>
            <a:xfrm flipH="1">
              <a:off x="1549400" y="4902200"/>
              <a:ext cx="1892300" cy="4826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CA810F1-E3BF-8A49-A655-50F80010F1E9}"/>
                </a:ext>
              </a:extLst>
            </p:cNvPr>
            <p:cNvCxnSpPr>
              <a:cxnSpLocks/>
            </p:cNvCxnSpPr>
            <p:nvPr/>
          </p:nvCxnSpPr>
          <p:spPr>
            <a:xfrm flipH="1">
              <a:off x="1549400" y="5397731"/>
              <a:ext cx="1892300" cy="4826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23BDCF4-F9CE-A04D-B1A4-78058E0FE980}"/>
                </a:ext>
              </a:extLst>
            </p:cNvPr>
            <p:cNvCxnSpPr>
              <a:cxnSpLocks/>
            </p:cNvCxnSpPr>
            <p:nvPr/>
          </p:nvCxnSpPr>
          <p:spPr>
            <a:xfrm flipH="1">
              <a:off x="1561272" y="5880306"/>
              <a:ext cx="1892300" cy="4826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FA531E2-4583-444D-9626-C7191C723EAF}"/>
                </a:ext>
              </a:extLst>
            </p:cNvPr>
            <p:cNvSpPr txBox="1"/>
            <p:nvPr/>
          </p:nvSpPr>
          <p:spPr>
            <a:xfrm>
              <a:off x="3928258" y="6223000"/>
              <a:ext cx="2548742" cy="369332"/>
            </a:xfrm>
            <a:prstGeom prst="rect">
              <a:avLst/>
            </a:prstGeom>
            <a:noFill/>
          </p:spPr>
          <p:txBody>
            <a:bodyPr wrap="square" rtlCol="0">
              <a:spAutoFit/>
            </a:bodyPr>
            <a:lstStyle/>
            <a:p>
              <a:r>
                <a:rPr lang="en-US" altLang="zh-CN">
                  <a:solidFill>
                    <a:srgbClr val="C00000"/>
                  </a:solidFill>
                </a:rPr>
                <a:t>Memory</a:t>
              </a:r>
              <a:r>
                <a:rPr lang="zh-CN" altLang="en-US">
                  <a:solidFill>
                    <a:srgbClr val="C00000"/>
                  </a:solidFill>
                </a:rPr>
                <a:t> </a:t>
              </a:r>
              <a:r>
                <a:rPr lang="en-US" altLang="zh-CN">
                  <a:solidFill>
                    <a:srgbClr val="C00000"/>
                  </a:solidFill>
                </a:rPr>
                <a:t>address</a:t>
              </a:r>
              <a:endParaRPr lang="en-US">
                <a:solidFill>
                  <a:srgbClr val="C00000"/>
                </a:solidFill>
              </a:endParaRPr>
            </a:p>
          </p:txBody>
        </p:sp>
      </p:grpSp>
    </p:spTree>
    <p:extLst>
      <p:ext uri="{BB962C8B-B14F-4D97-AF65-F5344CB8AC3E}">
        <p14:creationId xmlns:p14="http://schemas.microsoft.com/office/powerpoint/2010/main" val="426137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6" grpId="0"/>
      <p:bldP spid="28" grpId="0" animBg="1"/>
      <p:bldP spid="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2-I</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42</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grpSp>
        <p:nvGrpSpPr>
          <p:cNvPr id="35" name="Group 34">
            <a:extLst>
              <a:ext uri="{FF2B5EF4-FFF2-40B4-BE49-F238E27FC236}">
                <a16:creationId xmlns:a16="http://schemas.microsoft.com/office/drawing/2014/main" id="{15E74321-DF20-9345-9D92-3C61077FBF8F}"/>
              </a:ext>
            </a:extLst>
          </p:cNvPr>
          <p:cNvGrpSpPr/>
          <p:nvPr/>
        </p:nvGrpSpPr>
        <p:grpSpPr>
          <a:xfrm>
            <a:off x="1549400" y="4419600"/>
            <a:ext cx="4927600" cy="2172732"/>
            <a:chOff x="1549400" y="4419600"/>
            <a:chExt cx="4927600" cy="2172732"/>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grpSp>
      <p:sp>
        <p:nvSpPr>
          <p:cNvPr id="29" name="Rectangle 28">
            <a:extLst>
              <a:ext uri="{FF2B5EF4-FFF2-40B4-BE49-F238E27FC236}">
                <a16:creationId xmlns:a16="http://schemas.microsoft.com/office/drawing/2014/main" id="{43C13F39-949B-D94C-A247-7896D3962DCC}"/>
              </a:ext>
            </a:extLst>
          </p:cNvPr>
          <p:cNvSpPr/>
          <p:nvPr/>
        </p:nvSpPr>
        <p:spPr>
          <a:xfrm>
            <a:off x="1337317" y="4221551"/>
            <a:ext cx="480617" cy="44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ular Callout 37">
            <a:extLst>
              <a:ext uri="{FF2B5EF4-FFF2-40B4-BE49-F238E27FC236}">
                <a16:creationId xmlns:a16="http://schemas.microsoft.com/office/drawing/2014/main" id="{BE9630EF-4253-EE48-8882-DD64E9DFA82D}"/>
              </a:ext>
            </a:extLst>
          </p:cNvPr>
          <p:cNvSpPr/>
          <p:nvPr/>
        </p:nvSpPr>
        <p:spPr>
          <a:xfrm>
            <a:off x="1549400" y="3501700"/>
            <a:ext cx="1182934" cy="562517"/>
          </a:xfrm>
          <a:prstGeom prst="wedgeRectCallout">
            <a:avLst>
              <a:gd name="adj1" fmla="val -40704"/>
              <a:gd name="adj2" fmla="val 94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Access</a:t>
            </a:r>
            <a:r>
              <a:rPr lang="zh-CN" altLang="en-US"/>
              <a:t> </a:t>
            </a:r>
            <a:r>
              <a:rPr lang="en-US" altLang="zh-CN"/>
              <a:t>this</a:t>
            </a:r>
            <a:endParaRPr lang="en-US"/>
          </a:p>
        </p:txBody>
      </p:sp>
      <p:sp>
        <p:nvSpPr>
          <p:cNvPr id="39" name="TextBox 38">
            <a:extLst>
              <a:ext uri="{FF2B5EF4-FFF2-40B4-BE49-F238E27FC236}">
                <a16:creationId xmlns:a16="http://schemas.microsoft.com/office/drawing/2014/main" id="{83A73AD3-0149-044D-8340-4E3E01AE2E14}"/>
              </a:ext>
            </a:extLst>
          </p:cNvPr>
          <p:cNvSpPr txBox="1"/>
          <p:nvPr/>
        </p:nvSpPr>
        <p:spPr>
          <a:xfrm>
            <a:off x="5572342" y="4481339"/>
            <a:ext cx="2548742" cy="646331"/>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miss!</a:t>
            </a:r>
          </a:p>
          <a:p>
            <a:r>
              <a:rPr lang="en-US" altLang="zh-CN">
                <a:solidFill>
                  <a:srgbClr val="C00000"/>
                </a:solidFill>
              </a:rPr>
              <a:t>Add</a:t>
            </a:r>
            <a:r>
              <a:rPr lang="zh-CN" altLang="en-US">
                <a:solidFill>
                  <a:srgbClr val="C00000"/>
                </a:solidFill>
              </a:rPr>
              <a:t> </a:t>
            </a:r>
            <a:r>
              <a:rPr lang="en-US" altLang="zh-CN">
                <a:solidFill>
                  <a:srgbClr val="C00000"/>
                </a:solidFill>
              </a:rPr>
              <a:t>into</a:t>
            </a:r>
            <a:r>
              <a:rPr lang="zh-CN" altLang="en-US">
                <a:solidFill>
                  <a:srgbClr val="C00000"/>
                </a:solidFill>
              </a:rPr>
              <a:t> </a:t>
            </a:r>
            <a:r>
              <a:rPr lang="en-US" altLang="zh-CN">
                <a:solidFill>
                  <a:srgbClr val="C00000"/>
                </a:solidFill>
              </a:rPr>
              <a:t>cache.</a:t>
            </a:r>
            <a:endParaRPr lang="en-US">
              <a:solidFill>
                <a:srgbClr val="C00000"/>
              </a:solidFill>
            </a:endParaRPr>
          </a:p>
        </p:txBody>
      </p:sp>
      <p:sp>
        <p:nvSpPr>
          <p:cNvPr id="40" name="Rectangle 39">
            <a:extLst>
              <a:ext uri="{FF2B5EF4-FFF2-40B4-BE49-F238E27FC236}">
                <a16:creationId xmlns:a16="http://schemas.microsoft.com/office/drawing/2014/main" id="{D8CD6C7E-32F3-0547-8DE8-5B44FD4F49B3}"/>
              </a:ext>
            </a:extLst>
          </p:cNvPr>
          <p:cNvSpPr/>
          <p:nvPr/>
        </p:nvSpPr>
        <p:spPr>
          <a:xfrm>
            <a:off x="1350018" y="4253656"/>
            <a:ext cx="122808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66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2-I</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43</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grpSp>
        <p:nvGrpSpPr>
          <p:cNvPr id="35" name="Group 34">
            <a:extLst>
              <a:ext uri="{FF2B5EF4-FFF2-40B4-BE49-F238E27FC236}">
                <a16:creationId xmlns:a16="http://schemas.microsoft.com/office/drawing/2014/main" id="{15E74321-DF20-9345-9D92-3C61077FBF8F}"/>
              </a:ext>
            </a:extLst>
          </p:cNvPr>
          <p:cNvGrpSpPr/>
          <p:nvPr/>
        </p:nvGrpSpPr>
        <p:grpSpPr>
          <a:xfrm>
            <a:off x="1549400" y="4419600"/>
            <a:ext cx="4927600" cy="2172732"/>
            <a:chOff x="1549400" y="4419600"/>
            <a:chExt cx="4927600" cy="2172732"/>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grpSp>
      <p:sp>
        <p:nvSpPr>
          <p:cNvPr id="29" name="Rectangle 28">
            <a:extLst>
              <a:ext uri="{FF2B5EF4-FFF2-40B4-BE49-F238E27FC236}">
                <a16:creationId xmlns:a16="http://schemas.microsoft.com/office/drawing/2014/main" id="{43C13F39-949B-D94C-A247-7896D3962DCC}"/>
              </a:ext>
            </a:extLst>
          </p:cNvPr>
          <p:cNvSpPr/>
          <p:nvPr/>
        </p:nvSpPr>
        <p:spPr>
          <a:xfrm>
            <a:off x="1803400" y="4221864"/>
            <a:ext cx="480617" cy="44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3A73AD3-0149-044D-8340-4E3E01AE2E14}"/>
              </a:ext>
            </a:extLst>
          </p:cNvPr>
          <p:cNvSpPr txBox="1"/>
          <p:nvPr/>
        </p:nvSpPr>
        <p:spPr>
          <a:xfrm>
            <a:off x="5572342" y="4481339"/>
            <a:ext cx="2548742" cy="369332"/>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hit!</a:t>
            </a:r>
          </a:p>
        </p:txBody>
      </p:sp>
      <p:sp>
        <p:nvSpPr>
          <p:cNvPr id="40" name="Rectangle 39">
            <a:extLst>
              <a:ext uri="{FF2B5EF4-FFF2-40B4-BE49-F238E27FC236}">
                <a16:creationId xmlns:a16="http://schemas.microsoft.com/office/drawing/2014/main" id="{D8CD6C7E-32F3-0547-8DE8-5B44FD4F49B3}"/>
              </a:ext>
            </a:extLst>
          </p:cNvPr>
          <p:cNvSpPr/>
          <p:nvPr/>
        </p:nvSpPr>
        <p:spPr>
          <a:xfrm>
            <a:off x="1350018" y="4253656"/>
            <a:ext cx="122808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622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2-I</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44</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grpSp>
        <p:nvGrpSpPr>
          <p:cNvPr id="35" name="Group 34">
            <a:extLst>
              <a:ext uri="{FF2B5EF4-FFF2-40B4-BE49-F238E27FC236}">
                <a16:creationId xmlns:a16="http://schemas.microsoft.com/office/drawing/2014/main" id="{15E74321-DF20-9345-9D92-3C61077FBF8F}"/>
              </a:ext>
            </a:extLst>
          </p:cNvPr>
          <p:cNvGrpSpPr/>
          <p:nvPr/>
        </p:nvGrpSpPr>
        <p:grpSpPr>
          <a:xfrm>
            <a:off x="1549400" y="4419600"/>
            <a:ext cx="4927600" cy="2172732"/>
            <a:chOff x="1549400" y="4419600"/>
            <a:chExt cx="4927600" cy="2172732"/>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grpSp>
      <p:sp>
        <p:nvSpPr>
          <p:cNvPr id="39" name="TextBox 38">
            <a:extLst>
              <a:ext uri="{FF2B5EF4-FFF2-40B4-BE49-F238E27FC236}">
                <a16:creationId xmlns:a16="http://schemas.microsoft.com/office/drawing/2014/main" id="{83A73AD3-0149-044D-8340-4E3E01AE2E14}"/>
              </a:ext>
            </a:extLst>
          </p:cNvPr>
          <p:cNvSpPr txBox="1"/>
          <p:nvPr/>
        </p:nvSpPr>
        <p:spPr>
          <a:xfrm>
            <a:off x="5572341" y="4481339"/>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a:solidFill>
                  <a:srgbClr val="C00000"/>
                </a:solidFill>
              </a:rPr>
              <a:t>First</a:t>
            </a:r>
            <a:r>
              <a:rPr lang="zh-CN" altLang="en-US">
                <a:solidFill>
                  <a:srgbClr val="C00000"/>
                </a:solidFill>
              </a:rPr>
              <a:t> </a:t>
            </a:r>
            <a:r>
              <a:rPr lang="en-US" altLang="zh-CN">
                <a:solidFill>
                  <a:srgbClr val="C00000"/>
                </a:solidFill>
              </a:rPr>
              <a:t>access:</a:t>
            </a:r>
            <a:r>
              <a:rPr lang="zh-CN" altLang="en-US">
                <a:solidFill>
                  <a:srgbClr val="C00000"/>
                </a:solidFill>
              </a:rPr>
              <a:t> </a:t>
            </a:r>
            <a:r>
              <a:rPr lang="en-US" altLang="zh-CN">
                <a:solidFill>
                  <a:srgbClr val="C00000"/>
                </a:solidFill>
              </a:rPr>
              <a:t>cache</a:t>
            </a:r>
            <a:r>
              <a:rPr lang="zh-CN" altLang="en-US">
                <a:solidFill>
                  <a:srgbClr val="C00000"/>
                </a:solidFill>
              </a:rPr>
              <a:t> </a:t>
            </a:r>
            <a:r>
              <a:rPr lang="en-US" altLang="zh-CN">
                <a:solidFill>
                  <a:srgbClr val="C00000"/>
                </a:solidFill>
              </a:rPr>
              <a:t>miss.</a:t>
            </a:r>
          </a:p>
          <a:p>
            <a:pPr marL="285750" indent="-285750">
              <a:buFont typeface="Arial" panose="020B0604020202020204" pitchFamily="34" charset="0"/>
              <a:buChar char="•"/>
            </a:pPr>
            <a:r>
              <a:rPr lang="en-US" altLang="zh-CN">
                <a:solidFill>
                  <a:srgbClr val="C00000"/>
                </a:solidFill>
              </a:rPr>
              <a:t>Add</a:t>
            </a:r>
            <a:r>
              <a:rPr lang="zh-CN" altLang="en-US">
                <a:solidFill>
                  <a:srgbClr val="C00000"/>
                </a:solidFill>
              </a:rPr>
              <a:t> </a:t>
            </a:r>
            <a:r>
              <a:rPr lang="en-US" altLang="zh-CN">
                <a:solidFill>
                  <a:srgbClr val="C00000"/>
                </a:solidFill>
              </a:rPr>
              <a:t>64</a:t>
            </a:r>
            <a:r>
              <a:rPr lang="zh-CN" altLang="en-US">
                <a:solidFill>
                  <a:srgbClr val="C00000"/>
                </a:solidFill>
              </a:rPr>
              <a:t> </a:t>
            </a:r>
            <a:r>
              <a:rPr lang="en-US" altLang="zh-CN">
                <a:solidFill>
                  <a:srgbClr val="C00000"/>
                </a:solidFill>
              </a:rPr>
              <a:t>bytes</a:t>
            </a:r>
            <a:r>
              <a:rPr lang="zh-CN" altLang="en-US">
                <a:solidFill>
                  <a:srgbClr val="C00000"/>
                </a:solidFill>
              </a:rPr>
              <a:t> </a:t>
            </a:r>
            <a:r>
              <a:rPr lang="en-US" altLang="zh-CN">
                <a:solidFill>
                  <a:srgbClr val="C00000"/>
                </a:solidFill>
              </a:rPr>
              <a:t>into</a:t>
            </a:r>
            <a:r>
              <a:rPr lang="zh-CN" altLang="en-US">
                <a:solidFill>
                  <a:srgbClr val="C00000"/>
                </a:solidFill>
              </a:rPr>
              <a:t> </a:t>
            </a:r>
            <a:r>
              <a:rPr lang="en-US" altLang="zh-CN" err="1">
                <a:solidFill>
                  <a:srgbClr val="C00000"/>
                </a:solidFill>
              </a:rPr>
              <a:t>cacheline</a:t>
            </a:r>
            <a:r>
              <a:rPr lang="en-US" altLang="zh-CN">
                <a:solidFill>
                  <a:srgbClr val="C00000"/>
                </a:solidFill>
              </a:rPr>
              <a:t>.</a:t>
            </a:r>
          </a:p>
          <a:p>
            <a:pPr marL="285750" indent="-285750">
              <a:buFont typeface="Arial" panose="020B0604020202020204" pitchFamily="34" charset="0"/>
              <a:buChar char="•"/>
            </a:pPr>
            <a:r>
              <a:rPr lang="en-US" altLang="zh-CN">
                <a:solidFill>
                  <a:srgbClr val="C00000"/>
                </a:solidFill>
              </a:rPr>
              <a:t>Therefore</a:t>
            </a:r>
            <a:r>
              <a:rPr lang="zh-CN" altLang="en-US">
                <a:solidFill>
                  <a:srgbClr val="C00000"/>
                </a:solidFill>
              </a:rPr>
              <a:t> </a:t>
            </a:r>
            <a:r>
              <a:rPr lang="en-US" altLang="zh-CN">
                <a:solidFill>
                  <a:srgbClr val="C00000"/>
                </a:solidFill>
              </a:rPr>
              <a:t>the</a:t>
            </a:r>
            <a:r>
              <a:rPr lang="zh-CN" altLang="en-US">
                <a:solidFill>
                  <a:srgbClr val="C00000"/>
                </a:solidFill>
              </a:rPr>
              <a:t> </a:t>
            </a:r>
            <a:r>
              <a:rPr lang="en-US" altLang="zh-CN">
                <a:solidFill>
                  <a:srgbClr val="C00000"/>
                </a:solidFill>
              </a:rPr>
              <a:t>following</a:t>
            </a:r>
            <a:r>
              <a:rPr lang="zh-CN" altLang="en-US">
                <a:solidFill>
                  <a:srgbClr val="C00000"/>
                </a:solidFill>
              </a:rPr>
              <a:t> </a:t>
            </a:r>
            <a:r>
              <a:rPr lang="en-US" altLang="zh-CN">
                <a:solidFill>
                  <a:srgbClr val="C00000"/>
                </a:solidFill>
              </a:rPr>
              <a:t>7</a:t>
            </a:r>
            <a:r>
              <a:rPr lang="zh-CN" altLang="en-US">
                <a:solidFill>
                  <a:srgbClr val="C00000"/>
                </a:solidFill>
              </a:rPr>
              <a:t> </a:t>
            </a:r>
            <a:r>
              <a:rPr lang="en-US" altLang="zh-CN">
                <a:solidFill>
                  <a:srgbClr val="C00000"/>
                </a:solidFill>
              </a:rPr>
              <a:t>accesses</a:t>
            </a:r>
            <a:r>
              <a:rPr lang="zh-CN" altLang="en-US">
                <a:solidFill>
                  <a:srgbClr val="C00000"/>
                </a:solidFill>
              </a:rPr>
              <a:t> </a:t>
            </a:r>
            <a:r>
              <a:rPr lang="en-US" altLang="zh-CN">
                <a:solidFill>
                  <a:srgbClr val="C00000"/>
                </a:solidFill>
              </a:rPr>
              <a:t>are</a:t>
            </a:r>
            <a:r>
              <a:rPr lang="zh-CN" altLang="en-US">
                <a:solidFill>
                  <a:srgbClr val="C00000"/>
                </a:solidFill>
              </a:rPr>
              <a:t> </a:t>
            </a:r>
            <a:r>
              <a:rPr lang="en-US" altLang="zh-CN">
                <a:solidFill>
                  <a:srgbClr val="C00000"/>
                </a:solidFill>
              </a:rPr>
              <a:t>cache</a:t>
            </a:r>
            <a:r>
              <a:rPr lang="zh-CN" altLang="en-US">
                <a:solidFill>
                  <a:srgbClr val="C00000"/>
                </a:solidFill>
              </a:rPr>
              <a:t> </a:t>
            </a:r>
            <a:r>
              <a:rPr lang="en-US" altLang="zh-CN">
                <a:solidFill>
                  <a:srgbClr val="C00000"/>
                </a:solidFill>
              </a:rPr>
              <a:t>hit.</a:t>
            </a:r>
          </a:p>
        </p:txBody>
      </p:sp>
      <p:sp>
        <p:nvSpPr>
          <p:cNvPr id="40" name="Rectangle 39">
            <a:extLst>
              <a:ext uri="{FF2B5EF4-FFF2-40B4-BE49-F238E27FC236}">
                <a16:creationId xmlns:a16="http://schemas.microsoft.com/office/drawing/2014/main" id="{D8CD6C7E-32F3-0547-8DE8-5B44FD4F49B3}"/>
              </a:ext>
            </a:extLst>
          </p:cNvPr>
          <p:cNvSpPr/>
          <p:nvPr/>
        </p:nvSpPr>
        <p:spPr>
          <a:xfrm>
            <a:off x="1350018" y="4253656"/>
            <a:ext cx="1228082" cy="360107"/>
          </a:xfrm>
          <a:prstGeom prst="rect">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 name="Rectangular Callout 2">
            <a:extLst>
              <a:ext uri="{FF2B5EF4-FFF2-40B4-BE49-F238E27FC236}">
                <a16:creationId xmlns:a16="http://schemas.microsoft.com/office/drawing/2014/main" id="{3C5FF5B6-342C-FB4D-B175-372618E12D0E}"/>
              </a:ext>
            </a:extLst>
          </p:cNvPr>
          <p:cNvSpPr/>
          <p:nvPr/>
        </p:nvSpPr>
        <p:spPr>
          <a:xfrm>
            <a:off x="1204375" y="3340108"/>
            <a:ext cx="2415117" cy="858446"/>
          </a:xfrm>
          <a:prstGeom prst="wedgeRectCallout">
            <a:avLst/>
          </a:prstGeom>
          <a:solidFill>
            <a:srgbClr val="EBC5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64</a:t>
            </a:r>
            <a:r>
              <a:rPr lang="zh-CN" altLang="en-US">
                <a:solidFill>
                  <a:schemeClr val="bg1"/>
                </a:solidFill>
              </a:rPr>
              <a:t> </a:t>
            </a:r>
            <a:r>
              <a:rPr lang="en-US" altLang="zh-CN">
                <a:solidFill>
                  <a:schemeClr val="bg1"/>
                </a:solidFill>
              </a:rPr>
              <a:t>bytes</a:t>
            </a:r>
            <a:r>
              <a:rPr lang="zh-CN" altLang="en-US">
                <a:solidFill>
                  <a:schemeClr val="bg1"/>
                </a:solidFill>
              </a:rPr>
              <a:t> </a:t>
            </a:r>
            <a:r>
              <a:rPr lang="en-US" altLang="zh-CN">
                <a:solidFill>
                  <a:schemeClr val="bg1"/>
                </a:solidFill>
              </a:rPr>
              <a:t>=</a:t>
            </a:r>
            <a:r>
              <a:rPr lang="zh-CN" altLang="en-US">
                <a:solidFill>
                  <a:schemeClr val="bg1"/>
                </a:solidFill>
              </a:rPr>
              <a:t> </a:t>
            </a:r>
            <a:r>
              <a:rPr lang="en-US" altLang="zh-CN">
                <a:solidFill>
                  <a:schemeClr val="bg1"/>
                </a:solidFill>
              </a:rPr>
              <a:t>8</a:t>
            </a:r>
            <a:r>
              <a:rPr lang="zh-CN" altLang="en-US">
                <a:solidFill>
                  <a:schemeClr val="bg1"/>
                </a:solidFill>
              </a:rPr>
              <a:t> * </a:t>
            </a:r>
            <a:r>
              <a:rPr lang="en-US" altLang="zh-CN" err="1">
                <a:solidFill>
                  <a:schemeClr val="bg1"/>
                </a:solidFill>
              </a:rPr>
              <a:t>sizeof</a:t>
            </a:r>
            <a:r>
              <a:rPr lang="en-US" altLang="zh-CN">
                <a:solidFill>
                  <a:schemeClr val="bg1"/>
                </a:solidFill>
              </a:rPr>
              <a:t>(long)</a:t>
            </a:r>
            <a:endParaRPr lang="en-US">
              <a:solidFill>
                <a:schemeClr val="bg1"/>
              </a:solidFill>
            </a:endParaRPr>
          </a:p>
        </p:txBody>
      </p:sp>
    </p:spTree>
    <p:extLst>
      <p:ext uri="{BB962C8B-B14F-4D97-AF65-F5344CB8AC3E}">
        <p14:creationId xmlns:p14="http://schemas.microsoft.com/office/powerpoint/2010/main" val="216375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2-I</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45</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sp>
        <p:nvSpPr>
          <p:cNvPr id="3" name="Rectangle 2">
            <a:extLst>
              <a:ext uri="{FF2B5EF4-FFF2-40B4-BE49-F238E27FC236}">
                <a16:creationId xmlns:a16="http://schemas.microsoft.com/office/drawing/2014/main" id="{7372DEE1-A665-DC44-B200-AD25E90D6FC2}"/>
              </a:ext>
            </a:extLst>
          </p:cNvPr>
          <p:cNvSpPr/>
          <p:nvPr/>
        </p:nvSpPr>
        <p:spPr>
          <a:xfrm>
            <a:off x="1337318" y="4264440"/>
            <a:ext cx="1228082" cy="36010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58CE3D7-2CCE-C64F-90F1-B8697C43BA9E}"/>
              </a:ext>
            </a:extLst>
          </p:cNvPr>
          <p:cNvSpPr/>
          <p:nvPr/>
        </p:nvSpPr>
        <p:spPr>
          <a:xfrm>
            <a:off x="2549103" y="4264440"/>
            <a:ext cx="1228082" cy="36010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82A1198-C1AE-B348-B25F-74BAF8095B9B}"/>
              </a:ext>
            </a:extLst>
          </p:cNvPr>
          <p:cNvSpPr/>
          <p:nvPr/>
        </p:nvSpPr>
        <p:spPr>
          <a:xfrm>
            <a:off x="1337318" y="4704837"/>
            <a:ext cx="1228082" cy="36010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26FCDED-EF85-DE4A-8BD7-C9A68243B010}"/>
              </a:ext>
            </a:extLst>
          </p:cNvPr>
          <p:cNvSpPr/>
          <p:nvPr/>
        </p:nvSpPr>
        <p:spPr>
          <a:xfrm>
            <a:off x="2559967" y="4704837"/>
            <a:ext cx="1228082" cy="36010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15E74321-DF20-9345-9D92-3C61077FBF8F}"/>
              </a:ext>
            </a:extLst>
          </p:cNvPr>
          <p:cNvGrpSpPr/>
          <p:nvPr/>
        </p:nvGrpSpPr>
        <p:grpSpPr>
          <a:xfrm>
            <a:off x="1549400" y="4419600"/>
            <a:ext cx="4927600" cy="2172732"/>
            <a:chOff x="1549400" y="4419600"/>
            <a:chExt cx="4927600" cy="2172732"/>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grpSp>
      <p:sp>
        <p:nvSpPr>
          <p:cNvPr id="58" name="TextBox 57">
            <a:extLst>
              <a:ext uri="{FF2B5EF4-FFF2-40B4-BE49-F238E27FC236}">
                <a16:creationId xmlns:a16="http://schemas.microsoft.com/office/drawing/2014/main" id="{30D07637-23E7-D54D-B9F7-F14D0C29D064}"/>
              </a:ext>
            </a:extLst>
          </p:cNvPr>
          <p:cNvSpPr txBox="1"/>
          <p:nvPr/>
        </p:nvSpPr>
        <p:spPr>
          <a:xfrm>
            <a:off x="5572341" y="4481339"/>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a:solidFill>
                  <a:srgbClr val="C00000"/>
                </a:solidFill>
              </a:rPr>
              <a:t>Same</a:t>
            </a:r>
            <a:r>
              <a:rPr lang="zh-CN" altLang="en-US">
                <a:solidFill>
                  <a:srgbClr val="C00000"/>
                </a:solidFill>
              </a:rPr>
              <a:t> </a:t>
            </a:r>
            <a:r>
              <a:rPr lang="en-US" altLang="zh-CN">
                <a:solidFill>
                  <a:srgbClr val="C00000"/>
                </a:solidFill>
              </a:rPr>
              <a:t>to</a:t>
            </a:r>
            <a:r>
              <a:rPr lang="zh-CN" altLang="en-US">
                <a:solidFill>
                  <a:srgbClr val="C00000"/>
                </a:solidFill>
              </a:rPr>
              <a:t> </a:t>
            </a:r>
            <a:r>
              <a:rPr lang="en-US" altLang="zh-CN">
                <a:solidFill>
                  <a:srgbClr val="C00000"/>
                </a:solidFill>
              </a:rPr>
              <a:t>the</a:t>
            </a:r>
            <a:r>
              <a:rPr lang="zh-CN" altLang="en-US">
                <a:solidFill>
                  <a:srgbClr val="C00000"/>
                </a:solidFill>
              </a:rPr>
              <a:t> </a:t>
            </a:r>
            <a:r>
              <a:rPr lang="en-US" altLang="zh-CN">
                <a:solidFill>
                  <a:srgbClr val="C00000"/>
                </a:solidFill>
              </a:rPr>
              <a:t>following</a:t>
            </a:r>
            <a:r>
              <a:rPr lang="zh-CN" altLang="en-US">
                <a:solidFill>
                  <a:srgbClr val="C00000"/>
                </a:solidFill>
              </a:rPr>
              <a:t> </a:t>
            </a:r>
            <a:r>
              <a:rPr lang="en-US" altLang="zh-CN">
                <a:solidFill>
                  <a:srgbClr val="C00000"/>
                </a:solidFill>
              </a:rPr>
              <a:t>accesses.</a:t>
            </a:r>
          </a:p>
          <a:p>
            <a:pPr marL="285750" indent="-285750">
              <a:buFont typeface="Arial" panose="020B0604020202020204" pitchFamily="34" charset="0"/>
              <a:buChar char="•"/>
            </a:pPr>
            <a:r>
              <a:rPr lang="en-US" altLang="zh-CN">
                <a:solidFill>
                  <a:srgbClr val="C00000"/>
                </a:solidFill>
              </a:rPr>
              <a:t>Cache</a:t>
            </a:r>
            <a:r>
              <a:rPr lang="zh-CN" altLang="en-US">
                <a:solidFill>
                  <a:srgbClr val="C00000"/>
                </a:solidFill>
              </a:rPr>
              <a:t> </a:t>
            </a:r>
            <a:r>
              <a:rPr lang="en-US" altLang="zh-CN">
                <a:solidFill>
                  <a:srgbClr val="C00000"/>
                </a:solidFill>
              </a:rPr>
              <a:t>miss</a:t>
            </a:r>
            <a:r>
              <a:rPr lang="zh-CN" altLang="en-US">
                <a:solidFill>
                  <a:srgbClr val="C00000"/>
                </a:solidFill>
              </a:rPr>
              <a:t> </a:t>
            </a:r>
            <a:r>
              <a:rPr lang="en-US" altLang="zh-CN">
                <a:solidFill>
                  <a:srgbClr val="C00000"/>
                </a:solidFill>
              </a:rPr>
              <a:t>rate</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1/8</a:t>
            </a:r>
          </a:p>
          <a:p>
            <a:pPr marL="285750" indent="-285750">
              <a:buFont typeface="Arial" panose="020B0604020202020204" pitchFamily="34" charset="0"/>
              <a:buChar char="•"/>
            </a:pPr>
            <a:r>
              <a:rPr lang="en-US" altLang="zh-CN">
                <a:solidFill>
                  <a:srgbClr val="C00000"/>
                </a:solidFill>
              </a:rPr>
              <a:t>Cache</a:t>
            </a:r>
            <a:r>
              <a:rPr lang="zh-CN" altLang="en-US">
                <a:solidFill>
                  <a:srgbClr val="C00000"/>
                </a:solidFill>
              </a:rPr>
              <a:t> </a:t>
            </a:r>
            <a:r>
              <a:rPr lang="en-US" altLang="zh-CN">
                <a:solidFill>
                  <a:srgbClr val="C00000"/>
                </a:solidFill>
              </a:rPr>
              <a:t>miss</a:t>
            </a:r>
            <a:r>
              <a:rPr lang="zh-CN" altLang="en-US">
                <a:solidFill>
                  <a:srgbClr val="C00000"/>
                </a:solidFill>
              </a:rPr>
              <a:t> </a:t>
            </a:r>
            <a:r>
              <a:rPr lang="en-US" altLang="zh-CN">
                <a:solidFill>
                  <a:srgbClr val="C00000"/>
                </a:solidFill>
              </a:rPr>
              <a:t>times</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16</a:t>
            </a:r>
            <a:r>
              <a:rPr lang="zh-CN" altLang="en-US">
                <a:solidFill>
                  <a:srgbClr val="C00000"/>
                </a:solidFill>
              </a:rPr>
              <a:t> * </a:t>
            </a:r>
            <a:r>
              <a:rPr lang="en-US" altLang="zh-CN">
                <a:solidFill>
                  <a:srgbClr val="C00000"/>
                </a:solidFill>
              </a:rPr>
              <a:t>16</a:t>
            </a:r>
            <a:r>
              <a:rPr lang="zh-CN" altLang="en-US">
                <a:solidFill>
                  <a:srgbClr val="C00000"/>
                </a:solidFill>
              </a:rPr>
              <a:t> * </a:t>
            </a:r>
            <a:r>
              <a:rPr lang="en-US" altLang="zh-CN">
                <a:solidFill>
                  <a:srgbClr val="C00000"/>
                </a:solidFill>
              </a:rPr>
              <a:t>1/8</a:t>
            </a:r>
            <a:r>
              <a:rPr lang="zh-CN" altLang="en-US">
                <a:solidFill>
                  <a:srgbClr val="C00000"/>
                </a:solidFill>
              </a:rPr>
              <a:t> </a:t>
            </a:r>
            <a:r>
              <a:rPr lang="en-US" altLang="zh-CN">
                <a:solidFill>
                  <a:srgbClr val="C00000"/>
                </a:solidFill>
              </a:rPr>
              <a:t>=</a:t>
            </a:r>
            <a:r>
              <a:rPr lang="zh-CN" altLang="en-US">
                <a:solidFill>
                  <a:srgbClr val="C00000"/>
                </a:solidFill>
              </a:rPr>
              <a:t> </a:t>
            </a:r>
            <a:r>
              <a:rPr lang="en-US" altLang="zh-CN">
                <a:solidFill>
                  <a:srgbClr val="C00000"/>
                </a:solidFill>
              </a:rPr>
              <a:t>32</a:t>
            </a:r>
          </a:p>
        </p:txBody>
      </p:sp>
    </p:spTree>
    <p:extLst>
      <p:ext uri="{BB962C8B-B14F-4D97-AF65-F5344CB8AC3E}">
        <p14:creationId xmlns:p14="http://schemas.microsoft.com/office/powerpoint/2010/main" val="68564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2-J</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46</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sp>
        <p:nvSpPr>
          <p:cNvPr id="27" name="Rectangle 26">
            <a:extLst>
              <a:ext uri="{FF2B5EF4-FFF2-40B4-BE49-F238E27FC236}">
                <a16:creationId xmlns:a16="http://schemas.microsoft.com/office/drawing/2014/main" id="{9185BAE1-36BE-784E-84A2-6A79844D9C4B}"/>
              </a:ext>
            </a:extLst>
          </p:cNvPr>
          <p:cNvSpPr/>
          <p:nvPr/>
        </p:nvSpPr>
        <p:spPr>
          <a:xfrm>
            <a:off x="1337317" y="4221551"/>
            <a:ext cx="480617" cy="44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7F3932B-180C-1343-9651-FD46F0BDD982}"/>
              </a:ext>
            </a:extLst>
          </p:cNvPr>
          <p:cNvGrpSpPr/>
          <p:nvPr/>
        </p:nvGrpSpPr>
        <p:grpSpPr>
          <a:xfrm rot="16200000" flipH="1">
            <a:off x="1531267" y="4406900"/>
            <a:ext cx="2057400" cy="1949450"/>
            <a:chOff x="1549400" y="4419600"/>
            <a:chExt cx="2057400" cy="1949450"/>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sp>
        <p:nvSpPr>
          <p:cNvPr id="28" name="Rectangular Callout 27">
            <a:extLst>
              <a:ext uri="{FF2B5EF4-FFF2-40B4-BE49-F238E27FC236}">
                <a16:creationId xmlns:a16="http://schemas.microsoft.com/office/drawing/2014/main" id="{0D594942-3D04-6B40-B23F-DAA520E9EDA7}"/>
              </a:ext>
            </a:extLst>
          </p:cNvPr>
          <p:cNvSpPr/>
          <p:nvPr/>
        </p:nvSpPr>
        <p:spPr>
          <a:xfrm>
            <a:off x="1549400" y="3501700"/>
            <a:ext cx="1182934" cy="562517"/>
          </a:xfrm>
          <a:prstGeom prst="wedgeRectCallout">
            <a:avLst>
              <a:gd name="adj1" fmla="val -40704"/>
              <a:gd name="adj2" fmla="val 94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r>
              <a:rPr lang="zh-CN" altLang="en-US" dirty="0"/>
              <a:t> </a:t>
            </a:r>
            <a:r>
              <a:rPr lang="en-US" altLang="zh-CN" dirty="0"/>
              <a:t>1</a:t>
            </a:r>
            <a:r>
              <a:rPr lang="en-US" altLang="zh-CN" baseline="30000" dirty="0"/>
              <a:t>st</a:t>
            </a:r>
            <a:r>
              <a:rPr lang="zh-CN" altLang="en-US" dirty="0"/>
              <a:t> </a:t>
            </a:r>
            <a:r>
              <a:rPr lang="en-US" altLang="zh-CN" dirty="0"/>
              <a:t>column</a:t>
            </a:r>
            <a:endParaRPr lang="en-US" dirty="0"/>
          </a:p>
        </p:txBody>
      </p:sp>
      <p:sp>
        <p:nvSpPr>
          <p:cNvPr id="29" name="Rectangle 28">
            <a:extLst>
              <a:ext uri="{FF2B5EF4-FFF2-40B4-BE49-F238E27FC236}">
                <a16:creationId xmlns:a16="http://schemas.microsoft.com/office/drawing/2014/main" id="{3FEAC449-5C89-7F42-B6A7-8D252B9948D9}"/>
              </a:ext>
            </a:extLst>
          </p:cNvPr>
          <p:cNvSpPr/>
          <p:nvPr/>
        </p:nvSpPr>
        <p:spPr>
          <a:xfrm>
            <a:off x="1350018" y="4253656"/>
            <a:ext cx="122808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514A846-8A3E-E541-8464-C1DCD8F34CC8}"/>
              </a:ext>
            </a:extLst>
          </p:cNvPr>
          <p:cNvSpPr txBox="1"/>
          <p:nvPr/>
        </p:nvSpPr>
        <p:spPr>
          <a:xfrm>
            <a:off x="5572342" y="4481339"/>
            <a:ext cx="2548742" cy="646331"/>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miss!</a:t>
            </a:r>
          </a:p>
          <a:p>
            <a:r>
              <a:rPr lang="en-US" altLang="zh-CN">
                <a:solidFill>
                  <a:srgbClr val="C00000"/>
                </a:solidFill>
              </a:rPr>
              <a:t>Add</a:t>
            </a:r>
            <a:r>
              <a:rPr lang="zh-CN" altLang="en-US">
                <a:solidFill>
                  <a:srgbClr val="C00000"/>
                </a:solidFill>
              </a:rPr>
              <a:t> </a:t>
            </a:r>
            <a:r>
              <a:rPr lang="en-US" altLang="zh-CN">
                <a:solidFill>
                  <a:srgbClr val="C00000"/>
                </a:solidFill>
              </a:rPr>
              <a:t>into</a:t>
            </a:r>
            <a:r>
              <a:rPr lang="zh-CN" altLang="en-US">
                <a:solidFill>
                  <a:srgbClr val="C00000"/>
                </a:solidFill>
              </a:rPr>
              <a:t> </a:t>
            </a:r>
            <a:r>
              <a:rPr lang="en-US" altLang="zh-CN">
                <a:solidFill>
                  <a:srgbClr val="C00000"/>
                </a:solidFill>
              </a:rPr>
              <a:t>cache.</a:t>
            </a:r>
            <a:endParaRPr lang="en-US">
              <a:solidFill>
                <a:srgbClr val="C00000"/>
              </a:solidFill>
            </a:endParaRPr>
          </a:p>
        </p:txBody>
      </p:sp>
    </p:spTree>
    <p:extLst>
      <p:ext uri="{BB962C8B-B14F-4D97-AF65-F5344CB8AC3E}">
        <p14:creationId xmlns:p14="http://schemas.microsoft.com/office/powerpoint/2010/main" val="9335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2-J</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47</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sp>
        <p:nvSpPr>
          <p:cNvPr id="27" name="Rectangle 26">
            <a:extLst>
              <a:ext uri="{FF2B5EF4-FFF2-40B4-BE49-F238E27FC236}">
                <a16:creationId xmlns:a16="http://schemas.microsoft.com/office/drawing/2014/main" id="{9185BAE1-36BE-784E-84A2-6A79844D9C4B}"/>
              </a:ext>
            </a:extLst>
          </p:cNvPr>
          <p:cNvSpPr/>
          <p:nvPr/>
        </p:nvSpPr>
        <p:spPr>
          <a:xfrm>
            <a:off x="1337317" y="4704151"/>
            <a:ext cx="480617" cy="44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7F3932B-180C-1343-9651-FD46F0BDD982}"/>
              </a:ext>
            </a:extLst>
          </p:cNvPr>
          <p:cNvGrpSpPr/>
          <p:nvPr/>
        </p:nvGrpSpPr>
        <p:grpSpPr>
          <a:xfrm rot="16200000" flipH="1">
            <a:off x="1531267" y="4406900"/>
            <a:ext cx="2057400" cy="1949450"/>
            <a:chOff x="1549400" y="4419600"/>
            <a:chExt cx="2057400" cy="1949450"/>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sp>
        <p:nvSpPr>
          <p:cNvPr id="29" name="Rectangle 28">
            <a:extLst>
              <a:ext uri="{FF2B5EF4-FFF2-40B4-BE49-F238E27FC236}">
                <a16:creationId xmlns:a16="http://schemas.microsoft.com/office/drawing/2014/main" id="{3FEAC449-5C89-7F42-B6A7-8D252B9948D9}"/>
              </a:ext>
            </a:extLst>
          </p:cNvPr>
          <p:cNvSpPr/>
          <p:nvPr/>
        </p:nvSpPr>
        <p:spPr>
          <a:xfrm>
            <a:off x="1350018" y="4253656"/>
            <a:ext cx="122808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514A846-8A3E-E541-8464-C1DCD8F34CC8}"/>
              </a:ext>
            </a:extLst>
          </p:cNvPr>
          <p:cNvSpPr txBox="1"/>
          <p:nvPr/>
        </p:nvSpPr>
        <p:spPr>
          <a:xfrm>
            <a:off x="5572342" y="4481339"/>
            <a:ext cx="2548742" cy="646331"/>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miss!</a:t>
            </a:r>
          </a:p>
          <a:p>
            <a:r>
              <a:rPr lang="en-US" altLang="zh-CN">
                <a:solidFill>
                  <a:srgbClr val="C00000"/>
                </a:solidFill>
              </a:rPr>
              <a:t>Add</a:t>
            </a:r>
            <a:r>
              <a:rPr lang="zh-CN" altLang="en-US">
                <a:solidFill>
                  <a:srgbClr val="C00000"/>
                </a:solidFill>
              </a:rPr>
              <a:t> </a:t>
            </a:r>
            <a:r>
              <a:rPr lang="en-US" altLang="zh-CN">
                <a:solidFill>
                  <a:srgbClr val="C00000"/>
                </a:solidFill>
              </a:rPr>
              <a:t>into</a:t>
            </a:r>
            <a:r>
              <a:rPr lang="zh-CN" altLang="en-US">
                <a:solidFill>
                  <a:srgbClr val="C00000"/>
                </a:solidFill>
              </a:rPr>
              <a:t> </a:t>
            </a:r>
            <a:r>
              <a:rPr lang="en-US" altLang="zh-CN">
                <a:solidFill>
                  <a:srgbClr val="C00000"/>
                </a:solidFill>
              </a:rPr>
              <a:t>cache.</a:t>
            </a:r>
            <a:endParaRPr lang="en-US">
              <a:solidFill>
                <a:srgbClr val="C00000"/>
              </a:solidFill>
            </a:endParaRPr>
          </a:p>
        </p:txBody>
      </p:sp>
      <p:sp>
        <p:nvSpPr>
          <p:cNvPr id="30" name="Rectangle 29">
            <a:extLst>
              <a:ext uri="{FF2B5EF4-FFF2-40B4-BE49-F238E27FC236}">
                <a16:creationId xmlns:a16="http://schemas.microsoft.com/office/drawing/2014/main" id="{56EA8ED2-E02D-694A-9870-AA2C15EF5930}"/>
              </a:ext>
            </a:extLst>
          </p:cNvPr>
          <p:cNvSpPr/>
          <p:nvPr/>
        </p:nvSpPr>
        <p:spPr>
          <a:xfrm>
            <a:off x="1337318" y="4704837"/>
            <a:ext cx="1228082"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86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2-J</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48</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sp>
        <p:nvSpPr>
          <p:cNvPr id="27" name="Rectangle 26">
            <a:extLst>
              <a:ext uri="{FF2B5EF4-FFF2-40B4-BE49-F238E27FC236}">
                <a16:creationId xmlns:a16="http://schemas.microsoft.com/office/drawing/2014/main" id="{9185BAE1-36BE-784E-84A2-6A79844D9C4B}"/>
              </a:ext>
            </a:extLst>
          </p:cNvPr>
          <p:cNvSpPr/>
          <p:nvPr/>
        </p:nvSpPr>
        <p:spPr>
          <a:xfrm>
            <a:off x="1337573" y="6174191"/>
            <a:ext cx="480617" cy="44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7F3932B-180C-1343-9651-FD46F0BDD982}"/>
              </a:ext>
            </a:extLst>
          </p:cNvPr>
          <p:cNvGrpSpPr/>
          <p:nvPr/>
        </p:nvGrpSpPr>
        <p:grpSpPr>
          <a:xfrm rot="16200000" flipH="1">
            <a:off x="1531267" y="4406900"/>
            <a:ext cx="2057400" cy="1949450"/>
            <a:chOff x="1549400" y="4419600"/>
            <a:chExt cx="2057400" cy="1949450"/>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sp>
        <p:nvSpPr>
          <p:cNvPr id="29" name="Rectangle 28">
            <a:extLst>
              <a:ext uri="{FF2B5EF4-FFF2-40B4-BE49-F238E27FC236}">
                <a16:creationId xmlns:a16="http://schemas.microsoft.com/office/drawing/2014/main" id="{3FEAC449-5C89-7F42-B6A7-8D252B9948D9}"/>
              </a:ext>
            </a:extLst>
          </p:cNvPr>
          <p:cNvSpPr/>
          <p:nvPr/>
        </p:nvSpPr>
        <p:spPr>
          <a:xfrm>
            <a:off x="1350018" y="4253656"/>
            <a:ext cx="122808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514A846-8A3E-E541-8464-C1DCD8F34CC8}"/>
              </a:ext>
            </a:extLst>
          </p:cNvPr>
          <p:cNvSpPr txBox="1"/>
          <p:nvPr/>
        </p:nvSpPr>
        <p:spPr>
          <a:xfrm>
            <a:off x="5572342" y="4481339"/>
            <a:ext cx="2548742" cy="646331"/>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miss!</a:t>
            </a:r>
          </a:p>
          <a:p>
            <a:r>
              <a:rPr lang="en-US" altLang="zh-CN">
                <a:solidFill>
                  <a:srgbClr val="C00000"/>
                </a:solidFill>
              </a:rPr>
              <a:t>Add</a:t>
            </a:r>
            <a:r>
              <a:rPr lang="zh-CN" altLang="en-US">
                <a:solidFill>
                  <a:srgbClr val="C00000"/>
                </a:solidFill>
              </a:rPr>
              <a:t> </a:t>
            </a:r>
            <a:r>
              <a:rPr lang="en-US" altLang="zh-CN">
                <a:solidFill>
                  <a:srgbClr val="C00000"/>
                </a:solidFill>
              </a:rPr>
              <a:t>into</a:t>
            </a:r>
            <a:r>
              <a:rPr lang="zh-CN" altLang="en-US">
                <a:solidFill>
                  <a:srgbClr val="C00000"/>
                </a:solidFill>
              </a:rPr>
              <a:t> </a:t>
            </a:r>
            <a:r>
              <a:rPr lang="en-US" altLang="zh-CN">
                <a:solidFill>
                  <a:srgbClr val="C00000"/>
                </a:solidFill>
              </a:rPr>
              <a:t>cache.</a:t>
            </a:r>
            <a:endParaRPr lang="en-US">
              <a:solidFill>
                <a:srgbClr val="C00000"/>
              </a:solidFill>
            </a:endParaRPr>
          </a:p>
        </p:txBody>
      </p:sp>
      <p:sp>
        <p:nvSpPr>
          <p:cNvPr id="30" name="Rectangle 29">
            <a:extLst>
              <a:ext uri="{FF2B5EF4-FFF2-40B4-BE49-F238E27FC236}">
                <a16:creationId xmlns:a16="http://schemas.microsoft.com/office/drawing/2014/main" id="{56EA8ED2-E02D-694A-9870-AA2C15EF5930}"/>
              </a:ext>
            </a:extLst>
          </p:cNvPr>
          <p:cNvSpPr/>
          <p:nvPr/>
        </p:nvSpPr>
        <p:spPr>
          <a:xfrm>
            <a:off x="1337318" y="4704837"/>
            <a:ext cx="1228082"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5D7BE2-BE2F-6B49-95CC-4AB07AAAB33E}"/>
              </a:ext>
            </a:extLst>
          </p:cNvPr>
          <p:cNvSpPr/>
          <p:nvPr/>
        </p:nvSpPr>
        <p:spPr>
          <a:xfrm>
            <a:off x="1337318" y="6227612"/>
            <a:ext cx="1228082" cy="360107"/>
          </a:xfrm>
          <a:prstGeom prst="rect">
            <a:avLst/>
          </a:prstGeom>
          <a:solidFill>
            <a:srgbClr val="EBC5CB">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25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2-J</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49</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sp>
        <p:nvSpPr>
          <p:cNvPr id="27" name="Rectangle 26">
            <a:extLst>
              <a:ext uri="{FF2B5EF4-FFF2-40B4-BE49-F238E27FC236}">
                <a16:creationId xmlns:a16="http://schemas.microsoft.com/office/drawing/2014/main" id="{9185BAE1-36BE-784E-84A2-6A79844D9C4B}"/>
              </a:ext>
            </a:extLst>
          </p:cNvPr>
          <p:cNvSpPr/>
          <p:nvPr/>
        </p:nvSpPr>
        <p:spPr>
          <a:xfrm>
            <a:off x="1819917" y="4239648"/>
            <a:ext cx="480617" cy="44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7F3932B-180C-1343-9651-FD46F0BDD982}"/>
              </a:ext>
            </a:extLst>
          </p:cNvPr>
          <p:cNvGrpSpPr/>
          <p:nvPr/>
        </p:nvGrpSpPr>
        <p:grpSpPr>
          <a:xfrm rot="16200000" flipH="1">
            <a:off x="1531267" y="4406900"/>
            <a:ext cx="2057400" cy="1949450"/>
            <a:chOff x="1549400" y="4419600"/>
            <a:chExt cx="2057400" cy="1949450"/>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sp>
        <p:nvSpPr>
          <p:cNvPr id="29" name="Rectangle 28">
            <a:extLst>
              <a:ext uri="{FF2B5EF4-FFF2-40B4-BE49-F238E27FC236}">
                <a16:creationId xmlns:a16="http://schemas.microsoft.com/office/drawing/2014/main" id="{3FEAC449-5C89-7F42-B6A7-8D252B9948D9}"/>
              </a:ext>
            </a:extLst>
          </p:cNvPr>
          <p:cNvSpPr/>
          <p:nvPr/>
        </p:nvSpPr>
        <p:spPr>
          <a:xfrm>
            <a:off x="1350018" y="4253656"/>
            <a:ext cx="122808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514A846-8A3E-E541-8464-C1DCD8F34CC8}"/>
              </a:ext>
            </a:extLst>
          </p:cNvPr>
          <p:cNvSpPr txBox="1"/>
          <p:nvPr/>
        </p:nvSpPr>
        <p:spPr>
          <a:xfrm>
            <a:off x="5572342" y="4481339"/>
            <a:ext cx="2548742" cy="923330"/>
          </a:xfrm>
          <a:prstGeom prst="rect">
            <a:avLst/>
          </a:prstGeom>
          <a:noFill/>
        </p:spPr>
        <p:txBody>
          <a:bodyPr wrap="square" rtlCol="0">
            <a:spAutoFit/>
          </a:bodyPr>
          <a:lstStyle/>
          <a:p>
            <a:r>
              <a:rPr lang="en-US" altLang="zh-CN" dirty="0">
                <a:solidFill>
                  <a:srgbClr val="C00000"/>
                </a:solidFill>
              </a:rPr>
              <a:t>Cache</a:t>
            </a:r>
            <a:r>
              <a:rPr lang="zh-CN" altLang="en-US" dirty="0">
                <a:solidFill>
                  <a:srgbClr val="C00000"/>
                </a:solidFill>
              </a:rPr>
              <a:t> </a:t>
            </a:r>
            <a:r>
              <a:rPr lang="en-US" altLang="zh-CN" dirty="0">
                <a:solidFill>
                  <a:srgbClr val="C00000"/>
                </a:solidFill>
              </a:rPr>
              <a:t>hit!</a:t>
            </a:r>
          </a:p>
          <a:p>
            <a:pPr marL="285750" indent="-285750">
              <a:buFont typeface="Arial" panose="020B0604020202020204" pitchFamily="34" charset="0"/>
              <a:buChar char="•"/>
            </a:pPr>
            <a:r>
              <a:rPr lang="en-US" altLang="zh-CN" b="1" i="1" dirty="0">
                <a:solidFill>
                  <a:srgbClr val="C00000"/>
                </a:solidFill>
              </a:rPr>
              <a:t>Is</a:t>
            </a:r>
            <a:r>
              <a:rPr lang="zh-CN" altLang="en-US" b="1" i="1" dirty="0">
                <a:solidFill>
                  <a:srgbClr val="C00000"/>
                </a:solidFill>
              </a:rPr>
              <a:t> </a:t>
            </a:r>
            <a:r>
              <a:rPr lang="en-US" altLang="zh-CN" b="1" i="1" dirty="0">
                <a:solidFill>
                  <a:srgbClr val="C00000"/>
                </a:solidFill>
              </a:rPr>
              <a:t>this</a:t>
            </a:r>
            <a:r>
              <a:rPr lang="zh-CN" altLang="en-US" b="1" i="1" dirty="0">
                <a:solidFill>
                  <a:srgbClr val="C00000"/>
                </a:solidFill>
              </a:rPr>
              <a:t> </a:t>
            </a:r>
            <a:r>
              <a:rPr lang="en-US" altLang="zh-CN" b="1" i="1" dirty="0">
                <a:solidFill>
                  <a:srgbClr val="C00000"/>
                </a:solidFill>
              </a:rPr>
              <a:t>correct?</a:t>
            </a:r>
          </a:p>
          <a:p>
            <a:pPr marL="285750" indent="-285750">
              <a:buFont typeface="Arial" panose="020B0604020202020204" pitchFamily="34" charset="0"/>
              <a:buChar char="•"/>
            </a:pPr>
            <a:r>
              <a:rPr lang="en-US" altLang="zh-CN" b="1" i="1" dirty="0">
                <a:solidFill>
                  <a:srgbClr val="C00000"/>
                </a:solidFill>
              </a:rPr>
              <a:t>No!</a:t>
            </a:r>
          </a:p>
        </p:txBody>
      </p:sp>
      <p:sp>
        <p:nvSpPr>
          <p:cNvPr id="30" name="Rectangle 29">
            <a:extLst>
              <a:ext uri="{FF2B5EF4-FFF2-40B4-BE49-F238E27FC236}">
                <a16:creationId xmlns:a16="http://schemas.microsoft.com/office/drawing/2014/main" id="{56EA8ED2-E02D-694A-9870-AA2C15EF5930}"/>
              </a:ext>
            </a:extLst>
          </p:cNvPr>
          <p:cNvSpPr/>
          <p:nvPr/>
        </p:nvSpPr>
        <p:spPr>
          <a:xfrm>
            <a:off x="1337318" y="4704837"/>
            <a:ext cx="1228082"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5D7BE2-BE2F-6B49-95CC-4AB07AAAB33E}"/>
              </a:ext>
            </a:extLst>
          </p:cNvPr>
          <p:cNvSpPr/>
          <p:nvPr/>
        </p:nvSpPr>
        <p:spPr>
          <a:xfrm>
            <a:off x="1337318" y="6227612"/>
            <a:ext cx="1228082" cy="360107"/>
          </a:xfrm>
          <a:prstGeom prst="rect">
            <a:avLst/>
          </a:prstGeom>
          <a:solidFill>
            <a:srgbClr val="EBC5CB">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53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1-A</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lstStyle/>
          <a:p>
            <a:pPr marL="0" indent="0">
              <a:buNone/>
            </a:pPr>
            <a:r>
              <a:rPr lang="en-US"/>
              <a:t>Given a binary sequence (00000110)2, what is its decimal</a:t>
            </a:r>
            <a:r>
              <a:rPr lang="zh-CN" altLang="en-US"/>
              <a:t> </a:t>
            </a:r>
            <a:r>
              <a:rPr lang="en-US"/>
              <a:t>value</a:t>
            </a:r>
            <a:r>
              <a:rPr lang="en-US" altLang="zh-CN"/>
              <a:t>?</a:t>
            </a:r>
          </a:p>
          <a:p>
            <a:pPr marL="514350" indent="-514350">
              <a:buFont typeface="+mj-lt"/>
              <a:buAutoNum type="arabicPeriod"/>
            </a:pPr>
            <a:r>
              <a:rPr lang="en-US" altLang="zh-CN"/>
              <a:t>6</a:t>
            </a:r>
          </a:p>
          <a:p>
            <a:pPr marL="514350" indent="-514350">
              <a:buFont typeface="+mj-lt"/>
              <a:buAutoNum type="arabicPeriod"/>
            </a:pPr>
            <a:r>
              <a:rPr lang="en-US" altLang="zh-CN"/>
              <a:t>5</a:t>
            </a:r>
          </a:p>
          <a:p>
            <a:pPr marL="514350" indent="-514350">
              <a:buFont typeface="+mj-lt"/>
              <a:buAutoNum type="arabicPeriod"/>
            </a:pPr>
            <a:r>
              <a:rPr lang="en-US" altLang="zh-CN"/>
              <a:t>8</a:t>
            </a:r>
          </a:p>
          <a:p>
            <a:pPr marL="514350" indent="-514350">
              <a:buFont typeface="+mj-lt"/>
              <a:buAutoNum type="arabicPeriod"/>
            </a:pPr>
            <a:r>
              <a:rPr lang="en-US" altLang="zh-CN"/>
              <a:t>10</a:t>
            </a:r>
          </a:p>
          <a:p>
            <a:pPr marL="514350" indent="-514350">
              <a:buFont typeface="+mj-lt"/>
              <a:buAutoNum type="arabicPeriod"/>
            </a:pPr>
            <a:r>
              <a:rPr lang="en-US" altLang="zh-CN"/>
              <a:t>None</a:t>
            </a:r>
            <a:r>
              <a:rPr lang="zh-CN" altLang="en-US"/>
              <a:t> </a:t>
            </a:r>
            <a:r>
              <a:rPr lang="en-US" altLang="zh-CN"/>
              <a:t>of</a:t>
            </a:r>
            <a:r>
              <a:rPr lang="zh-CN" altLang="en-US"/>
              <a:t> </a:t>
            </a:r>
            <a:r>
              <a:rPr lang="en-US" altLang="zh-CN"/>
              <a:t>the</a:t>
            </a:r>
            <a:r>
              <a:rPr lang="zh-CN" altLang="en-US"/>
              <a:t> </a:t>
            </a:r>
            <a:r>
              <a:rPr lang="en-US" altLang="zh-CN"/>
              <a:t>above</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5</a:t>
            </a:fld>
            <a:endParaRPr lang="en-US"/>
          </a:p>
        </p:txBody>
      </p:sp>
      <p:sp>
        <p:nvSpPr>
          <p:cNvPr id="5" name="TextBox 4">
            <a:extLst>
              <a:ext uri="{FF2B5EF4-FFF2-40B4-BE49-F238E27FC236}">
                <a16:creationId xmlns:a16="http://schemas.microsoft.com/office/drawing/2014/main" id="{A56FFF91-04FD-D54A-BA04-A091C96319D7}"/>
              </a:ext>
            </a:extLst>
          </p:cNvPr>
          <p:cNvSpPr txBox="1"/>
          <p:nvPr/>
        </p:nvSpPr>
        <p:spPr>
          <a:xfrm>
            <a:off x="6440557" y="3286539"/>
            <a:ext cx="2941982" cy="923330"/>
          </a:xfrm>
          <a:prstGeom prst="rect">
            <a:avLst/>
          </a:prstGeom>
          <a:noFill/>
        </p:spPr>
        <p:txBody>
          <a:bodyPr wrap="square" rtlCol="0">
            <a:spAutoFit/>
          </a:bodyPr>
          <a:lstStyle/>
          <a:p>
            <a:r>
              <a:rPr lang="en-US" altLang="zh-CN">
                <a:solidFill>
                  <a:schemeClr val="accent1">
                    <a:lumMod val="75000"/>
                  </a:schemeClr>
                </a:solidFill>
              </a:rPr>
              <a:t>(</a:t>
            </a:r>
            <a:r>
              <a:rPr lang="en-US">
                <a:solidFill>
                  <a:schemeClr val="accent1">
                    <a:lumMod val="75000"/>
                  </a:schemeClr>
                </a:solidFill>
              </a:rPr>
              <a:t>00000110)2</a:t>
            </a:r>
          </a:p>
          <a:p>
            <a:r>
              <a:rPr lang="en-US" altLang="zh-CN">
                <a:solidFill>
                  <a:schemeClr val="accent1">
                    <a:lumMod val="75000"/>
                  </a:schemeClr>
                </a:solidFill>
              </a:rPr>
              <a:t>=</a:t>
            </a:r>
            <a:r>
              <a:rPr lang="zh-CN" altLang="en-US">
                <a:solidFill>
                  <a:schemeClr val="accent1">
                    <a:lumMod val="75000"/>
                  </a:schemeClr>
                </a:solidFill>
              </a:rPr>
              <a:t> </a:t>
            </a:r>
            <a:r>
              <a:rPr lang="en-US" altLang="zh-CN">
                <a:solidFill>
                  <a:schemeClr val="accent1">
                    <a:lumMod val="75000"/>
                  </a:schemeClr>
                </a:solidFill>
              </a:rPr>
              <a:t>1</a:t>
            </a:r>
            <a:r>
              <a:rPr lang="zh-CN" altLang="en-US">
                <a:solidFill>
                  <a:schemeClr val="accent1">
                    <a:lumMod val="75000"/>
                  </a:schemeClr>
                </a:solidFill>
              </a:rPr>
              <a:t> * </a:t>
            </a:r>
            <a:r>
              <a:rPr lang="en-US" altLang="zh-CN">
                <a:solidFill>
                  <a:schemeClr val="accent1">
                    <a:lumMod val="75000"/>
                  </a:schemeClr>
                </a:solidFill>
              </a:rPr>
              <a:t>2^2</a:t>
            </a:r>
            <a:r>
              <a:rPr lang="zh-CN" altLang="en-US">
                <a:solidFill>
                  <a:schemeClr val="accent1">
                    <a:lumMod val="75000"/>
                  </a:schemeClr>
                </a:solidFill>
              </a:rPr>
              <a:t> </a:t>
            </a:r>
            <a:r>
              <a:rPr lang="en-US" altLang="zh-CN">
                <a:solidFill>
                  <a:schemeClr val="accent1">
                    <a:lumMod val="75000"/>
                  </a:schemeClr>
                </a:solidFill>
              </a:rPr>
              <a:t>+</a:t>
            </a:r>
            <a:r>
              <a:rPr lang="zh-CN" altLang="en-US">
                <a:solidFill>
                  <a:schemeClr val="accent1">
                    <a:lumMod val="75000"/>
                  </a:schemeClr>
                </a:solidFill>
              </a:rPr>
              <a:t> </a:t>
            </a:r>
            <a:r>
              <a:rPr lang="en-US" altLang="zh-CN">
                <a:solidFill>
                  <a:schemeClr val="accent1">
                    <a:lumMod val="75000"/>
                  </a:schemeClr>
                </a:solidFill>
              </a:rPr>
              <a:t>1</a:t>
            </a:r>
            <a:r>
              <a:rPr lang="zh-CN" altLang="en-US">
                <a:solidFill>
                  <a:schemeClr val="accent1">
                    <a:lumMod val="75000"/>
                  </a:schemeClr>
                </a:solidFill>
              </a:rPr>
              <a:t> * </a:t>
            </a:r>
            <a:r>
              <a:rPr lang="en-US" altLang="zh-CN">
                <a:solidFill>
                  <a:schemeClr val="accent1">
                    <a:lumMod val="75000"/>
                  </a:schemeClr>
                </a:solidFill>
              </a:rPr>
              <a:t>2^1</a:t>
            </a:r>
          </a:p>
          <a:p>
            <a:r>
              <a:rPr lang="en-US" altLang="zh-CN">
                <a:solidFill>
                  <a:schemeClr val="accent1">
                    <a:lumMod val="75000"/>
                  </a:schemeClr>
                </a:solidFill>
              </a:rPr>
              <a:t>=</a:t>
            </a:r>
            <a:r>
              <a:rPr lang="zh-CN" altLang="en-US">
                <a:solidFill>
                  <a:schemeClr val="accent1">
                    <a:lumMod val="75000"/>
                  </a:schemeClr>
                </a:solidFill>
              </a:rPr>
              <a:t> </a:t>
            </a:r>
            <a:r>
              <a:rPr lang="en-US" altLang="zh-CN">
                <a:solidFill>
                  <a:schemeClr val="accent1">
                    <a:lumMod val="75000"/>
                  </a:schemeClr>
                </a:solidFill>
              </a:rPr>
              <a:t>6</a:t>
            </a:r>
            <a:endParaRPr lang="en-US">
              <a:solidFill>
                <a:schemeClr val="accent1">
                  <a:lumMod val="75000"/>
                </a:schemeClr>
              </a:solidFill>
            </a:endParaRPr>
          </a:p>
        </p:txBody>
      </p:sp>
      <p:sp>
        <p:nvSpPr>
          <p:cNvPr id="7" name="Oval 6">
            <a:extLst>
              <a:ext uri="{FF2B5EF4-FFF2-40B4-BE49-F238E27FC236}">
                <a16:creationId xmlns:a16="http://schemas.microsoft.com/office/drawing/2014/main" id="{BF6AA53A-BC1A-B14B-902E-4A40A8429BD4}"/>
              </a:ext>
            </a:extLst>
          </p:cNvPr>
          <p:cNvSpPr/>
          <p:nvPr/>
        </p:nvSpPr>
        <p:spPr>
          <a:xfrm>
            <a:off x="763675" y="2301073"/>
            <a:ext cx="1266092" cy="51246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2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2-J</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50</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sp>
        <p:nvSpPr>
          <p:cNvPr id="27" name="Rectangle 26">
            <a:extLst>
              <a:ext uri="{FF2B5EF4-FFF2-40B4-BE49-F238E27FC236}">
                <a16:creationId xmlns:a16="http://schemas.microsoft.com/office/drawing/2014/main" id="{9185BAE1-36BE-784E-84A2-6A79844D9C4B}"/>
              </a:ext>
            </a:extLst>
          </p:cNvPr>
          <p:cNvSpPr/>
          <p:nvPr/>
        </p:nvSpPr>
        <p:spPr>
          <a:xfrm>
            <a:off x="1833165" y="4684542"/>
            <a:ext cx="480617" cy="44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7F3932B-180C-1343-9651-FD46F0BDD982}"/>
              </a:ext>
            </a:extLst>
          </p:cNvPr>
          <p:cNvGrpSpPr/>
          <p:nvPr/>
        </p:nvGrpSpPr>
        <p:grpSpPr>
          <a:xfrm rot="16200000" flipH="1">
            <a:off x="1531267" y="4406900"/>
            <a:ext cx="2057400" cy="1949450"/>
            <a:chOff x="1549400" y="4419600"/>
            <a:chExt cx="2057400" cy="1949450"/>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sp>
        <p:nvSpPr>
          <p:cNvPr id="29" name="Rectangle 28">
            <a:extLst>
              <a:ext uri="{FF2B5EF4-FFF2-40B4-BE49-F238E27FC236}">
                <a16:creationId xmlns:a16="http://schemas.microsoft.com/office/drawing/2014/main" id="{3FEAC449-5C89-7F42-B6A7-8D252B9948D9}"/>
              </a:ext>
            </a:extLst>
          </p:cNvPr>
          <p:cNvSpPr/>
          <p:nvPr/>
        </p:nvSpPr>
        <p:spPr>
          <a:xfrm>
            <a:off x="1350018" y="4253656"/>
            <a:ext cx="122808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514A846-8A3E-E541-8464-C1DCD8F34CC8}"/>
              </a:ext>
            </a:extLst>
          </p:cNvPr>
          <p:cNvSpPr txBox="1"/>
          <p:nvPr/>
        </p:nvSpPr>
        <p:spPr>
          <a:xfrm>
            <a:off x="5572342" y="4481339"/>
            <a:ext cx="2548742" cy="369332"/>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hit!</a:t>
            </a:r>
          </a:p>
        </p:txBody>
      </p:sp>
      <p:sp>
        <p:nvSpPr>
          <p:cNvPr id="30" name="Rectangle 29">
            <a:extLst>
              <a:ext uri="{FF2B5EF4-FFF2-40B4-BE49-F238E27FC236}">
                <a16:creationId xmlns:a16="http://schemas.microsoft.com/office/drawing/2014/main" id="{56EA8ED2-E02D-694A-9870-AA2C15EF5930}"/>
              </a:ext>
            </a:extLst>
          </p:cNvPr>
          <p:cNvSpPr/>
          <p:nvPr/>
        </p:nvSpPr>
        <p:spPr>
          <a:xfrm>
            <a:off x="1337318" y="4704837"/>
            <a:ext cx="1228082"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5D7BE2-BE2F-6B49-95CC-4AB07AAAB33E}"/>
              </a:ext>
            </a:extLst>
          </p:cNvPr>
          <p:cNvSpPr/>
          <p:nvPr/>
        </p:nvSpPr>
        <p:spPr>
          <a:xfrm>
            <a:off x="1337318" y="6227612"/>
            <a:ext cx="1228082" cy="360107"/>
          </a:xfrm>
          <a:prstGeom prst="rect">
            <a:avLst/>
          </a:prstGeom>
          <a:solidFill>
            <a:srgbClr val="EBC5CB">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7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2-J</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51</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sp>
        <p:nvSpPr>
          <p:cNvPr id="27" name="Rectangle 26">
            <a:extLst>
              <a:ext uri="{FF2B5EF4-FFF2-40B4-BE49-F238E27FC236}">
                <a16:creationId xmlns:a16="http://schemas.microsoft.com/office/drawing/2014/main" id="{9185BAE1-36BE-784E-84A2-6A79844D9C4B}"/>
              </a:ext>
            </a:extLst>
          </p:cNvPr>
          <p:cNvSpPr/>
          <p:nvPr/>
        </p:nvSpPr>
        <p:spPr>
          <a:xfrm>
            <a:off x="1819917" y="6171474"/>
            <a:ext cx="480617" cy="44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7F3932B-180C-1343-9651-FD46F0BDD982}"/>
              </a:ext>
            </a:extLst>
          </p:cNvPr>
          <p:cNvGrpSpPr/>
          <p:nvPr/>
        </p:nvGrpSpPr>
        <p:grpSpPr>
          <a:xfrm rot="16200000" flipH="1">
            <a:off x="1531267" y="4406900"/>
            <a:ext cx="2057400" cy="1949450"/>
            <a:chOff x="1549400" y="4419600"/>
            <a:chExt cx="2057400" cy="1949450"/>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sp>
        <p:nvSpPr>
          <p:cNvPr id="29" name="Rectangle 28">
            <a:extLst>
              <a:ext uri="{FF2B5EF4-FFF2-40B4-BE49-F238E27FC236}">
                <a16:creationId xmlns:a16="http://schemas.microsoft.com/office/drawing/2014/main" id="{3FEAC449-5C89-7F42-B6A7-8D252B9948D9}"/>
              </a:ext>
            </a:extLst>
          </p:cNvPr>
          <p:cNvSpPr/>
          <p:nvPr/>
        </p:nvSpPr>
        <p:spPr>
          <a:xfrm>
            <a:off x="1350018" y="4253656"/>
            <a:ext cx="122808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514A846-8A3E-E541-8464-C1DCD8F34CC8}"/>
              </a:ext>
            </a:extLst>
          </p:cNvPr>
          <p:cNvSpPr txBox="1"/>
          <p:nvPr/>
        </p:nvSpPr>
        <p:spPr>
          <a:xfrm>
            <a:off x="5572342" y="4481339"/>
            <a:ext cx="2548742" cy="369332"/>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hit!</a:t>
            </a:r>
          </a:p>
        </p:txBody>
      </p:sp>
      <p:sp>
        <p:nvSpPr>
          <p:cNvPr id="30" name="Rectangle 29">
            <a:extLst>
              <a:ext uri="{FF2B5EF4-FFF2-40B4-BE49-F238E27FC236}">
                <a16:creationId xmlns:a16="http://schemas.microsoft.com/office/drawing/2014/main" id="{56EA8ED2-E02D-694A-9870-AA2C15EF5930}"/>
              </a:ext>
            </a:extLst>
          </p:cNvPr>
          <p:cNvSpPr/>
          <p:nvPr/>
        </p:nvSpPr>
        <p:spPr>
          <a:xfrm>
            <a:off x="1337318" y="4704837"/>
            <a:ext cx="1228082"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5D7BE2-BE2F-6B49-95CC-4AB07AAAB33E}"/>
              </a:ext>
            </a:extLst>
          </p:cNvPr>
          <p:cNvSpPr/>
          <p:nvPr/>
        </p:nvSpPr>
        <p:spPr>
          <a:xfrm>
            <a:off x="1337318" y="6227612"/>
            <a:ext cx="1228082" cy="360107"/>
          </a:xfrm>
          <a:prstGeom prst="rect">
            <a:avLst/>
          </a:prstGeom>
          <a:solidFill>
            <a:srgbClr val="EBC5CB">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8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2-J</a:t>
            </a:r>
            <a:r>
              <a:rPr lang="zh-CN" altLang="en-US"/>
              <a:t> </a:t>
            </a:r>
            <a:r>
              <a:rPr lang="en-US" altLang="zh-CN"/>
              <a:t>(bonus)</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52</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ROWS=16, COLS=16.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grpSp>
        <p:nvGrpSpPr>
          <p:cNvPr id="5" name="Group 4">
            <a:extLst>
              <a:ext uri="{FF2B5EF4-FFF2-40B4-BE49-F238E27FC236}">
                <a16:creationId xmlns:a16="http://schemas.microsoft.com/office/drawing/2014/main" id="{77F3932B-180C-1343-9651-FD46F0BDD982}"/>
              </a:ext>
            </a:extLst>
          </p:cNvPr>
          <p:cNvGrpSpPr/>
          <p:nvPr/>
        </p:nvGrpSpPr>
        <p:grpSpPr>
          <a:xfrm rot="16200000" flipH="1">
            <a:off x="1531267" y="4406900"/>
            <a:ext cx="2057400" cy="1949450"/>
            <a:chOff x="1549400" y="4419600"/>
            <a:chExt cx="2057400" cy="1949450"/>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sp>
        <p:nvSpPr>
          <p:cNvPr id="29" name="Rectangle 28">
            <a:extLst>
              <a:ext uri="{FF2B5EF4-FFF2-40B4-BE49-F238E27FC236}">
                <a16:creationId xmlns:a16="http://schemas.microsoft.com/office/drawing/2014/main" id="{3FEAC449-5C89-7F42-B6A7-8D252B9948D9}"/>
              </a:ext>
            </a:extLst>
          </p:cNvPr>
          <p:cNvSpPr/>
          <p:nvPr/>
        </p:nvSpPr>
        <p:spPr>
          <a:xfrm>
            <a:off x="1350018" y="4253656"/>
            <a:ext cx="122808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6EA8ED2-E02D-694A-9870-AA2C15EF5930}"/>
              </a:ext>
            </a:extLst>
          </p:cNvPr>
          <p:cNvSpPr/>
          <p:nvPr/>
        </p:nvSpPr>
        <p:spPr>
          <a:xfrm>
            <a:off x="1337318" y="4704837"/>
            <a:ext cx="1228082"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5D7BE2-BE2F-6B49-95CC-4AB07AAAB33E}"/>
              </a:ext>
            </a:extLst>
          </p:cNvPr>
          <p:cNvSpPr/>
          <p:nvPr/>
        </p:nvSpPr>
        <p:spPr>
          <a:xfrm>
            <a:off x="1337318" y="6227612"/>
            <a:ext cx="1228082" cy="360107"/>
          </a:xfrm>
          <a:prstGeom prst="rect">
            <a:avLst/>
          </a:prstGeom>
          <a:solidFill>
            <a:srgbClr val="EBC5CB">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11DB84A-75C9-8A47-BACC-DC83C182CD53}"/>
              </a:ext>
            </a:extLst>
          </p:cNvPr>
          <p:cNvSpPr txBox="1"/>
          <p:nvPr/>
        </p:nvSpPr>
        <p:spPr>
          <a:xfrm>
            <a:off x="5572341" y="4481339"/>
            <a:ext cx="5489359"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C00000"/>
                </a:solidFill>
              </a:rPr>
              <a:t>First</a:t>
            </a:r>
            <a:r>
              <a:rPr lang="zh-CN" altLang="en-US" dirty="0">
                <a:solidFill>
                  <a:srgbClr val="C00000"/>
                </a:solidFill>
              </a:rPr>
              <a:t> </a:t>
            </a:r>
            <a:r>
              <a:rPr lang="en-US" altLang="zh-CN" dirty="0">
                <a:solidFill>
                  <a:srgbClr val="C00000"/>
                </a:solidFill>
              </a:rPr>
              <a:t>column:</a:t>
            </a:r>
            <a:r>
              <a:rPr lang="zh-CN" altLang="en-US" dirty="0">
                <a:solidFill>
                  <a:srgbClr val="C00000"/>
                </a:solidFill>
              </a:rPr>
              <a:t> </a:t>
            </a:r>
            <a:r>
              <a:rPr lang="en-US" altLang="zh-CN" dirty="0">
                <a:solidFill>
                  <a:srgbClr val="C00000"/>
                </a:solidFill>
              </a:rPr>
              <a:t>cache</a:t>
            </a:r>
            <a:r>
              <a:rPr lang="zh-CN" altLang="en-US" dirty="0">
                <a:solidFill>
                  <a:srgbClr val="C00000"/>
                </a:solidFill>
              </a:rPr>
              <a:t> </a:t>
            </a:r>
            <a:r>
              <a:rPr lang="en-US" altLang="zh-CN" dirty="0">
                <a:solidFill>
                  <a:srgbClr val="C00000"/>
                </a:solidFill>
              </a:rPr>
              <a:t>miss.</a:t>
            </a:r>
            <a:r>
              <a:rPr lang="zh-CN" altLang="en-US" dirty="0">
                <a:solidFill>
                  <a:srgbClr val="C00000"/>
                </a:solidFill>
              </a:rPr>
              <a:t> </a:t>
            </a:r>
            <a:endParaRPr lang="en-US" altLang="zh-CN" dirty="0">
              <a:solidFill>
                <a:srgbClr val="C00000"/>
              </a:solidFill>
            </a:endParaRPr>
          </a:p>
          <a:p>
            <a:pPr marL="285750" indent="-285750">
              <a:buFont typeface="Arial" panose="020B0604020202020204" pitchFamily="34" charset="0"/>
              <a:buChar char="•"/>
            </a:pPr>
            <a:r>
              <a:rPr lang="en-US" altLang="zh-CN" dirty="0">
                <a:solidFill>
                  <a:srgbClr val="C00000"/>
                </a:solidFill>
              </a:rPr>
              <a:t>The</a:t>
            </a:r>
            <a:r>
              <a:rPr lang="zh-CN" altLang="en-US" dirty="0">
                <a:solidFill>
                  <a:srgbClr val="C00000"/>
                </a:solidFill>
              </a:rPr>
              <a:t> </a:t>
            </a:r>
            <a:r>
              <a:rPr lang="en-US" altLang="zh-CN" dirty="0">
                <a:solidFill>
                  <a:srgbClr val="C00000"/>
                </a:solidFill>
              </a:rPr>
              <a:t>following</a:t>
            </a:r>
            <a:r>
              <a:rPr lang="zh-CN" altLang="en-US" dirty="0">
                <a:solidFill>
                  <a:srgbClr val="C00000"/>
                </a:solidFill>
              </a:rPr>
              <a:t> </a:t>
            </a:r>
            <a:r>
              <a:rPr lang="en-US" altLang="zh-CN" dirty="0">
                <a:solidFill>
                  <a:srgbClr val="C00000"/>
                </a:solidFill>
              </a:rPr>
              <a:t>7</a:t>
            </a:r>
            <a:r>
              <a:rPr lang="zh-CN" altLang="en-US" dirty="0">
                <a:solidFill>
                  <a:srgbClr val="C00000"/>
                </a:solidFill>
              </a:rPr>
              <a:t> </a:t>
            </a:r>
            <a:r>
              <a:rPr lang="en-US" altLang="zh-CN" dirty="0">
                <a:solidFill>
                  <a:srgbClr val="C00000"/>
                </a:solidFill>
              </a:rPr>
              <a:t>columns:</a:t>
            </a:r>
            <a:r>
              <a:rPr lang="zh-CN" altLang="en-US" dirty="0">
                <a:solidFill>
                  <a:srgbClr val="C00000"/>
                </a:solidFill>
              </a:rPr>
              <a:t> </a:t>
            </a:r>
            <a:r>
              <a:rPr lang="en-US" altLang="zh-CN" dirty="0">
                <a:solidFill>
                  <a:srgbClr val="C00000"/>
                </a:solidFill>
              </a:rPr>
              <a:t>cache</a:t>
            </a:r>
            <a:r>
              <a:rPr lang="zh-CN" altLang="en-US" dirty="0">
                <a:solidFill>
                  <a:srgbClr val="C00000"/>
                </a:solidFill>
              </a:rPr>
              <a:t> </a:t>
            </a:r>
            <a:r>
              <a:rPr lang="en-US" altLang="zh-CN" dirty="0">
                <a:solidFill>
                  <a:srgbClr val="C00000"/>
                </a:solidFill>
              </a:rPr>
              <a:t>hit.</a:t>
            </a:r>
          </a:p>
          <a:p>
            <a:pPr marL="285750" indent="-285750">
              <a:buFont typeface="Arial" panose="020B0604020202020204" pitchFamily="34" charset="0"/>
              <a:buChar char="•"/>
            </a:pPr>
            <a:r>
              <a:rPr lang="en-US" altLang="zh-CN" dirty="0">
                <a:solidFill>
                  <a:srgbClr val="C00000"/>
                </a:solidFill>
              </a:rPr>
              <a:t>Cache</a:t>
            </a:r>
            <a:r>
              <a:rPr lang="zh-CN" altLang="en-US" dirty="0">
                <a:solidFill>
                  <a:srgbClr val="C00000"/>
                </a:solidFill>
              </a:rPr>
              <a:t> </a:t>
            </a:r>
            <a:r>
              <a:rPr lang="en-US" altLang="zh-CN" dirty="0">
                <a:solidFill>
                  <a:srgbClr val="C00000"/>
                </a:solidFill>
              </a:rPr>
              <a:t>miss</a:t>
            </a:r>
            <a:r>
              <a:rPr lang="zh-CN" altLang="en-US" dirty="0">
                <a:solidFill>
                  <a:srgbClr val="C00000"/>
                </a:solidFill>
              </a:rPr>
              <a:t> </a:t>
            </a:r>
            <a:r>
              <a:rPr lang="en-US" altLang="zh-CN" dirty="0">
                <a:solidFill>
                  <a:srgbClr val="C00000"/>
                </a:solidFill>
              </a:rPr>
              <a:t>rate</a:t>
            </a:r>
            <a:r>
              <a:rPr lang="zh-CN" altLang="en-US" dirty="0">
                <a:solidFill>
                  <a:srgbClr val="C00000"/>
                </a:solidFill>
              </a:rPr>
              <a:t> </a:t>
            </a:r>
            <a:r>
              <a:rPr lang="en-US" altLang="zh-CN" dirty="0">
                <a:solidFill>
                  <a:srgbClr val="C00000"/>
                </a:solidFill>
              </a:rPr>
              <a:t>=</a:t>
            </a:r>
            <a:r>
              <a:rPr lang="zh-CN" altLang="en-US" dirty="0">
                <a:solidFill>
                  <a:srgbClr val="C00000"/>
                </a:solidFill>
              </a:rPr>
              <a:t> </a:t>
            </a:r>
            <a:r>
              <a:rPr lang="en-US" altLang="zh-CN" dirty="0">
                <a:solidFill>
                  <a:srgbClr val="C00000"/>
                </a:solidFill>
              </a:rPr>
              <a:t>1/8</a:t>
            </a:r>
          </a:p>
          <a:p>
            <a:pPr marL="285750" indent="-285750">
              <a:buFont typeface="Arial" panose="020B0604020202020204" pitchFamily="34" charset="0"/>
              <a:buChar char="•"/>
            </a:pPr>
            <a:r>
              <a:rPr lang="en-US" altLang="zh-CN" dirty="0">
                <a:solidFill>
                  <a:srgbClr val="C00000"/>
                </a:solidFill>
              </a:rPr>
              <a:t>Cache</a:t>
            </a:r>
            <a:r>
              <a:rPr lang="zh-CN" altLang="en-US" dirty="0">
                <a:solidFill>
                  <a:srgbClr val="C00000"/>
                </a:solidFill>
              </a:rPr>
              <a:t> </a:t>
            </a:r>
            <a:r>
              <a:rPr lang="en-US" altLang="zh-CN" dirty="0">
                <a:solidFill>
                  <a:srgbClr val="C00000"/>
                </a:solidFill>
              </a:rPr>
              <a:t>miss</a:t>
            </a:r>
            <a:r>
              <a:rPr lang="zh-CN" altLang="en-US" dirty="0">
                <a:solidFill>
                  <a:srgbClr val="C00000"/>
                </a:solidFill>
              </a:rPr>
              <a:t> </a:t>
            </a:r>
            <a:r>
              <a:rPr lang="en-US" altLang="zh-CN" dirty="0">
                <a:solidFill>
                  <a:srgbClr val="C00000"/>
                </a:solidFill>
              </a:rPr>
              <a:t>times</a:t>
            </a:r>
            <a:r>
              <a:rPr lang="zh-CN" altLang="en-US" dirty="0">
                <a:solidFill>
                  <a:srgbClr val="C00000"/>
                </a:solidFill>
              </a:rPr>
              <a:t> </a:t>
            </a:r>
            <a:r>
              <a:rPr lang="en-US" altLang="zh-CN" dirty="0">
                <a:solidFill>
                  <a:srgbClr val="C00000"/>
                </a:solidFill>
              </a:rPr>
              <a:t>=</a:t>
            </a:r>
            <a:r>
              <a:rPr lang="zh-CN" altLang="en-US" dirty="0">
                <a:solidFill>
                  <a:srgbClr val="C00000"/>
                </a:solidFill>
              </a:rPr>
              <a:t> </a:t>
            </a:r>
            <a:r>
              <a:rPr lang="en-US" altLang="zh-CN" dirty="0">
                <a:solidFill>
                  <a:srgbClr val="C00000"/>
                </a:solidFill>
              </a:rPr>
              <a:t>16</a:t>
            </a:r>
            <a:r>
              <a:rPr lang="zh-CN" altLang="en-US" dirty="0">
                <a:solidFill>
                  <a:srgbClr val="C00000"/>
                </a:solidFill>
              </a:rPr>
              <a:t> * </a:t>
            </a:r>
            <a:r>
              <a:rPr lang="en-US" altLang="zh-CN" dirty="0">
                <a:solidFill>
                  <a:srgbClr val="C00000"/>
                </a:solidFill>
              </a:rPr>
              <a:t>16</a:t>
            </a:r>
            <a:r>
              <a:rPr lang="zh-CN" altLang="en-US" dirty="0">
                <a:solidFill>
                  <a:srgbClr val="C00000"/>
                </a:solidFill>
              </a:rPr>
              <a:t> * </a:t>
            </a:r>
            <a:r>
              <a:rPr lang="en-US" altLang="zh-CN" dirty="0">
                <a:solidFill>
                  <a:srgbClr val="C00000"/>
                </a:solidFill>
              </a:rPr>
              <a:t>1/8</a:t>
            </a:r>
            <a:r>
              <a:rPr lang="zh-CN" altLang="en-US" dirty="0">
                <a:solidFill>
                  <a:srgbClr val="C00000"/>
                </a:solidFill>
              </a:rPr>
              <a:t> </a:t>
            </a:r>
            <a:r>
              <a:rPr lang="en-US" altLang="zh-CN" dirty="0">
                <a:solidFill>
                  <a:srgbClr val="C00000"/>
                </a:solidFill>
              </a:rPr>
              <a:t>=</a:t>
            </a:r>
            <a:r>
              <a:rPr lang="zh-CN" altLang="en-US" dirty="0">
                <a:solidFill>
                  <a:srgbClr val="C00000"/>
                </a:solidFill>
              </a:rPr>
              <a:t> </a:t>
            </a:r>
            <a:r>
              <a:rPr lang="en-US" altLang="zh-CN" dirty="0">
                <a:solidFill>
                  <a:srgbClr val="C00000"/>
                </a:solidFill>
              </a:rPr>
              <a:t>32</a:t>
            </a:r>
          </a:p>
          <a:p>
            <a:pPr marL="285750" indent="-285750">
              <a:buFont typeface="Arial" panose="020B0604020202020204" pitchFamily="34" charset="0"/>
              <a:buChar char="•"/>
            </a:pPr>
            <a:r>
              <a:rPr lang="en-US" altLang="zh-CN" b="1" i="1" dirty="0">
                <a:solidFill>
                  <a:srgbClr val="C00000"/>
                </a:solidFill>
              </a:rPr>
              <a:t>Is</a:t>
            </a:r>
            <a:r>
              <a:rPr lang="zh-CN" altLang="en-US" b="1" i="1" dirty="0">
                <a:solidFill>
                  <a:srgbClr val="C00000"/>
                </a:solidFill>
              </a:rPr>
              <a:t> </a:t>
            </a:r>
            <a:r>
              <a:rPr lang="en-US" altLang="zh-CN" b="1" i="1" dirty="0">
                <a:solidFill>
                  <a:srgbClr val="C00000"/>
                </a:solidFill>
              </a:rPr>
              <a:t>this</a:t>
            </a:r>
            <a:r>
              <a:rPr lang="zh-CN" altLang="en-US" b="1" i="1" dirty="0">
                <a:solidFill>
                  <a:srgbClr val="C00000"/>
                </a:solidFill>
              </a:rPr>
              <a:t> </a:t>
            </a:r>
            <a:r>
              <a:rPr lang="en-US" altLang="zh-CN" b="1" i="1" dirty="0">
                <a:solidFill>
                  <a:srgbClr val="C00000"/>
                </a:solidFill>
              </a:rPr>
              <a:t>correct?</a:t>
            </a:r>
          </a:p>
          <a:p>
            <a:pPr marL="285750" indent="-285750">
              <a:buFont typeface="Arial" panose="020B0604020202020204" pitchFamily="34" charset="0"/>
              <a:buChar char="•"/>
            </a:pPr>
            <a:r>
              <a:rPr lang="en-US" altLang="zh-CN" b="1" i="1" dirty="0">
                <a:solidFill>
                  <a:srgbClr val="C00000"/>
                </a:solidFill>
              </a:rPr>
              <a:t>No!</a:t>
            </a:r>
          </a:p>
        </p:txBody>
      </p:sp>
      <p:sp>
        <p:nvSpPr>
          <p:cNvPr id="27" name="Rectangular Callout 26">
            <a:extLst>
              <a:ext uri="{FF2B5EF4-FFF2-40B4-BE49-F238E27FC236}">
                <a16:creationId xmlns:a16="http://schemas.microsoft.com/office/drawing/2014/main" id="{D347C952-8D64-174E-915C-2F8D00AE977B}"/>
              </a:ext>
            </a:extLst>
          </p:cNvPr>
          <p:cNvSpPr/>
          <p:nvPr/>
        </p:nvSpPr>
        <p:spPr>
          <a:xfrm>
            <a:off x="1204375" y="3340108"/>
            <a:ext cx="2415117" cy="858446"/>
          </a:xfrm>
          <a:prstGeom prst="wedgeRectCallout">
            <a:avLst/>
          </a:prstGeom>
          <a:solidFill>
            <a:srgbClr val="EBC5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64</a:t>
            </a:r>
            <a:r>
              <a:rPr lang="zh-CN" altLang="en-US" dirty="0">
                <a:solidFill>
                  <a:schemeClr val="bg1"/>
                </a:solidFill>
              </a:rPr>
              <a:t> </a:t>
            </a:r>
            <a:r>
              <a:rPr lang="en-US" altLang="zh-CN" dirty="0">
                <a:solidFill>
                  <a:schemeClr val="bg1"/>
                </a:solidFill>
              </a:rPr>
              <a:t>bytes</a:t>
            </a:r>
            <a:r>
              <a:rPr lang="zh-CN" altLang="en-US" dirty="0">
                <a:solidFill>
                  <a:schemeClr val="bg1"/>
                </a:solidFill>
              </a:rPr>
              <a:t> </a:t>
            </a:r>
            <a:endParaRPr lang="en-US" altLang="zh-CN" dirty="0">
              <a:solidFill>
                <a:schemeClr val="bg1"/>
              </a:solidFill>
            </a:endParaRPr>
          </a:p>
          <a:p>
            <a:pPr algn="ctr"/>
            <a:r>
              <a:rPr lang="en-US" altLang="zh-CN" dirty="0">
                <a:solidFill>
                  <a:schemeClr val="bg1"/>
                </a:solidFill>
              </a:rPr>
              <a:t>=</a:t>
            </a:r>
            <a:r>
              <a:rPr lang="zh-CN" altLang="en-US" dirty="0">
                <a:solidFill>
                  <a:schemeClr val="bg1"/>
                </a:solidFill>
              </a:rPr>
              <a:t> </a:t>
            </a:r>
            <a:r>
              <a:rPr lang="en-US" altLang="zh-CN" dirty="0">
                <a:solidFill>
                  <a:schemeClr val="bg1"/>
                </a:solidFill>
              </a:rPr>
              <a:t>8</a:t>
            </a:r>
            <a:r>
              <a:rPr lang="zh-CN" altLang="en-US" dirty="0">
                <a:solidFill>
                  <a:schemeClr val="bg1"/>
                </a:solidFill>
              </a:rPr>
              <a:t> * </a:t>
            </a:r>
            <a:r>
              <a:rPr lang="en-US" altLang="zh-CN" dirty="0" err="1">
                <a:solidFill>
                  <a:schemeClr val="bg1"/>
                </a:solidFill>
              </a:rPr>
              <a:t>sizeof</a:t>
            </a:r>
            <a:r>
              <a:rPr lang="en-US" altLang="zh-CN" dirty="0">
                <a:solidFill>
                  <a:schemeClr val="bg1"/>
                </a:solidFill>
              </a:rPr>
              <a:t>(long)</a:t>
            </a:r>
          </a:p>
          <a:p>
            <a:pPr algn="ctr"/>
            <a:r>
              <a:rPr lang="en-US" altLang="zh-CN" dirty="0">
                <a:solidFill>
                  <a:schemeClr val="bg1"/>
                </a:solidFill>
              </a:rPr>
              <a:t>=</a:t>
            </a:r>
            <a:r>
              <a:rPr lang="zh-CN" altLang="en-US" dirty="0">
                <a:solidFill>
                  <a:schemeClr val="bg1"/>
                </a:solidFill>
              </a:rPr>
              <a:t> </a:t>
            </a:r>
            <a:r>
              <a:rPr lang="en-US" altLang="zh-CN" dirty="0">
                <a:solidFill>
                  <a:schemeClr val="bg1"/>
                </a:solidFill>
              </a:rPr>
              <a:t>8</a:t>
            </a:r>
            <a:r>
              <a:rPr lang="zh-CN" altLang="en-US" dirty="0">
                <a:solidFill>
                  <a:schemeClr val="bg1"/>
                </a:solidFill>
              </a:rPr>
              <a:t> </a:t>
            </a:r>
            <a:r>
              <a:rPr lang="en-US" altLang="zh-CN" dirty="0">
                <a:solidFill>
                  <a:schemeClr val="bg1"/>
                </a:solidFill>
              </a:rPr>
              <a:t>columns</a:t>
            </a:r>
            <a:endParaRPr lang="en-US" dirty="0">
              <a:solidFill>
                <a:schemeClr val="bg1"/>
              </a:solidFill>
            </a:endParaRPr>
          </a:p>
        </p:txBody>
      </p:sp>
    </p:spTree>
    <p:extLst>
      <p:ext uri="{BB962C8B-B14F-4D97-AF65-F5344CB8AC3E}">
        <p14:creationId xmlns:p14="http://schemas.microsoft.com/office/powerpoint/2010/main" val="32354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53</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extLst>
              <p:ext uri="{D42A27DB-BD31-4B8C-83A1-F6EECF244321}">
                <p14:modId xmlns:p14="http://schemas.microsoft.com/office/powerpoint/2010/main" val="2156546992"/>
              </p:ext>
            </p:extLst>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1" name="Rectangular Callout 10">
            <a:extLst>
              <a:ext uri="{FF2B5EF4-FFF2-40B4-BE49-F238E27FC236}">
                <a16:creationId xmlns:a16="http://schemas.microsoft.com/office/drawing/2014/main" id="{DC0BF714-9061-AE4F-9477-7CE413566AA2}"/>
              </a:ext>
            </a:extLst>
          </p:cNvPr>
          <p:cNvSpPr/>
          <p:nvPr/>
        </p:nvSpPr>
        <p:spPr>
          <a:xfrm>
            <a:off x="2336799" y="1194548"/>
            <a:ext cx="2489200" cy="901700"/>
          </a:xfrm>
          <a:prstGeom prst="wedgeRectCallout">
            <a:avLst>
              <a:gd name="adj1" fmla="val -30017"/>
              <a:gd name="adj2" fmla="val -75528"/>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a:t>Which</a:t>
            </a:r>
            <a:r>
              <a:rPr lang="zh-CN" altLang="en-US"/>
              <a:t> </a:t>
            </a:r>
            <a:r>
              <a:rPr lang="en-US" altLang="zh-CN"/>
              <a:t>set</a:t>
            </a:r>
            <a:r>
              <a:rPr lang="zh-CN" altLang="en-US"/>
              <a:t> </a:t>
            </a:r>
            <a:r>
              <a:rPr lang="en-US" altLang="zh-CN"/>
              <a:t>should</a:t>
            </a:r>
            <a:r>
              <a:rPr lang="zh-CN" altLang="en-US"/>
              <a:t> </a:t>
            </a:r>
            <a:r>
              <a:rPr lang="en-US" altLang="zh-CN"/>
              <a:t>it</a:t>
            </a:r>
            <a:r>
              <a:rPr lang="zh-CN" altLang="en-US"/>
              <a:t> </a:t>
            </a:r>
            <a:r>
              <a:rPr lang="en-US" altLang="zh-CN"/>
              <a:t>be</a:t>
            </a:r>
            <a:r>
              <a:rPr lang="zh-CN" altLang="en-US"/>
              <a:t> </a:t>
            </a:r>
            <a:r>
              <a:rPr lang="en-US" altLang="zh-CN"/>
              <a:t>mapped</a:t>
            </a:r>
            <a:r>
              <a:rPr lang="zh-CN" altLang="en-US"/>
              <a:t> </a:t>
            </a:r>
            <a:r>
              <a:rPr lang="en-US" altLang="zh-CN"/>
              <a:t>to?</a:t>
            </a:r>
            <a:endParaRPr lang="en-US"/>
          </a:p>
        </p:txBody>
      </p:sp>
    </p:spTree>
    <p:extLst>
      <p:ext uri="{BB962C8B-B14F-4D97-AF65-F5344CB8AC3E}">
        <p14:creationId xmlns:p14="http://schemas.microsoft.com/office/powerpoint/2010/main" val="102336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8"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54</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1" name="Rectangular Callout 10">
            <a:extLst>
              <a:ext uri="{FF2B5EF4-FFF2-40B4-BE49-F238E27FC236}">
                <a16:creationId xmlns:a16="http://schemas.microsoft.com/office/drawing/2014/main" id="{DC0BF714-9061-AE4F-9477-7CE413566AA2}"/>
              </a:ext>
            </a:extLst>
          </p:cNvPr>
          <p:cNvSpPr/>
          <p:nvPr/>
        </p:nvSpPr>
        <p:spPr>
          <a:xfrm>
            <a:off x="2336799" y="1194548"/>
            <a:ext cx="2489200" cy="901700"/>
          </a:xfrm>
          <a:prstGeom prst="wedgeRectCallout">
            <a:avLst>
              <a:gd name="adj1" fmla="val -30017"/>
              <a:gd name="adj2" fmla="val -75528"/>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is</a:t>
            </a:r>
            <a:r>
              <a:rPr lang="zh-CN" altLang="en-US"/>
              <a:t> </a:t>
            </a:r>
            <a:r>
              <a:rPr lang="en-US" altLang="zh-CN"/>
              <a:t>0.</a:t>
            </a:r>
            <a:endParaRPr lang="en-US"/>
          </a:p>
        </p:txBody>
      </p:sp>
      <p:graphicFrame>
        <p:nvGraphicFramePr>
          <p:cNvPr id="12" name="Table 4">
            <a:extLst>
              <a:ext uri="{FF2B5EF4-FFF2-40B4-BE49-F238E27FC236}">
                <a16:creationId xmlns:a16="http://schemas.microsoft.com/office/drawing/2014/main" id="{6E1C6581-2067-8346-A9EF-C7E1428633DA}"/>
              </a:ext>
            </a:extLst>
          </p:cNvPr>
          <p:cNvGraphicFramePr>
            <a:graphicFrameLocks noGrp="1"/>
          </p:cNvGraphicFramePr>
          <p:nvPr>
            <p:extLst>
              <p:ext uri="{D42A27DB-BD31-4B8C-83A1-F6EECF244321}">
                <p14:modId xmlns:p14="http://schemas.microsoft.com/office/powerpoint/2010/main" val="3952446440"/>
              </p:ext>
            </p:extLst>
          </p:nvPr>
        </p:nvGraphicFramePr>
        <p:xfrm>
          <a:off x="5829642" y="4026679"/>
          <a:ext cx="6234183" cy="370840"/>
        </p:xfrm>
        <a:graphic>
          <a:graphicData uri="http://schemas.openxmlformats.org/drawingml/2006/table">
            <a:tbl>
              <a:tblPr firstRow="1" bandRow="1">
                <a:tableStyleId>{5940675A-B579-460E-94D1-54222C63F5DA}</a:tableStyleId>
              </a:tblPr>
              <a:tblGrid>
                <a:gridCol w="2078061">
                  <a:extLst>
                    <a:ext uri="{9D8B030D-6E8A-4147-A177-3AD203B41FA5}">
                      <a16:colId xmlns:a16="http://schemas.microsoft.com/office/drawing/2014/main" val="4181279385"/>
                    </a:ext>
                  </a:extLst>
                </a:gridCol>
                <a:gridCol w="2078061">
                  <a:extLst>
                    <a:ext uri="{9D8B030D-6E8A-4147-A177-3AD203B41FA5}">
                      <a16:colId xmlns:a16="http://schemas.microsoft.com/office/drawing/2014/main" val="1304799748"/>
                    </a:ext>
                  </a:extLst>
                </a:gridCol>
                <a:gridCol w="2078061">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r>
                        <a:rPr lang="zh-CN" altLang="en-US">
                          <a:solidFill>
                            <a:schemeClr val="bg1"/>
                          </a:solidFill>
                        </a:rPr>
                        <a:t> </a:t>
                      </a:r>
                      <a:r>
                        <a:rPr lang="en-US" altLang="zh-CN">
                          <a:solidFill>
                            <a:schemeClr val="bg1"/>
                          </a:solidFill>
                        </a:rPr>
                        <a:t>(22</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r>
                        <a:rPr lang="zh-CN" altLang="en-US">
                          <a:solidFill>
                            <a:schemeClr val="bg1"/>
                          </a:solidFill>
                        </a:rPr>
                        <a:t> </a:t>
                      </a:r>
                      <a:r>
                        <a:rPr lang="en-US" altLang="zh-CN">
                          <a:solidFill>
                            <a:schemeClr val="bg1"/>
                          </a:solidFill>
                        </a:rPr>
                        <a:t>(4</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r>
                        <a:rPr lang="zh-CN" altLang="en-US">
                          <a:solidFill>
                            <a:schemeClr val="bg1"/>
                          </a:solidFill>
                        </a:rPr>
                        <a:t> </a:t>
                      </a:r>
                      <a:r>
                        <a:rPr lang="en-US" altLang="zh-CN">
                          <a:solidFill>
                            <a:schemeClr val="bg1"/>
                          </a:solidFill>
                        </a:rPr>
                        <a:t>(6</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16" name="TextBox 15">
            <a:extLst>
              <a:ext uri="{FF2B5EF4-FFF2-40B4-BE49-F238E27FC236}">
                <a16:creationId xmlns:a16="http://schemas.microsoft.com/office/drawing/2014/main" id="{4EF8CA90-A1CA-634E-8292-3BA186594705}"/>
              </a:ext>
            </a:extLst>
          </p:cNvPr>
          <p:cNvSpPr txBox="1"/>
          <p:nvPr/>
        </p:nvSpPr>
        <p:spPr>
          <a:xfrm>
            <a:off x="5799460" y="3527015"/>
            <a:ext cx="2646040" cy="370840"/>
          </a:xfrm>
          <a:prstGeom prst="rect">
            <a:avLst/>
          </a:prstGeom>
          <a:noFill/>
        </p:spPr>
        <p:txBody>
          <a:bodyPr wrap="square" rtlCol="0">
            <a:spAutoFit/>
          </a:bodyPr>
          <a:lstStyle/>
          <a:p>
            <a:r>
              <a:rPr lang="en-US" altLang="zh-CN"/>
              <a:t>Address:</a:t>
            </a:r>
            <a:r>
              <a:rPr lang="zh-CN" altLang="en-US"/>
              <a:t> </a:t>
            </a:r>
            <a:r>
              <a:rPr lang="en-US" altLang="zh-CN"/>
              <a:t>0</a:t>
            </a:r>
            <a:r>
              <a:rPr lang="zh-CN" altLang="en-US"/>
              <a:t> </a:t>
            </a:r>
            <a:endParaRPr lang="en-US" altLang="zh-CN"/>
          </a:p>
        </p:txBody>
      </p:sp>
      <p:sp>
        <p:nvSpPr>
          <p:cNvPr id="17" name="Rectangle 16">
            <a:extLst>
              <a:ext uri="{FF2B5EF4-FFF2-40B4-BE49-F238E27FC236}">
                <a16:creationId xmlns:a16="http://schemas.microsoft.com/office/drawing/2014/main" id="{2E563CC0-3AA1-7C41-976D-8E931D2DAB27}"/>
              </a:ext>
            </a:extLst>
          </p:cNvPr>
          <p:cNvSpPr/>
          <p:nvPr/>
        </p:nvSpPr>
        <p:spPr>
          <a:xfrm>
            <a:off x="8238122" y="40455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0000</a:t>
            </a:r>
            <a:endParaRPr lang="en-US">
              <a:solidFill>
                <a:schemeClr val="bg1"/>
              </a:solidFill>
            </a:endParaRP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Tree>
    <p:extLst>
      <p:ext uri="{BB962C8B-B14F-4D97-AF65-F5344CB8AC3E}">
        <p14:creationId xmlns:p14="http://schemas.microsoft.com/office/powerpoint/2010/main" val="129262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17" grpId="0" animBg="1"/>
      <p:bldP spid="1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55</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1" name="Rectangular Callout 10">
            <a:extLst>
              <a:ext uri="{FF2B5EF4-FFF2-40B4-BE49-F238E27FC236}">
                <a16:creationId xmlns:a16="http://schemas.microsoft.com/office/drawing/2014/main" id="{DC0BF714-9061-AE4F-9477-7CE413566AA2}"/>
              </a:ext>
            </a:extLst>
          </p:cNvPr>
          <p:cNvSpPr/>
          <p:nvPr/>
        </p:nvSpPr>
        <p:spPr>
          <a:xfrm>
            <a:off x="3581399" y="1117334"/>
            <a:ext cx="2489200" cy="901700"/>
          </a:xfrm>
          <a:prstGeom prst="wedgeRectCallout">
            <a:avLst>
              <a:gd name="adj1" fmla="val -30017"/>
              <a:gd name="adj2" fmla="val -75528"/>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a:t>The</a:t>
            </a:r>
            <a:r>
              <a:rPr lang="zh-CN" altLang="en-US"/>
              <a:t> </a:t>
            </a:r>
            <a:r>
              <a:rPr lang="en-US" altLang="zh-CN"/>
              <a:t>start</a:t>
            </a:r>
            <a:r>
              <a:rPr lang="zh-CN" altLang="en-US"/>
              <a:t> </a:t>
            </a:r>
            <a:r>
              <a:rPr lang="en-US" altLang="zh-CN"/>
              <a:t>address</a:t>
            </a:r>
            <a:r>
              <a:rPr lang="zh-CN" altLang="en-US"/>
              <a:t> </a:t>
            </a:r>
            <a:r>
              <a:rPr lang="en-US" altLang="zh-CN"/>
              <a:t>is</a:t>
            </a:r>
            <a:r>
              <a:rPr lang="zh-CN" altLang="en-US"/>
              <a:t> </a:t>
            </a:r>
            <a:endParaRPr lang="en-US" altLang="zh-CN"/>
          </a:p>
          <a:p>
            <a:pPr algn="ctr"/>
            <a:r>
              <a:rPr lang="en-US" altLang="zh-CN"/>
              <a:t>0</a:t>
            </a:r>
            <a:r>
              <a:rPr lang="zh-CN" altLang="en-US"/>
              <a:t> </a:t>
            </a:r>
            <a:r>
              <a:rPr lang="en-US" altLang="zh-CN"/>
              <a:t>+</a:t>
            </a:r>
            <a:r>
              <a:rPr lang="zh-CN" altLang="en-US"/>
              <a:t> </a:t>
            </a:r>
            <a:r>
              <a:rPr lang="en-US" altLang="zh-CN"/>
              <a:t>64</a:t>
            </a:r>
            <a:r>
              <a:rPr lang="zh-CN" altLang="en-US"/>
              <a:t> </a:t>
            </a:r>
            <a:r>
              <a:rPr lang="en-US" altLang="zh-CN"/>
              <a:t>(</a:t>
            </a:r>
            <a:r>
              <a:rPr lang="en-US" altLang="zh-CN" err="1"/>
              <a:t>cacheline</a:t>
            </a:r>
            <a:r>
              <a:rPr lang="zh-CN" altLang="en-US"/>
              <a:t> </a:t>
            </a:r>
            <a:r>
              <a:rPr lang="en-US" altLang="zh-CN"/>
              <a:t>size).</a:t>
            </a:r>
            <a:endParaRPr lang="en-US"/>
          </a:p>
        </p:txBody>
      </p:sp>
      <p:graphicFrame>
        <p:nvGraphicFramePr>
          <p:cNvPr id="12" name="Table 4">
            <a:extLst>
              <a:ext uri="{FF2B5EF4-FFF2-40B4-BE49-F238E27FC236}">
                <a16:creationId xmlns:a16="http://schemas.microsoft.com/office/drawing/2014/main" id="{6E1C6581-2067-8346-A9EF-C7E1428633DA}"/>
              </a:ext>
            </a:extLst>
          </p:cNvPr>
          <p:cNvGraphicFramePr>
            <a:graphicFrameLocks noGrp="1"/>
          </p:cNvGraphicFramePr>
          <p:nvPr/>
        </p:nvGraphicFramePr>
        <p:xfrm>
          <a:off x="5829642" y="4026679"/>
          <a:ext cx="6234183" cy="370840"/>
        </p:xfrm>
        <a:graphic>
          <a:graphicData uri="http://schemas.openxmlformats.org/drawingml/2006/table">
            <a:tbl>
              <a:tblPr firstRow="1" bandRow="1">
                <a:tableStyleId>{5940675A-B579-460E-94D1-54222C63F5DA}</a:tableStyleId>
              </a:tblPr>
              <a:tblGrid>
                <a:gridCol w="2078061">
                  <a:extLst>
                    <a:ext uri="{9D8B030D-6E8A-4147-A177-3AD203B41FA5}">
                      <a16:colId xmlns:a16="http://schemas.microsoft.com/office/drawing/2014/main" val="4181279385"/>
                    </a:ext>
                  </a:extLst>
                </a:gridCol>
                <a:gridCol w="2078061">
                  <a:extLst>
                    <a:ext uri="{9D8B030D-6E8A-4147-A177-3AD203B41FA5}">
                      <a16:colId xmlns:a16="http://schemas.microsoft.com/office/drawing/2014/main" val="1304799748"/>
                    </a:ext>
                  </a:extLst>
                </a:gridCol>
                <a:gridCol w="2078061">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r>
                        <a:rPr lang="zh-CN" altLang="en-US">
                          <a:solidFill>
                            <a:schemeClr val="bg1"/>
                          </a:solidFill>
                        </a:rPr>
                        <a:t> </a:t>
                      </a:r>
                      <a:r>
                        <a:rPr lang="en-US" altLang="zh-CN">
                          <a:solidFill>
                            <a:schemeClr val="bg1"/>
                          </a:solidFill>
                        </a:rPr>
                        <a:t>(22</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r>
                        <a:rPr lang="zh-CN" altLang="en-US">
                          <a:solidFill>
                            <a:schemeClr val="bg1"/>
                          </a:solidFill>
                        </a:rPr>
                        <a:t> </a:t>
                      </a:r>
                      <a:r>
                        <a:rPr lang="en-US" altLang="zh-CN">
                          <a:solidFill>
                            <a:schemeClr val="bg1"/>
                          </a:solidFill>
                        </a:rPr>
                        <a:t>(4</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r>
                        <a:rPr lang="zh-CN" altLang="en-US">
                          <a:solidFill>
                            <a:schemeClr val="bg1"/>
                          </a:solidFill>
                        </a:rPr>
                        <a:t> </a:t>
                      </a:r>
                      <a:r>
                        <a:rPr lang="en-US" altLang="zh-CN">
                          <a:solidFill>
                            <a:schemeClr val="bg1"/>
                          </a:solidFill>
                        </a:rPr>
                        <a:t>(6</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16" name="TextBox 15">
            <a:extLst>
              <a:ext uri="{FF2B5EF4-FFF2-40B4-BE49-F238E27FC236}">
                <a16:creationId xmlns:a16="http://schemas.microsoft.com/office/drawing/2014/main" id="{4EF8CA90-A1CA-634E-8292-3BA186594705}"/>
              </a:ext>
            </a:extLst>
          </p:cNvPr>
          <p:cNvSpPr txBox="1"/>
          <p:nvPr/>
        </p:nvSpPr>
        <p:spPr>
          <a:xfrm>
            <a:off x="5799460" y="3527015"/>
            <a:ext cx="2646040" cy="370840"/>
          </a:xfrm>
          <a:prstGeom prst="rect">
            <a:avLst/>
          </a:prstGeom>
          <a:noFill/>
        </p:spPr>
        <p:txBody>
          <a:bodyPr wrap="square" rtlCol="0">
            <a:spAutoFit/>
          </a:bodyPr>
          <a:lstStyle/>
          <a:p>
            <a:r>
              <a:rPr lang="en-US" altLang="zh-CN"/>
              <a:t>Address:</a:t>
            </a:r>
            <a:r>
              <a:rPr lang="zh-CN" altLang="en-US"/>
              <a:t> </a:t>
            </a:r>
            <a:r>
              <a:rPr lang="en-US" altLang="zh-CN"/>
              <a:t>64</a:t>
            </a:r>
            <a:r>
              <a:rPr lang="zh-CN" altLang="en-US"/>
              <a:t> </a:t>
            </a:r>
            <a:r>
              <a:rPr lang="en-US" altLang="zh-CN"/>
              <a:t>=</a:t>
            </a:r>
            <a:r>
              <a:rPr lang="zh-CN" altLang="en-US"/>
              <a:t> </a:t>
            </a:r>
            <a:r>
              <a:rPr lang="en-US" altLang="zh-CN"/>
              <a:t>1</a:t>
            </a:r>
            <a:r>
              <a:rPr lang="zh-CN" altLang="en-US"/>
              <a:t> * </a:t>
            </a:r>
            <a:r>
              <a:rPr lang="en-US" altLang="zh-CN"/>
              <a:t>2^6</a:t>
            </a:r>
            <a:r>
              <a:rPr lang="zh-CN" altLang="en-US"/>
              <a:t> </a:t>
            </a:r>
            <a:endParaRPr lang="en-US" altLang="zh-CN"/>
          </a:p>
        </p:txBody>
      </p:sp>
      <p:sp>
        <p:nvSpPr>
          <p:cNvPr id="17" name="Rectangle 16">
            <a:extLst>
              <a:ext uri="{FF2B5EF4-FFF2-40B4-BE49-F238E27FC236}">
                <a16:creationId xmlns:a16="http://schemas.microsoft.com/office/drawing/2014/main" id="{2E563CC0-3AA1-7C41-976D-8E931D2DAB27}"/>
              </a:ext>
            </a:extLst>
          </p:cNvPr>
          <p:cNvSpPr/>
          <p:nvPr/>
        </p:nvSpPr>
        <p:spPr>
          <a:xfrm>
            <a:off x="8238122" y="40455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0001</a:t>
            </a:r>
            <a:endParaRPr lang="en-US">
              <a:solidFill>
                <a:schemeClr val="bg1"/>
              </a:solidFill>
            </a:endParaRP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Tree>
    <p:extLst>
      <p:ext uri="{BB962C8B-B14F-4D97-AF65-F5344CB8AC3E}">
        <p14:creationId xmlns:p14="http://schemas.microsoft.com/office/powerpoint/2010/main" val="114173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17"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56</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1" name="Rectangular Callout 10">
            <a:extLst>
              <a:ext uri="{FF2B5EF4-FFF2-40B4-BE49-F238E27FC236}">
                <a16:creationId xmlns:a16="http://schemas.microsoft.com/office/drawing/2014/main" id="{DC0BF714-9061-AE4F-9477-7CE413566AA2}"/>
              </a:ext>
            </a:extLst>
          </p:cNvPr>
          <p:cNvSpPr/>
          <p:nvPr/>
        </p:nvSpPr>
        <p:spPr>
          <a:xfrm>
            <a:off x="2019300" y="1449917"/>
            <a:ext cx="2819400" cy="899583"/>
          </a:xfrm>
          <a:prstGeom prst="wedgeRectCallout">
            <a:avLst>
              <a:gd name="adj1" fmla="val -30017"/>
              <a:gd name="adj2" fmla="val -75528"/>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a:t>The</a:t>
            </a:r>
            <a:r>
              <a:rPr lang="zh-CN" altLang="en-US"/>
              <a:t> </a:t>
            </a:r>
            <a:r>
              <a:rPr lang="en-US" altLang="zh-CN"/>
              <a:t>start</a:t>
            </a:r>
            <a:r>
              <a:rPr lang="zh-CN" altLang="en-US"/>
              <a:t> </a:t>
            </a:r>
            <a:r>
              <a:rPr lang="en-US" altLang="zh-CN"/>
              <a:t>address</a:t>
            </a:r>
            <a:r>
              <a:rPr lang="zh-CN" altLang="en-US"/>
              <a:t> </a:t>
            </a:r>
            <a:r>
              <a:rPr lang="en-US" altLang="zh-CN"/>
              <a:t>is</a:t>
            </a:r>
            <a:r>
              <a:rPr lang="zh-CN" altLang="en-US"/>
              <a:t> </a:t>
            </a:r>
            <a:endParaRPr lang="en-US" altLang="zh-CN"/>
          </a:p>
          <a:p>
            <a:pPr algn="ctr"/>
            <a:r>
              <a:rPr lang="en-US" altLang="zh-CN"/>
              <a:t>0</a:t>
            </a:r>
            <a:r>
              <a:rPr lang="zh-CN" altLang="en-US"/>
              <a:t> </a:t>
            </a:r>
            <a:r>
              <a:rPr lang="en-US" altLang="zh-CN"/>
              <a:t>+</a:t>
            </a:r>
            <a:r>
              <a:rPr lang="zh-CN" altLang="en-US"/>
              <a:t> </a:t>
            </a:r>
            <a:r>
              <a:rPr lang="en-US" altLang="zh-CN"/>
              <a:t>2</a:t>
            </a:r>
            <a:r>
              <a:rPr lang="zh-CN" altLang="en-US"/>
              <a:t> *</a:t>
            </a:r>
            <a:r>
              <a:rPr lang="en-US" altLang="zh-CN"/>
              <a:t>64</a:t>
            </a:r>
            <a:r>
              <a:rPr lang="zh-CN" altLang="en-US"/>
              <a:t> </a:t>
            </a:r>
            <a:r>
              <a:rPr lang="en-US" altLang="zh-CN"/>
              <a:t>(</a:t>
            </a:r>
            <a:r>
              <a:rPr lang="en-US" altLang="zh-CN" err="1"/>
              <a:t>cacheline</a:t>
            </a:r>
            <a:r>
              <a:rPr lang="zh-CN" altLang="en-US"/>
              <a:t> </a:t>
            </a:r>
            <a:r>
              <a:rPr lang="en-US" altLang="zh-CN"/>
              <a:t>size).</a:t>
            </a:r>
            <a:endParaRPr lang="en-US"/>
          </a:p>
        </p:txBody>
      </p:sp>
      <p:graphicFrame>
        <p:nvGraphicFramePr>
          <p:cNvPr id="12" name="Table 4">
            <a:extLst>
              <a:ext uri="{FF2B5EF4-FFF2-40B4-BE49-F238E27FC236}">
                <a16:creationId xmlns:a16="http://schemas.microsoft.com/office/drawing/2014/main" id="{6E1C6581-2067-8346-A9EF-C7E1428633DA}"/>
              </a:ext>
            </a:extLst>
          </p:cNvPr>
          <p:cNvGraphicFramePr>
            <a:graphicFrameLocks noGrp="1"/>
          </p:cNvGraphicFramePr>
          <p:nvPr/>
        </p:nvGraphicFramePr>
        <p:xfrm>
          <a:off x="5829642" y="4026679"/>
          <a:ext cx="6234183" cy="370840"/>
        </p:xfrm>
        <a:graphic>
          <a:graphicData uri="http://schemas.openxmlformats.org/drawingml/2006/table">
            <a:tbl>
              <a:tblPr firstRow="1" bandRow="1">
                <a:tableStyleId>{5940675A-B579-460E-94D1-54222C63F5DA}</a:tableStyleId>
              </a:tblPr>
              <a:tblGrid>
                <a:gridCol w="2078061">
                  <a:extLst>
                    <a:ext uri="{9D8B030D-6E8A-4147-A177-3AD203B41FA5}">
                      <a16:colId xmlns:a16="http://schemas.microsoft.com/office/drawing/2014/main" val="4181279385"/>
                    </a:ext>
                  </a:extLst>
                </a:gridCol>
                <a:gridCol w="2078061">
                  <a:extLst>
                    <a:ext uri="{9D8B030D-6E8A-4147-A177-3AD203B41FA5}">
                      <a16:colId xmlns:a16="http://schemas.microsoft.com/office/drawing/2014/main" val="1304799748"/>
                    </a:ext>
                  </a:extLst>
                </a:gridCol>
                <a:gridCol w="2078061">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r>
                        <a:rPr lang="zh-CN" altLang="en-US">
                          <a:solidFill>
                            <a:schemeClr val="bg1"/>
                          </a:solidFill>
                        </a:rPr>
                        <a:t> </a:t>
                      </a:r>
                      <a:r>
                        <a:rPr lang="en-US" altLang="zh-CN">
                          <a:solidFill>
                            <a:schemeClr val="bg1"/>
                          </a:solidFill>
                        </a:rPr>
                        <a:t>(22</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r>
                        <a:rPr lang="zh-CN" altLang="en-US">
                          <a:solidFill>
                            <a:schemeClr val="bg1"/>
                          </a:solidFill>
                        </a:rPr>
                        <a:t> </a:t>
                      </a:r>
                      <a:r>
                        <a:rPr lang="en-US" altLang="zh-CN">
                          <a:solidFill>
                            <a:schemeClr val="bg1"/>
                          </a:solidFill>
                        </a:rPr>
                        <a:t>(4</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r>
                        <a:rPr lang="zh-CN" altLang="en-US">
                          <a:solidFill>
                            <a:schemeClr val="bg1"/>
                          </a:solidFill>
                        </a:rPr>
                        <a:t> </a:t>
                      </a:r>
                      <a:r>
                        <a:rPr lang="en-US" altLang="zh-CN">
                          <a:solidFill>
                            <a:schemeClr val="bg1"/>
                          </a:solidFill>
                        </a:rPr>
                        <a:t>(6</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16" name="TextBox 15">
            <a:extLst>
              <a:ext uri="{FF2B5EF4-FFF2-40B4-BE49-F238E27FC236}">
                <a16:creationId xmlns:a16="http://schemas.microsoft.com/office/drawing/2014/main" id="{4EF8CA90-A1CA-634E-8292-3BA186594705}"/>
              </a:ext>
            </a:extLst>
          </p:cNvPr>
          <p:cNvSpPr txBox="1"/>
          <p:nvPr/>
        </p:nvSpPr>
        <p:spPr>
          <a:xfrm>
            <a:off x="5799460" y="3527015"/>
            <a:ext cx="2646040" cy="370840"/>
          </a:xfrm>
          <a:prstGeom prst="rect">
            <a:avLst/>
          </a:prstGeom>
          <a:noFill/>
        </p:spPr>
        <p:txBody>
          <a:bodyPr wrap="square" rtlCol="0">
            <a:spAutoFit/>
          </a:bodyPr>
          <a:lstStyle/>
          <a:p>
            <a:r>
              <a:rPr lang="en-US" altLang="zh-CN"/>
              <a:t>Address:</a:t>
            </a:r>
            <a:r>
              <a:rPr lang="zh-CN" altLang="en-US"/>
              <a:t> </a:t>
            </a:r>
            <a:r>
              <a:rPr lang="en-US" altLang="zh-CN"/>
              <a:t>64</a:t>
            </a:r>
            <a:r>
              <a:rPr lang="zh-CN" altLang="en-US"/>
              <a:t> </a:t>
            </a:r>
            <a:r>
              <a:rPr lang="en-US" altLang="zh-CN"/>
              <a:t>=</a:t>
            </a:r>
            <a:r>
              <a:rPr lang="zh-CN" altLang="en-US"/>
              <a:t> </a:t>
            </a:r>
            <a:r>
              <a:rPr lang="en-US" altLang="zh-CN"/>
              <a:t>2</a:t>
            </a:r>
            <a:r>
              <a:rPr lang="zh-CN" altLang="en-US"/>
              <a:t> * </a:t>
            </a:r>
            <a:r>
              <a:rPr lang="en-US" altLang="zh-CN"/>
              <a:t>2^6</a:t>
            </a:r>
            <a:r>
              <a:rPr lang="zh-CN" altLang="en-US"/>
              <a:t> </a:t>
            </a:r>
            <a:endParaRPr lang="en-US" altLang="zh-CN"/>
          </a:p>
        </p:txBody>
      </p:sp>
      <p:sp>
        <p:nvSpPr>
          <p:cNvPr id="17" name="Rectangle 16">
            <a:extLst>
              <a:ext uri="{FF2B5EF4-FFF2-40B4-BE49-F238E27FC236}">
                <a16:creationId xmlns:a16="http://schemas.microsoft.com/office/drawing/2014/main" id="{2E563CC0-3AA1-7C41-976D-8E931D2DAB27}"/>
              </a:ext>
            </a:extLst>
          </p:cNvPr>
          <p:cNvSpPr/>
          <p:nvPr/>
        </p:nvSpPr>
        <p:spPr>
          <a:xfrm>
            <a:off x="8238122" y="40455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0010</a:t>
            </a:r>
            <a:endParaRPr lang="en-US">
              <a:solidFill>
                <a:schemeClr val="bg1"/>
              </a:solidFill>
            </a:endParaRP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Tree>
    <p:extLst>
      <p:ext uri="{BB962C8B-B14F-4D97-AF65-F5344CB8AC3E}">
        <p14:creationId xmlns:p14="http://schemas.microsoft.com/office/powerpoint/2010/main" val="99355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17" grpId="0" animBg="1"/>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57</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graphicFrame>
        <p:nvGraphicFramePr>
          <p:cNvPr id="12" name="Table 4">
            <a:extLst>
              <a:ext uri="{FF2B5EF4-FFF2-40B4-BE49-F238E27FC236}">
                <a16:creationId xmlns:a16="http://schemas.microsoft.com/office/drawing/2014/main" id="{6E1C6581-2067-8346-A9EF-C7E1428633DA}"/>
              </a:ext>
            </a:extLst>
          </p:cNvPr>
          <p:cNvGraphicFramePr>
            <a:graphicFrameLocks noGrp="1"/>
          </p:cNvGraphicFramePr>
          <p:nvPr/>
        </p:nvGraphicFramePr>
        <p:xfrm>
          <a:off x="5829642" y="4026679"/>
          <a:ext cx="6234183" cy="370840"/>
        </p:xfrm>
        <a:graphic>
          <a:graphicData uri="http://schemas.openxmlformats.org/drawingml/2006/table">
            <a:tbl>
              <a:tblPr firstRow="1" bandRow="1">
                <a:tableStyleId>{5940675A-B579-460E-94D1-54222C63F5DA}</a:tableStyleId>
              </a:tblPr>
              <a:tblGrid>
                <a:gridCol w="2078061">
                  <a:extLst>
                    <a:ext uri="{9D8B030D-6E8A-4147-A177-3AD203B41FA5}">
                      <a16:colId xmlns:a16="http://schemas.microsoft.com/office/drawing/2014/main" val="4181279385"/>
                    </a:ext>
                  </a:extLst>
                </a:gridCol>
                <a:gridCol w="2078061">
                  <a:extLst>
                    <a:ext uri="{9D8B030D-6E8A-4147-A177-3AD203B41FA5}">
                      <a16:colId xmlns:a16="http://schemas.microsoft.com/office/drawing/2014/main" val="1304799748"/>
                    </a:ext>
                  </a:extLst>
                </a:gridCol>
                <a:gridCol w="2078061">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r>
                        <a:rPr lang="zh-CN" altLang="en-US">
                          <a:solidFill>
                            <a:schemeClr val="bg1"/>
                          </a:solidFill>
                        </a:rPr>
                        <a:t> </a:t>
                      </a:r>
                      <a:r>
                        <a:rPr lang="en-US" altLang="zh-CN">
                          <a:solidFill>
                            <a:schemeClr val="bg1"/>
                          </a:solidFill>
                        </a:rPr>
                        <a:t>(22</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r>
                        <a:rPr lang="zh-CN" altLang="en-US">
                          <a:solidFill>
                            <a:schemeClr val="bg1"/>
                          </a:solidFill>
                        </a:rPr>
                        <a:t> </a:t>
                      </a:r>
                      <a:r>
                        <a:rPr lang="en-US" altLang="zh-CN">
                          <a:solidFill>
                            <a:schemeClr val="bg1"/>
                          </a:solidFill>
                        </a:rPr>
                        <a:t>(4</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r>
                        <a:rPr lang="zh-CN" altLang="en-US">
                          <a:solidFill>
                            <a:schemeClr val="bg1"/>
                          </a:solidFill>
                        </a:rPr>
                        <a:t> </a:t>
                      </a:r>
                      <a:r>
                        <a:rPr lang="en-US" altLang="zh-CN">
                          <a:solidFill>
                            <a:schemeClr val="bg1"/>
                          </a:solidFill>
                        </a:rPr>
                        <a:t>(6</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2" name="Rectangular Callout 1">
            <a:extLst>
              <a:ext uri="{FF2B5EF4-FFF2-40B4-BE49-F238E27FC236}">
                <a16:creationId xmlns:a16="http://schemas.microsoft.com/office/drawing/2014/main" id="{7B310C8B-3B2F-F34B-8026-60D530755457}"/>
              </a:ext>
            </a:extLst>
          </p:cNvPr>
          <p:cNvSpPr/>
          <p:nvPr/>
        </p:nvSpPr>
        <p:spPr>
          <a:xfrm>
            <a:off x="3756343" y="2287939"/>
            <a:ext cx="2152460" cy="92338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The</a:t>
            </a:r>
            <a:r>
              <a:rPr lang="zh-CN" altLang="en-US"/>
              <a:t> </a:t>
            </a:r>
            <a:r>
              <a:rPr lang="en-US" altLang="zh-CN"/>
              <a:t>last</a:t>
            </a:r>
            <a:r>
              <a:rPr lang="zh-CN" altLang="en-US"/>
              <a:t> </a:t>
            </a:r>
            <a:r>
              <a:rPr lang="en-US" altLang="zh-CN"/>
              <a:t>set</a:t>
            </a:r>
            <a:r>
              <a:rPr lang="zh-CN" altLang="en-US"/>
              <a:t> </a:t>
            </a:r>
            <a:r>
              <a:rPr lang="en-US" altLang="zh-CN"/>
              <a:t>in</a:t>
            </a:r>
            <a:r>
              <a:rPr lang="zh-CN" altLang="en-US"/>
              <a:t> </a:t>
            </a:r>
            <a:r>
              <a:rPr lang="en-US" altLang="zh-CN"/>
              <a:t>cache.</a:t>
            </a:r>
            <a:endParaRPr lang="en-US"/>
          </a:p>
        </p:txBody>
      </p:sp>
    </p:spTree>
    <p:extLst>
      <p:ext uri="{BB962C8B-B14F-4D97-AF65-F5344CB8AC3E}">
        <p14:creationId xmlns:p14="http://schemas.microsoft.com/office/powerpoint/2010/main" val="44263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58</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graphicFrame>
        <p:nvGraphicFramePr>
          <p:cNvPr id="12" name="Table 4">
            <a:extLst>
              <a:ext uri="{FF2B5EF4-FFF2-40B4-BE49-F238E27FC236}">
                <a16:creationId xmlns:a16="http://schemas.microsoft.com/office/drawing/2014/main" id="{6E1C6581-2067-8346-A9EF-C7E1428633DA}"/>
              </a:ext>
            </a:extLst>
          </p:cNvPr>
          <p:cNvGraphicFramePr>
            <a:graphicFrameLocks noGrp="1"/>
          </p:cNvGraphicFramePr>
          <p:nvPr/>
        </p:nvGraphicFramePr>
        <p:xfrm>
          <a:off x="5829642" y="4026679"/>
          <a:ext cx="6234183" cy="370840"/>
        </p:xfrm>
        <a:graphic>
          <a:graphicData uri="http://schemas.openxmlformats.org/drawingml/2006/table">
            <a:tbl>
              <a:tblPr firstRow="1" bandRow="1">
                <a:tableStyleId>{5940675A-B579-460E-94D1-54222C63F5DA}</a:tableStyleId>
              </a:tblPr>
              <a:tblGrid>
                <a:gridCol w="2078061">
                  <a:extLst>
                    <a:ext uri="{9D8B030D-6E8A-4147-A177-3AD203B41FA5}">
                      <a16:colId xmlns:a16="http://schemas.microsoft.com/office/drawing/2014/main" val="4181279385"/>
                    </a:ext>
                  </a:extLst>
                </a:gridCol>
                <a:gridCol w="2078061">
                  <a:extLst>
                    <a:ext uri="{9D8B030D-6E8A-4147-A177-3AD203B41FA5}">
                      <a16:colId xmlns:a16="http://schemas.microsoft.com/office/drawing/2014/main" val="1304799748"/>
                    </a:ext>
                  </a:extLst>
                </a:gridCol>
                <a:gridCol w="2078061">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r>
                        <a:rPr lang="zh-CN" altLang="en-US">
                          <a:solidFill>
                            <a:schemeClr val="bg1"/>
                          </a:solidFill>
                        </a:rPr>
                        <a:t> </a:t>
                      </a:r>
                      <a:r>
                        <a:rPr lang="en-US" altLang="zh-CN">
                          <a:solidFill>
                            <a:schemeClr val="bg1"/>
                          </a:solidFill>
                        </a:rPr>
                        <a:t>(22</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r>
                        <a:rPr lang="zh-CN" altLang="en-US">
                          <a:solidFill>
                            <a:schemeClr val="bg1"/>
                          </a:solidFill>
                        </a:rPr>
                        <a:t> </a:t>
                      </a:r>
                      <a:r>
                        <a:rPr lang="en-US" altLang="zh-CN">
                          <a:solidFill>
                            <a:schemeClr val="bg1"/>
                          </a:solidFill>
                        </a:rPr>
                        <a:t>(4</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r>
                        <a:rPr lang="zh-CN" altLang="en-US">
                          <a:solidFill>
                            <a:schemeClr val="bg1"/>
                          </a:solidFill>
                        </a:rPr>
                        <a:t> </a:t>
                      </a:r>
                      <a:r>
                        <a:rPr lang="en-US" altLang="zh-CN">
                          <a:solidFill>
                            <a:schemeClr val="bg1"/>
                          </a:solidFill>
                        </a:rPr>
                        <a:t>(6</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37" name="Rectangular Callout 36">
            <a:extLst>
              <a:ext uri="{FF2B5EF4-FFF2-40B4-BE49-F238E27FC236}">
                <a16:creationId xmlns:a16="http://schemas.microsoft.com/office/drawing/2014/main" id="{0AE779C9-7AE6-8041-93DF-2B8441399C06}"/>
              </a:ext>
            </a:extLst>
          </p:cNvPr>
          <p:cNvSpPr/>
          <p:nvPr/>
        </p:nvSpPr>
        <p:spPr>
          <a:xfrm>
            <a:off x="2019300" y="4026679"/>
            <a:ext cx="2819400" cy="899583"/>
          </a:xfrm>
          <a:prstGeom prst="wedgeRectCallout">
            <a:avLst>
              <a:gd name="adj1" fmla="val -30017"/>
              <a:gd name="adj2" fmla="val -75528"/>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a:t>The</a:t>
            </a:r>
            <a:r>
              <a:rPr lang="zh-CN" altLang="en-US"/>
              <a:t> </a:t>
            </a:r>
            <a:r>
              <a:rPr lang="en-US" altLang="zh-CN"/>
              <a:t>start</a:t>
            </a:r>
            <a:r>
              <a:rPr lang="zh-CN" altLang="en-US"/>
              <a:t> </a:t>
            </a:r>
            <a:r>
              <a:rPr lang="en-US" altLang="zh-CN"/>
              <a:t>address</a:t>
            </a:r>
            <a:r>
              <a:rPr lang="zh-CN" altLang="en-US"/>
              <a:t> </a:t>
            </a:r>
            <a:r>
              <a:rPr lang="en-US" altLang="zh-CN"/>
              <a:t>is</a:t>
            </a:r>
            <a:r>
              <a:rPr lang="zh-CN" altLang="en-US"/>
              <a:t> </a:t>
            </a:r>
            <a:endParaRPr lang="en-US" altLang="zh-CN"/>
          </a:p>
          <a:p>
            <a:pPr algn="ctr"/>
            <a:r>
              <a:rPr lang="en-US" altLang="zh-CN"/>
              <a:t>0</a:t>
            </a:r>
            <a:r>
              <a:rPr lang="zh-CN" altLang="en-US"/>
              <a:t> </a:t>
            </a:r>
            <a:r>
              <a:rPr lang="en-US" altLang="zh-CN"/>
              <a:t>+</a:t>
            </a:r>
            <a:r>
              <a:rPr lang="zh-CN" altLang="en-US"/>
              <a:t> </a:t>
            </a:r>
            <a:r>
              <a:rPr lang="en-US" altLang="zh-CN"/>
              <a:t>16</a:t>
            </a:r>
            <a:r>
              <a:rPr lang="zh-CN" altLang="en-US"/>
              <a:t> *</a:t>
            </a:r>
            <a:r>
              <a:rPr lang="en-US" altLang="zh-CN"/>
              <a:t>64</a:t>
            </a:r>
            <a:r>
              <a:rPr lang="zh-CN" altLang="en-US"/>
              <a:t> </a:t>
            </a:r>
            <a:r>
              <a:rPr lang="en-US" altLang="zh-CN"/>
              <a:t>(</a:t>
            </a:r>
            <a:r>
              <a:rPr lang="en-US" altLang="zh-CN" err="1"/>
              <a:t>cacheline</a:t>
            </a:r>
            <a:r>
              <a:rPr lang="zh-CN" altLang="en-US"/>
              <a:t> </a:t>
            </a:r>
            <a:r>
              <a:rPr lang="en-US" altLang="zh-CN"/>
              <a:t>size).</a:t>
            </a:r>
            <a:endParaRPr lang="en-US"/>
          </a:p>
        </p:txBody>
      </p:sp>
      <p:sp>
        <p:nvSpPr>
          <p:cNvPr id="40" name="TextBox 39">
            <a:extLst>
              <a:ext uri="{FF2B5EF4-FFF2-40B4-BE49-F238E27FC236}">
                <a16:creationId xmlns:a16="http://schemas.microsoft.com/office/drawing/2014/main" id="{1B7992C8-F694-5C4E-83E8-AEA0FEE19827}"/>
              </a:ext>
            </a:extLst>
          </p:cNvPr>
          <p:cNvSpPr txBox="1"/>
          <p:nvPr/>
        </p:nvSpPr>
        <p:spPr>
          <a:xfrm>
            <a:off x="5799460" y="3527015"/>
            <a:ext cx="2646040" cy="370840"/>
          </a:xfrm>
          <a:prstGeom prst="rect">
            <a:avLst/>
          </a:prstGeom>
          <a:noFill/>
        </p:spPr>
        <p:txBody>
          <a:bodyPr wrap="square" rtlCol="0">
            <a:spAutoFit/>
          </a:bodyPr>
          <a:lstStyle/>
          <a:p>
            <a:r>
              <a:rPr lang="en-US" altLang="zh-CN"/>
              <a:t>Address:</a:t>
            </a:r>
            <a:r>
              <a:rPr lang="zh-CN" altLang="en-US"/>
              <a:t> </a:t>
            </a:r>
            <a:r>
              <a:rPr lang="en-US" altLang="zh-CN"/>
              <a:t>64</a:t>
            </a:r>
            <a:r>
              <a:rPr lang="zh-CN" altLang="en-US"/>
              <a:t> </a:t>
            </a:r>
            <a:r>
              <a:rPr lang="en-US" altLang="zh-CN"/>
              <a:t>=</a:t>
            </a:r>
            <a:r>
              <a:rPr lang="zh-CN" altLang="en-US"/>
              <a:t> </a:t>
            </a:r>
            <a:r>
              <a:rPr lang="en-US" altLang="zh-CN"/>
              <a:t>16</a:t>
            </a:r>
            <a:r>
              <a:rPr lang="zh-CN" altLang="en-US"/>
              <a:t> * </a:t>
            </a:r>
            <a:r>
              <a:rPr lang="en-US" altLang="zh-CN"/>
              <a:t>2^6</a:t>
            </a:r>
            <a:r>
              <a:rPr lang="zh-CN" altLang="en-US"/>
              <a:t> </a:t>
            </a:r>
            <a:endParaRPr lang="en-US" altLang="zh-CN"/>
          </a:p>
        </p:txBody>
      </p:sp>
      <p:sp>
        <p:nvSpPr>
          <p:cNvPr id="41" name="Rectangle 40">
            <a:extLst>
              <a:ext uri="{FF2B5EF4-FFF2-40B4-BE49-F238E27FC236}">
                <a16:creationId xmlns:a16="http://schemas.microsoft.com/office/drawing/2014/main" id="{7D1D13CA-BCB0-7240-B64B-7A6F46F6C5E0}"/>
              </a:ext>
            </a:extLst>
          </p:cNvPr>
          <p:cNvSpPr/>
          <p:nvPr/>
        </p:nvSpPr>
        <p:spPr>
          <a:xfrm>
            <a:off x="8238122" y="40455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0000</a:t>
            </a:r>
            <a:endParaRPr lang="en-US">
              <a:solidFill>
                <a:schemeClr val="bg1"/>
              </a:solidFill>
            </a:endParaRPr>
          </a:p>
        </p:txBody>
      </p:sp>
      <p:sp>
        <p:nvSpPr>
          <p:cNvPr id="42" name="Rectangle 41">
            <a:extLst>
              <a:ext uri="{FF2B5EF4-FFF2-40B4-BE49-F238E27FC236}">
                <a16:creationId xmlns:a16="http://schemas.microsoft.com/office/drawing/2014/main" id="{7610031D-7A73-034D-A05C-4D20DF4CEF4C}"/>
              </a:ext>
            </a:extLst>
          </p:cNvPr>
          <p:cNvSpPr/>
          <p:nvPr/>
        </p:nvSpPr>
        <p:spPr>
          <a:xfrm>
            <a:off x="2105239" y="364582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43" name="Rectangular Callout 42">
            <a:extLst>
              <a:ext uri="{FF2B5EF4-FFF2-40B4-BE49-F238E27FC236}">
                <a16:creationId xmlns:a16="http://schemas.microsoft.com/office/drawing/2014/main" id="{5DD821CE-3FD1-4041-A615-09846E557C91}"/>
              </a:ext>
            </a:extLst>
          </p:cNvPr>
          <p:cNvSpPr/>
          <p:nvPr/>
        </p:nvSpPr>
        <p:spPr>
          <a:xfrm>
            <a:off x="2134032" y="2667978"/>
            <a:ext cx="2152460" cy="92338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Rounded</a:t>
            </a:r>
            <a:r>
              <a:rPr lang="zh-CN" altLang="en-US"/>
              <a:t> </a:t>
            </a:r>
            <a:r>
              <a:rPr lang="en-US" altLang="zh-CN"/>
              <a:t>to</a:t>
            </a:r>
            <a:r>
              <a:rPr lang="zh-CN" altLang="en-US"/>
              <a:t> </a:t>
            </a:r>
            <a:r>
              <a:rPr lang="en-US" altLang="zh-CN"/>
              <a:t>set</a:t>
            </a:r>
            <a:r>
              <a:rPr lang="zh-CN" altLang="en-US"/>
              <a:t> </a:t>
            </a:r>
            <a:r>
              <a:rPr lang="en-US" altLang="zh-CN"/>
              <a:t>0.</a:t>
            </a:r>
            <a:endParaRPr lang="en-US"/>
          </a:p>
        </p:txBody>
      </p:sp>
    </p:spTree>
    <p:extLst>
      <p:ext uri="{BB962C8B-B14F-4D97-AF65-F5344CB8AC3E}">
        <p14:creationId xmlns:p14="http://schemas.microsoft.com/office/powerpoint/2010/main" val="28829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p:bldP spid="41" grpId="0" animBg="1"/>
      <p:bldP spid="42" grpId="0" animBg="1"/>
      <p:bldP spid="4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59</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graphicFrame>
        <p:nvGraphicFramePr>
          <p:cNvPr id="12" name="Table 4">
            <a:extLst>
              <a:ext uri="{FF2B5EF4-FFF2-40B4-BE49-F238E27FC236}">
                <a16:creationId xmlns:a16="http://schemas.microsoft.com/office/drawing/2014/main" id="{6E1C6581-2067-8346-A9EF-C7E1428633DA}"/>
              </a:ext>
            </a:extLst>
          </p:cNvPr>
          <p:cNvGraphicFramePr>
            <a:graphicFrameLocks noGrp="1"/>
          </p:cNvGraphicFramePr>
          <p:nvPr/>
        </p:nvGraphicFramePr>
        <p:xfrm>
          <a:off x="5829642" y="4026679"/>
          <a:ext cx="6234183" cy="370840"/>
        </p:xfrm>
        <a:graphic>
          <a:graphicData uri="http://schemas.openxmlformats.org/drawingml/2006/table">
            <a:tbl>
              <a:tblPr firstRow="1" bandRow="1">
                <a:tableStyleId>{5940675A-B579-460E-94D1-54222C63F5DA}</a:tableStyleId>
              </a:tblPr>
              <a:tblGrid>
                <a:gridCol w="2078061">
                  <a:extLst>
                    <a:ext uri="{9D8B030D-6E8A-4147-A177-3AD203B41FA5}">
                      <a16:colId xmlns:a16="http://schemas.microsoft.com/office/drawing/2014/main" val="4181279385"/>
                    </a:ext>
                  </a:extLst>
                </a:gridCol>
                <a:gridCol w="2078061">
                  <a:extLst>
                    <a:ext uri="{9D8B030D-6E8A-4147-A177-3AD203B41FA5}">
                      <a16:colId xmlns:a16="http://schemas.microsoft.com/office/drawing/2014/main" val="1304799748"/>
                    </a:ext>
                  </a:extLst>
                </a:gridCol>
                <a:gridCol w="2078061">
                  <a:extLst>
                    <a:ext uri="{9D8B030D-6E8A-4147-A177-3AD203B41FA5}">
                      <a16:colId xmlns:a16="http://schemas.microsoft.com/office/drawing/2014/main" val="3488888899"/>
                    </a:ext>
                  </a:extLst>
                </a:gridCol>
              </a:tblGrid>
              <a:tr h="370840">
                <a:tc>
                  <a:txBody>
                    <a:bodyPr/>
                    <a:lstStyle/>
                    <a:p>
                      <a:pPr algn="ctr"/>
                      <a:r>
                        <a:rPr lang="en-US" altLang="zh-CN">
                          <a:solidFill>
                            <a:schemeClr val="bg1"/>
                          </a:solidFill>
                        </a:rPr>
                        <a:t>Tag</a:t>
                      </a:r>
                      <a:r>
                        <a:rPr lang="zh-CN" altLang="en-US">
                          <a:solidFill>
                            <a:schemeClr val="bg1"/>
                          </a:solidFill>
                        </a:rPr>
                        <a:t> </a:t>
                      </a:r>
                      <a:r>
                        <a:rPr lang="en-US" altLang="zh-CN">
                          <a:solidFill>
                            <a:schemeClr val="bg1"/>
                          </a:solidFill>
                        </a:rPr>
                        <a:t>(22</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Index</a:t>
                      </a:r>
                      <a:r>
                        <a:rPr lang="zh-CN" altLang="en-US">
                          <a:solidFill>
                            <a:schemeClr val="bg1"/>
                          </a:solidFill>
                        </a:rPr>
                        <a:t> </a:t>
                      </a:r>
                      <a:r>
                        <a:rPr lang="en-US" altLang="zh-CN">
                          <a:solidFill>
                            <a:schemeClr val="bg1"/>
                          </a:solidFill>
                        </a:rPr>
                        <a:t>(4</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Byte</a:t>
                      </a:r>
                      <a:r>
                        <a:rPr lang="zh-CN" altLang="en-US">
                          <a:solidFill>
                            <a:schemeClr val="bg1"/>
                          </a:solidFill>
                        </a:rPr>
                        <a:t> </a:t>
                      </a:r>
                      <a:r>
                        <a:rPr lang="en-US" altLang="zh-CN">
                          <a:solidFill>
                            <a:schemeClr val="bg1"/>
                          </a:solidFill>
                        </a:rPr>
                        <a:t>offset</a:t>
                      </a:r>
                      <a:r>
                        <a:rPr lang="zh-CN" altLang="en-US">
                          <a:solidFill>
                            <a:schemeClr val="bg1"/>
                          </a:solidFill>
                        </a:rPr>
                        <a:t> </a:t>
                      </a:r>
                      <a:r>
                        <a:rPr lang="en-US" altLang="zh-CN">
                          <a:solidFill>
                            <a:schemeClr val="bg1"/>
                          </a:solidFill>
                        </a:rPr>
                        <a:t>(6</a:t>
                      </a:r>
                      <a:r>
                        <a:rPr lang="zh-CN" altLang="en-US">
                          <a:solidFill>
                            <a:schemeClr val="bg1"/>
                          </a:solidFill>
                        </a:rPr>
                        <a:t> </a:t>
                      </a:r>
                      <a:r>
                        <a:rPr lang="en-US" altLang="zh-CN">
                          <a:solidFill>
                            <a:schemeClr val="bg1"/>
                          </a:solidFill>
                        </a:rPr>
                        <a:t>bits)</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8933230"/>
                  </a:ext>
                </a:extLst>
              </a:tr>
            </a:tbl>
          </a:graphicData>
        </a:graphic>
      </p:graphicFrame>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44" name="Rectangle 43">
            <a:extLst>
              <a:ext uri="{FF2B5EF4-FFF2-40B4-BE49-F238E27FC236}">
                <a16:creationId xmlns:a16="http://schemas.microsoft.com/office/drawing/2014/main" id="{A66ADF09-BE42-F14E-A06A-108313B04A32}"/>
              </a:ext>
            </a:extLst>
          </p:cNvPr>
          <p:cNvSpPr/>
          <p:nvPr/>
        </p:nvSpPr>
        <p:spPr>
          <a:xfrm>
            <a:off x="210524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45" name="Rectangle 44">
            <a:extLst>
              <a:ext uri="{FF2B5EF4-FFF2-40B4-BE49-F238E27FC236}">
                <a16:creationId xmlns:a16="http://schemas.microsoft.com/office/drawing/2014/main" id="{C7342880-193A-4949-B534-B0F04E0D6966}"/>
              </a:ext>
            </a:extLst>
          </p:cNvPr>
          <p:cNvSpPr/>
          <p:nvPr/>
        </p:nvSpPr>
        <p:spPr>
          <a:xfrm>
            <a:off x="371000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46" name="Rectangle 45">
            <a:extLst>
              <a:ext uri="{FF2B5EF4-FFF2-40B4-BE49-F238E27FC236}">
                <a16:creationId xmlns:a16="http://schemas.microsoft.com/office/drawing/2014/main" id="{6B4E31F3-6890-7A44-87C7-F0E7A4D6CA6C}"/>
              </a:ext>
            </a:extLst>
          </p:cNvPr>
          <p:cNvSpPr/>
          <p:nvPr/>
        </p:nvSpPr>
        <p:spPr>
          <a:xfrm>
            <a:off x="210524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47" name="Rectangle 46">
            <a:extLst>
              <a:ext uri="{FF2B5EF4-FFF2-40B4-BE49-F238E27FC236}">
                <a16:creationId xmlns:a16="http://schemas.microsoft.com/office/drawing/2014/main" id="{DC42FA6D-27FE-544E-82CD-B0160B815B17}"/>
              </a:ext>
            </a:extLst>
          </p:cNvPr>
          <p:cNvSpPr/>
          <p:nvPr/>
        </p:nvSpPr>
        <p:spPr>
          <a:xfrm>
            <a:off x="371000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48" name="Rectangle 47">
            <a:extLst>
              <a:ext uri="{FF2B5EF4-FFF2-40B4-BE49-F238E27FC236}">
                <a16:creationId xmlns:a16="http://schemas.microsoft.com/office/drawing/2014/main" id="{BE7CC03F-5D2A-6C45-97FA-9C9D95835422}"/>
              </a:ext>
            </a:extLst>
          </p:cNvPr>
          <p:cNvSpPr/>
          <p:nvPr/>
        </p:nvSpPr>
        <p:spPr>
          <a:xfrm>
            <a:off x="210524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49" name="Rectangle 48">
            <a:extLst>
              <a:ext uri="{FF2B5EF4-FFF2-40B4-BE49-F238E27FC236}">
                <a16:creationId xmlns:a16="http://schemas.microsoft.com/office/drawing/2014/main" id="{5E702E6A-70D5-E94C-B001-B0955B62B343}"/>
              </a:ext>
            </a:extLst>
          </p:cNvPr>
          <p:cNvSpPr/>
          <p:nvPr/>
        </p:nvSpPr>
        <p:spPr>
          <a:xfrm>
            <a:off x="371000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50" name="Rectangle 49">
            <a:extLst>
              <a:ext uri="{FF2B5EF4-FFF2-40B4-BE49-F238E27FC236}">
                <a16:creationId xmlns:a16="http://schemas.microsoft.com/office/drawing/2014/main" id="{45A61663-C1CB-5A4A-A42E-99FC571F4593}"/>
              </a:ext>
            </a:extLst>
          </p:cNvPr>
          <p:cNvSpPr/>
          <p:nvPr/>
        </p:nvSpPr>
        <p:spPr>
          <a:xfrm>
            <a:off x="210524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51" name="Rectangle 50">
            <a:extLst>
              <a:ext uri="{FF2B5EF4-FFF2-40B4-BE49-F238E27FC236}">
                <a16:creationId xmlns:a16="http://schemas.microsoft.com/office/drawing/2014/main" id="{886C6FF2-2B10-1740-803E-F948D79614FD}"/>
              </a:ext>
            </a:extLst>
          </p:cNvPr>
          <p:cNvSpPr/>
          <p:nvPr/>
        </p:nvSpPr>
        <p:spPr>
          <a:xfrm>
            <a:off x="371000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52" name="Rectangle 51">
            <a:extLst>
              <a:ext uri="{FF2B5EF4-FFF2-40B4-BE49-F238E27FC236}">
                <a16:creationId xmlns:a16="http://schemas.microsoft.com/office/drawing/2014/main" id="{D7C1E96E-FAD6-1147-992E-C4A02E64BDF1}"/>
              </a:ext>
            </a:extLst>
          </p:cNvPr>
          <p:cNvSpPr/>
          <p:nvPr/>
        </p:nvSpPr>
        <p:spPr>
          <a:xfrm>
            <a:off x="210524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53" name="Rectangle 52">
            <a:extLst>
              <a:ext uri="{FF2B5EF4-FFF2-40B4-BE49-F238E27FC236}">
                <a16:creationId xmlns:a16="http://schemas.microsoft.com/office/drawing/2014/main" id="{74E7F14F-F1A9-8F44-BA7B-7921169839F5}"/>
              </a:ext>
            </a:extLst>
          </p:cNvPr>
          <p:cNvSpPr/>
          <p:nvPr/>
        </p:nvSpPr>
        <p:spPr>
          <a:xfrm>
            <a:off x="371000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54" name="Rectangle 53">
            <a:extLst>
              <a:ext uri="{FF2B5EF4-FFF2-40B4-BE49-F238E27FC236}">
                <a16:creationId xmlns:a16="http://schemas.microsoft.com/office/drawing/2014/main" id="{0308033A-5B70-AC45-A124-D711C533A16E}"/>
              </a:ext>
            </a:extLst>
          </p:cNvPr>
          <p:cNvSpPr/>
          <p:nvPr/>
        </p:nvSpPr>
        <p:spPr>
          <a:xfrm>
            <a:off x="210524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55" name="Rectangle 54">
            <a:extLst>
              <a:ext uri="{FF2B5EF4-FFF2-40B4-BE49-F238E27FC236}">
                <a16:creationId xmlns:a16="http://schemas.microsoft.com/office/drawing/2014/main" id="{55200F1D-5043-1C41-A8DC-5C00C3C27ECE}"/>
              </a:ext>
            </a:extLst>
          </p:cNvPr>
          <p:cNvSpPr/>
          <p:nvPr/>
        </p:nvSpPr>
        <p:spPr>
          <a:xfrm>
            <a:off x="371000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56" name="Rectangle 55">
            <a:extLst>
              <a:ext uri="{FF2B5EF4-FFF2-40B4-BE49-F238E27FC236}">
                <a16:creationId xmlns:a16="http://schemas.microsoft.com/office/drawing/2014/main" id="{4EA21E1B-F570-4140-97C4-EEE517D1D992}"/>
              </a:ext>
            </a:extLst>
          </p:cNvPr>
          <p:cNvSpPr/>
          <p:nvPr/>
        </p:nvSpPr>
        <p:spPr>
          <a:xfrm>
            <a:off x="210524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57" name="Rectangle 56">
            <a:extLst>
              <a:ext uri="{FF2B5EF4-FFF2-40B4-BE49-F238E27FC236}">
                <a16:creationId xmlns:a16="http://schemas.microsoft.com/office/drawing/2014/main" id="{5C4E250A-468A-5648-BC7B-A39E52476845}"/>
              </a:ext>
            </a:extLst>
          </p:cNvPr>
          <p:cNvSpPr/>
          <p:nvPr/>
        </p:nvSpPr>
        <p:spPr>
          <a:xfrm>
            <a:off x="371000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58" name="Rectangle 57">
            <a:extLst>
              <a:ext uri="{FF2B5EF4-FFF2-40B4-BE49-F238E27FC236}">
                <a16:creationId xmlns:a16="http://schemas.microsoft.com/office/drawing/2014/main" id="{2F6AA1EE-53D8-5E44-8D5A-5C612E0C06E3}"/>
              </a:ext>
            </a:extLst>
          </p:cNvPr>
          <p:cNvSpPr/>
          <p:nvPr/>
        </p:nvSpPr>
        <p:spPr>
          <a:xfrm>
            <a:off x="210524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59" name="Rectangle 58">
            <a:extLst>
              <a:ext uri="{FF2B5EF4-FFF2-40B4-BE49-F238E27FC236}">
                <a16:creationId xmlns:a16="http://schemas.microsoft.com/office/drawing/2014/main" id="{AF96B59A-9D96-B743-9F27-1991CE1FDEE1}"/>
              </a:ext>
            </a:extLst>
          </p:cNvPr>
          <p:cNvSpPr/>
          <p:nvPr/>
        </p:nvSpPr>
        <p:spPr>
          <a:xfrm>
            <a:off x="371000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Tree>
    <p:extLst>
      <p:ext uri="{BB962C8B-B14F-4D97-AF65-F5344CB8AC3E}">
        <p14:creationId xmlns:p14="http://schemas.microsoft.com/office/powerpoint/2010/main" val="4228037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1-B</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lstStyle/>
          <a:p>
            <a:pPr marL="0" indent="0">
              <a:buNone/>
            </a:pPr>
            <a:r>
              <a:rPr lang="en-US"/>
              <a:t>Given a signed char −20, what is its binary representation?</a:t>
            </a:r>
            <a:endParaRPr lang="en-US" altLang="zh-CN"/>
          </a:p>
          <a:p>
            <a:pPr marL="514350" indent="-514350">
              <a:buFont typeface="+mj-lt"/>
              <a:buAutoNum type="arabicPeriod"/>
            </a:pPr>
            <a:r>
              <a:rPr lang="en-US" altLang="zh-CN"/>
              <a:t>(1001</a:t>
            </a:r>
            <a:r>
              <a:rPr lang="zh-CN" altLang="en-US"/>
              <a:t> </a:t>
            </a:r>
            <a:r>
              <a:rPr lang="en-US" altLang="zh-CN"/>
              <a:t>0100)2</a:t>
            </a:r>
          </a:p>
          <a:p>
            <a:pPr marL="514350" indent="-514350">
              <a:buFont typeface="+mj-lt"/>
              <a:buAutoNum type="arabicPeriod"/>
            </a:pPr>
            <a:r>
              <a:rPr lang="en-US" altLang="zh-CN"/>
              <a:t>(1110</a:t>
            </a:r>
            <a:r>
              <a:rPr lang="zh-CN" altLang="en-US"/>
              <a:t> </a:t>
            </a:r>
            <a:r>
              <a:rPr lang="en-US" altLang="zh-CN"/>
              <a:t>1011)2</a:t>
            </a:r>
          </a:p>
          <a:p>
            <a:pPr marL="514350" indent="-514350">
              <a:buFont typeface="+mj-lt"/>
              <a:buAutoNum type="arabicPeriod"/>
            </a:pPr>
            <a:r>
              <a:rPr lang="en-US" altLang="zh-CN"/>
              <a:t>(1110</a:t>
            </a:r>
            <a:r>
              <a:rPr lang="zh-CN" altLang="en-US"/>
              <a:t> </a:t>
            </a:r>
            <a:r>
              <a:rPr lang="en-US" altLang="zh-CN"/>
              <a:t>1100)2</a:t>
            </a:r>
          </a:p>
          <a:p>
            <a:pPr marL="514350" indent="-514350">
              <a:buFont typeface="+mj-lt"/>
              <a:buAutoNum type="arabicPeriod"/>
            </a:pPr>
            <a:r>
              <a:rPr lang="en-US" altLang="zh-CN"/>
              <a:t>(0001</a:t>
            </a:r>
            <a:r>
              <a:rPr lang="zh-CN" altLang="en-US"/>
              <a:t> </a:t>
            </a:r>
            <a:r>
              <a:rPr lang="en-US" altLang="zh-CN"/>
              <a:t>0100)2</a:t>
            </a:r>
          </a:p>
          <a:p>
            <a:pPr marL="514350" indent="-514350">
              <a:buFont typeface="+mj-lt"/>
              <a:buAutoNum type="arabicPeriod"/>
            </a:pPr>
            <a:r>
              <a:rPr lang="en-US" altLang="zh-CN"/>
              <a:t>None</a:t>
            </a:r>
            <a:r>
              <a:rPr lang="zh-CN" altLang="en-US"/>
              <a:t> </a:t>
            </a:r>
            <a:r>
              <a:rPr lang="en-US" altLang="zh-CN"/>
              <a:t>of</a:t>
            </a:r>
            <a:r>
              <a:rPr lang="zh-CN" altLang="en-US"/>
              <a:t> </a:t>
            </a:r>
            <a:r>
              <a:rPr lang="en-US" altLang="zh-CN"/>
              <a:t>the</a:t>
            </a:r>
            <a:r>
              <a:rPr lang="zh-CN" altLang="en-US"/>
              <a:t> </a:t>
            </a:r>
            <a:r>
              <a:rPr lang="en-US" altLang="zh-CN"/>
              <a:t>above</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6</a:t>
            </a:fld>
            <a:endParaRPr lang="en-US"/>
          </a:p>
        </p:txBody>
      </p:sp>
      <p:pic>
        <p:nvPicPr>
          <p:cNvPr id="7" name="Picture 6">
            <a:extLst>
              <a:ext uri="{FF2B5EF4-FFF2-40B4-BE49-F238E27FC236}">
                <a16:creationId xmlns:a16="http://schemas.microsoft.com/office/drawing/2014/main" id="{4B71F800-09D6-5F44-BFD8-4B57F88A92FA}"/>
              </a:ext>
            </a:extLst>
          </p:cNvPr>
          <p:cNvPicPr>
            <a:picLocks noChangeAspect="1"/>
          </p:cNvPicPr>
          <p:nvPr/>
        </p:nvPicPr>
        <p:blipFill>
          <a:blip r:embed="rId2"/>
          <a:stretch>
            <a:fillRect/>
          </a:stretch>
        </p:blipFill>
        <p:spPr>
          <a:xfrm>
            <a:off x="6453809" y="2329817"/>
            <a:ext cx="4250359" cy="2295055"/>
          </a:xfrm>
          <a:prstGeom prst="rect">
            <a:avLst/>
          </a:prstGeom>
        </p:spPr>
      </p:pic>
      <p:sp>
        <p:nvSpPr>
          <p:cNvPr id="8" name="Rectangle 7">
            <a:extLst>
              <a:ext uri="{FF2B5EF4-FFF2-40B4-BE49-F238E27FC236}">
                <a16:creationId xmlns:a16="http://schemas.microsoft.com/office/drawing/2014/main" id="{47C939A0-7E32-1143-A9E5-4C022226EC4A}"/>
              </a:ext>
            </a:extLst>
          </p:cNvPr>
          <p:cNvSpPr/>
          <p:nvPr/>
        </p:nvSpPr>
        <p:spPr>
          <a:xfrm>
            <a:off x="8578988" y="2793442"/>
            <a:ext cx="2032071" cy="17082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49E68-5058-634D-8687-D37F55C17710}"/>
              </a:ext>
            </a:extLst>
          </p:cNvPr>
          <p:cNvSpPr txBox="1"/>
          <p:nvPr/>
        </p:nvSpPr>
        <p:spPr>
          <a:xfrm>
            <a:off x="8839405" y="2300900"/>
            <a:ext cx="2032071" cy="369332"/>
          </a:xfrm>
          <a:prstGeom prst="rect">
            <a:avLst/>
          </a:prstGeom>
          <a:noFill/>
        </p:spPr>
        <p:txBody>
          <a:bodyPr wrap="square" rtlCol="0">
            <a:spAutoFit/>
          </a:bodyPr>
          <a:lstStyle/>
          <a:p>
            <a:r>
              <a:rPr lang="en-US" altLang="zh-CN">
                <a:solidFill>
                  <a:schemeClr val="accent1">
                    <a:lumMod val="75000"/>
                  </a:schemeClr>
                </a:solidFill>
              </a:rPr>
              <a:t>20</a:t>
            </a:r>
            <a:r>
              <a:rPr lang="zh-CN" altLang="en-US">
                <a:solidFill>
                  <a:schemeClr val="accent1">
                    <a:lumMod val="75000"/>
                  </a:schemeClr>
                </a:solidFill>
              </a:rPr>
              <a:t> </a:t>
            </a:r>
            <a:r>
              <a:rPr lang="en-US" altLang="zh-CN">
                <a:solidFill>
                  <a:schemeClr val="accent1">
                    <a:lumMod val="75000"/>
                  </a:schemeClr>
                </a:solidFill>
              </a:rPr>
              <a:t>=</a:t>
            </a:r>
            <a:r>
              <a:rPr lang="zh-CN" altLang="en-US">
                <a:solidFill>
                  <a:schemeClr val="accent1">
                    <a:lumMod val="75000"/>
                  </a:schemeClr>
                </a:solidFill>
              </a:rPr>
              <a:t> </a:t>
            </a:r>
            <a:r>
              <a:rPr lang="en-US" altLang="zh-CN">
                <a:solidFill>
                  <a:schemeClr val="accent1">
                    <a:lumMod val="75000"/>
                  </a:schemeClr>
                </a:solidFill>
              </a:rPr>
              <a:t>(0001</a:t>
            </a:r>
            <a:r>
              <a:rPr lang="zh-CN" altLang="en-US">
                <a:solidFill>
                  <a:schemeClr val="accent1">
                    <a:lumMod val="75000"/>
                  </a:schemeClr>
                </a:solidFill>
              </a:rPr>
              <a:t> </a:t>
            </a:r>
            <a:r>
              <a:rPr lang="en-US" altLang="zh-CN">
                <a:solidFill>
                  <a:schemeClr val="accent1">
                    <a:lumMod val="75000"/>
                  </a:schemeClr>
                </a:solidFill>
              </a:rPr>
              <a:t>0100)2</a:t>
            </a:r>
            <a:endParaRPr lang="en-US">
              <a:solidFill>
                <a:schemeClr val="accent1">
                  <a:lumMod val="75000"/>
                </a:schemeClr>
              </a:solidFill>
            </a:endParaRPr>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accent1">
                    <a:lumMod val="75000"/>
                  </a:schemeClr>
                </a:solidFill>
              </a:rPr>
              <a:t>(0001</a:t>
            </a:r>
            <a:r>
              <a:rPr lang="zh-CN" altLang="en-US">
                <a:solidFill>
                  <a:schemeClr val="accent1">
                    <a:lumMod val="75000"/>
                  </a:schemeClr>
                </a:solidFill>
              </a:rPr>
              <a:t> </a:t>
            </a:r>
            <a:r>
              <a:rPr lang="en-US" altLang="zh-CN">
                <a:solidFill>
                  <a:schemeClr val="accent1">
                    <a:lumMod val="75000"/>
                  </a:schemeClr>
                </a:solidFill>
              </a:rPr>
              <a:t>0100)2</a:t>
            </a:r>
            <a:r>
              <a:rPr lang="zh-CN" altLang="en-US">
                <a:solidFill>
                  <a:schemeClr val="accent1">
                    <a:lumMod val="75000"/>
                  </a:schemeClr>
                </a:solidFill>
              </a:rPr>
              <a:t> </a:t>
            </a:r>
            <a:r>
              <a:rPr lang="en-US" altLang="zh-CN">
                <a:solidFill>
                  <a:schemeClr val="accent1">
                    <a:lumMod val="75000"/>
                  </a:schemeClr>
                </a:solidFill>
              </a:rPr>
              <a:t>flip=&gt;</a:t>
            </a:r>
            <a:r>
              <a:rPr lang="zh-CN" altLang="en-US">
                <a:solidFill>
                  <a:schemeClr val="accent1">
                    <a:lumMod val="75000"/>
                  </a:schemeClr>
                </a:solidFill>
              </a:rPr>
              <a:t> </a:t>
            </a:r>
            <a:r>
              <a:rPr lang="en-US" altLang="zh-CN">
                <a:solidFill>
                  <a:schemeClr val="accent1">
                    <a:lumMod val="75000"/>
                  </a:schemeClr>
                </a:solidFill>
              </a:rPr>
              <a:t>(1110</a:t>
            </a:r>
            <a:r>
              <a:rPr lang="zh-CN" altLang="en-US">
                <a:solidFill>
                  <a:schemeClr val="accent1">
                    <a:lumMod val="75000"/>
                  </a:schemeClr>
                </a:solidFill>
              </a:rPr>
              <a:t> </a:t>
            </a:r>
            <a:r>
              <a:rPr lang="en-US" altLang="zh-CN">
                <a:solidFill>
                  <a:schemeClr val="accent1">
                    <a:lumMod val="75000"/>
                  </a:schemeClr>
                </a:solidFill>
              </a:rPr>
              <a:t>1011)2</a:t>
            </a:r>
            <a:endParaRPr lang="en-US">
              <a:solidFill>
                <a:schemeClr val="accent1">
                  <a:lumMod val="75000"/>
                </a:schemeClr>
              </a:solidFill>
            </a:endParaRPr>
          </a:p>
        </p:txBody>
      </p:sp>
      <p:sp>
        <p:nvSpPr>
          <p:cNvPr id="11" name="TextBox 10">
            <a:extLst>
              <a:ext uri="{FF2B5EF4-FFF2-40B4-BE49-F238E27FC236}">
                <a16:creationId xmlns:a16="http://schemas.microsoft.com/office/drawing/2014/main" id="{496E70FA-E38B-E747-BA36-9785FB7CF394}"/>
              </a:ext>
            </a:extLst>
          </p:cNvPr>
          <p:cNvSpPr txBox="1"/>
          <p:nvPr/>
        </p:nvSpPr>
        <p:spPr>
          <a:xfrm>
            <a:off x="7128374" y="3865007"/>
            <a:ext cx="3575794" cy="369332"/>
          </a:xfrm>
          <a:prstGeom prst="rect">
            <a:avLst/>
          </a:prstGeom>
          <a:noFill/>
        </p:spPr>
        <p:txBody>
          <a:bodyPr wrap="square" rtlCol="0">
            <a:spAutoFit/>
          </a:bodyPr>
          <a:lstStyle/>
          <a:p>
            <a:r>
              <a:rPr lang="en-US" altLang="zh-CN">
                <a:solidFill>
                  <a:schemeClr val="accent1">
                    <a:lumMod val="75000"/>
                  </a:schemeClr>
                </a:solidFill>
              </a:rPr>
              <a:t>(1110</a:t>
            </a:r>
            <a:r>
              <a:rPr lang="zh-CN" altLang="en-US">
                <a:solidFill>
                  <a:schemeClr val="accent1">
                    <a:lumMod val="75000"/>
                  </a:schemeClr>
                </a:solidFill>
              </a:rPr>
              <a:t> </a:t>
            </a:r>
            <a:r>
              <a:rPr lang="en-US" altLang="zh-CN">
                <a:solidFill>
                  <a:schemeClr val="accent1">
                    <a:lumMod val="75000"/>
                  </a:schemeClr>
                </a:solidFill>
              </a:rPr>
              <a:t>1011)2</a:t>
            </a:r>
            <a:r>
              <a:rPr lang="zh-CN" altLang="en-US">
                <a:solidFill>
                  <a:schemeClr val="accent1">
                    <a:lumMod val="75000"/>
                  </a:schemeClr>
                </a:solidFill>
              </a:rPr>
              <a:t> </a:t>
            </a:r>
            <a:r>
              <a:rPr lang="en-US" altLang="zh-CN">
                <a:solidFill>
                  <a:schemeClr val="accent1">
                    <a:lumMod val="75000"/>
                  </a:schemeClr>
                </a:solidFill>
              </a:rPr>
              <a:t>+</a:t>
            </a:r>
            <a:r>
              <a:rPr lang="zh-CN" altLang="en-US">
                <a:solidFill>
                  <a:schemeClr val="accent1">
                    <a:lumMod val="75000"/>
                  </a:schemeClr>
                </a:solidFill>
              </a:rPr>
              <a:t> </a:t>
            </a:r>
            <a:r>
              <a:rPr lang="en-US" altLang="zh-CN">
                <a:solidFill>
                  <a:schemeClr val="accent1">
                    <a:lumMod val="75000"/>
                  </a:schemeClr>
                </a:solidFill>
              </a:rPr>
              <a:t>1</a:t>
            </a:r>
            <a:r>
              <a:rPr lang="zh-CN" altLang="en-US">
                <a:solidFill>
                  <a:schemeClr val="accent1">
                    <a:lumMod val="75000"/>
                  </a:schemeClr>
                </a:solidFill>
              </a:rPr>
              <a:t> </a:t>
            </a:r>
            <a:r>
              <a:rPr lang="en-US" altLang="zh-CN">
                <a:solidFill>
                  <a:schemeClr val="accent1">
                    <a:lumMod val="75000"/>
                  </a:schemeClr>
                </a:solidFill>
              </a:rPr>
              <a:t>=</a:t>
            </a:r>
            <a:r>
              <a:rPr lang="zh-CN" altLang="en-US">
                <a:solidFill>
                  <a:schemeClr val="accent1">
                    <a:lumMod val="75000"/>
                  </a:schemeClr>
                </a:solidFill>
              </a:rPr>
              <a:t> </a:t>
            </a:r>
            <a:r>
              <a:rPr lang="en-US" altLang="zh-CN">
                <a:solidFill>
                  <a:schemeClr val="accent1">
                    <a:lumMod val="75000"/>
                  </a:schemeClr>
                </a:solidFill>
              </a:rPr>
              <a:t>(1110</a:t>
            </a:r>
            <a:r>
              <a:rPr lang="zh-CN" altLang="en-US">
                <a:solidFill>
                  <a:schemeClr val="accent1">
                    <a:lumMod val="75000"/>
                  </a:schemeClr>
                </a:solidFill>
              </a:rPr>
              <a:t> </a:t>
            </a:r>
            <a:r>
              <a:rPr lang="en-US" altLang="zh-CN">
                <a:solidFill>
                  <a:schemeClr val="accent1">
                    <a:lumMod val="75000"/>
                  </a:schemeClr>
                </a:solidFill>
              </a:rPr>
              <a:t>1100)2</a:t>
            </a:r>
            <a:endParaRPr lang="en-US">
              <a:solidFill>
                <a:schemeClr val="accent1">
                  <a:lumMod val="75000"/>
                </a:schemeClr>
              </a:solidFill>
            </a:endParaRPr>
          </a:p>
        </p:txBody>
      </p:sp>
      <p:sp>
        <p:nvSpPr>
          <p:cNvPr id="12" name="Oval 11">
            <a:extLst>
              <a:ext uri="{FF2B5EF4-FFF2-40B4-BE49-F238E27FC236}">
                <a16:creationId xmlns:a16="http://schemas.microsoft.com/office/drawing/2014/main" id="{B5D90D23-82EE-CF4F-ACE1-01DA00EC6664}"/>
              </a:ext>
            </a:extLst>
          </p:cNvPr>
          <p:cNvSpPr/>
          <p:nvPr/>
        </p:nvSpPr>
        <p:spPr>
          <a:xfrm>
            <a:off x="592852" y="3338885"/>
            <a:ext cx="3135086" cy="51246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9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60</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44" name="Rectangle 43">
            <a:extLst>
              <a:ext uri="{FF2B5EF4-FFF2-40B4-BE49-F238E27FC236}">
                <a16:creationId xmlns:a16="http://schemas.microsoft.com/office/drawing/2014/main" id="{A66ADF09-BE42-F14E-A06A-108313B04A32}"/>
              </a:ext>
            </a:extLst>
          </p:cNvPr>
          <p:cNvSpPr/>
          <p:nvPr/>
        </p:nvSpPr>
        <p:spPr>
          <a:xfrm>
            <a:off x="210524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45" name="Rectangle 44">
            <a:extLst>
              <a:ext uri="{FF2B5EF4-FFF2-40B4-BE49-F238E27FC236}">
                <a16:creationId xmlns:a16="http://schemas.microsoft.com/office/drawing/2014/main" id="{C7342880-193A-4949-B534-B0F04E0D6966}"/>
              </a:ext>
            </a:extLst>
          </p:cNvPr>
          <p:cNvSpPr/>
          <p:nvPr/>
        </p:nvSpPr>
        <p:spPr>
          <a:xfrm>
            <a:off x="371000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46" name="Rectangle 45">
            <a:extLst>
              <a:ext uri="{FF2B5EF4-FFF2-40B4-BE49-F238E27FC236}">
                <a16:creationId xmlns:a16="http://schemas.microsoft.com/office/drawing/2014/main" id="{6B4E31F3-6890-7A44-87C7-F0E7A4D6CA6C}"/>
              </a:ext>
            </a:extLst>
          </p:cNvPr>
          <p:cNvSpPr/>
          <p:nvPr/>
        </p:nvSpPr>
        <p:spPr>
          <a:xfrm>
            <a:off x="210524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47" name="Rectangle 46">
            <a:extLst>
              <a:ext uri="{FF2B5EF4-FFF2-40B4-BE49-F238E27FC236}">
                <a16:creationId xmlns:a16="http://schemas.microsoft.com/office/drawing/2014/main" id="{DC42FA6D-27FE-544E-82CD-B0160B815B17}"/>
              </a:ext>
            </a:extLst>
          </p:cNvPr>
          <p:cNvSpPr/>
          <p:nvPr/>
        </p:nvSpPr>
        <p:spPr>
          <a:xfrm>
            <a:off x="371000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48" name="Rectangle 47">
            <a:extLst>
              <a:ext uri="{FF2B5EF4-FFF2-40B4-BE49-F238E27FC236}">
                <a16:creationId xmlns:a16="http://schemas.microsoft.com/office/drawing/2014/main" id="{BE7CC03F-5D2A-6C45-97FA-9C9D95835422}"/>
              </a:ext>
            </a:extLst>
          </p:cNvPr>
          <p:cNvSpPr/>
          <p:nvPr/>
        </p:nvSpPr>
        <p:spPr>
          <a:xfrm>
            <a:off x="210524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49" name="Rectangle 48">
            <a:extLst>
              <a:ext uri="{FF2B5EF4-FFF2-40B4-BE49-F238E27FC236}">
                <a16:creationId xmlns:a16="http://schemas.microsoft.com/office/drawing/2014/main" id="{5E702E6A-70D5-E94C-B001-B0955B62B343}"/>
              </a:ext>
            </a:extLst>
          </p:cNvPr>
          <p:cNvSpPr/>
          <p:nvPr/>
        </p:nvSpPr>
        <p:spPr>
          <a:xfrm>
            <a:off x="371000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50" name="Rectangle 49">
            <a:extLst>
              <a:ext uri="{FF2B5EF4-FFF2-40B4-BE49-F238E27FC236}">
                <a16:creationId xmlns:a16="http://schemas.microsoft.com/office/drawing/2014/main" id="{45A61663-C1CB-5A4A-A42E-99FC571F4593}"/>
              </a:ext>
            </a:extLst>
          </p:cNvPr>
          <p:cNvSpPr/>
          <p:nvPr/>
        </p:nvSpPr>
        <p:spPr>
          <a:xfrm>
            <a:off x="210524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51" name="Rectangle 50">
            <a:extLst>
              <a:ext uri="{FF2B5EF4-FFF2-40B4-BE49-F238E27FC236}">
                <a16:creationId xmlns:a16="http://schemas.microsoft.com/office/drawing/2014/main" id="{886C6FF2-2B10-1740-803E-F948D79614FD}"/>
              </a:ext>
            </a:extLst>
          </p:cNvPr>
          <p:cNvSpPr/>
          <p:nvPr/>
        </p:nvSpPr>
        <p:spPr>
          <a:xfrm>
            <a:off x="371000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52" name="Rectangle 51">
            <a:extLst>
              <a:ext uri="{FF2B5EF4-FFF2-40B4-BE49-F238E27FC236}">
                <a16:creationId xmlns:a16="http://schemas.microsoft.com/office/drawing/2014/main" id="{D7C1E96E-FAD6-1147-992E-C4A02E64BDF1}"/>
              </a:ext>
            </a:extLst>
          </p:cNvPr>
          <p:cNvSpPr/>
          <p:nvPr/>
        </p:nvSpPr>
        <p:spPr>
          <a:xfrm>
            <a:off x="210524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53" name="Rectangle 52">
            <a:extLst>
              <a:ext uri="{FF2B5EF4-FFF2-40B4-BE49-F238E27FC236}">
                <a16:creationId xmlns:a16="http://schemas.microsoft.com/office/drawing/2014/main" id="{74E7F14F-F1A9-8F44-BA7B-7921169839F5}"/>
              </a:ext>
            </a:extLst>
          </p:cNvPr>
          <p:cNvSpPr/>
          <p:nvPr/>
        </p:nvSpPr>
        <p:spPr>
          <a:xfrm>
            <a:off x="371000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54" name="Rectangle 53">
            <a:extLst>
              <a:ext uri="{FF2B5EF4-FFF2-40B4-BE49-F238E27FC236}">
                <a16:creationId xmlns:a16="http://schemas.microsoft.com/office/drawing/2014/main" id="{0308033A-5B70-AC45-A124-D711C533A16E}"/>
              </a:ext>
            </a:extLst>
          </p:cNvPr>
          <p:cNvSpPr/>
          <p:nvPr/>
        </p:nvSpPr>
        <p:spPr>
          <a:xfrm>
            <a:off x="210524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55" name="Rectangle 54">
            <a:extLst>
              <a:ext uri="{FF2B5EF4-FFF2-40B4-BE49-F238E27FC236}">
                <a16:creationId xmlns:a16="http://schemas.microsoft.com/office/drawing/2014/main" id="{55200F1D-5043-1C41-A8DC-5C00C3C27ECE}"/>
              </a:ext>
            </a:extLst>
          </p:cNvPr>
          <p:cNvSpPr/>
          <p:nvPr/>
        </p:nvSpPr>
        <p:spPr>
          <a:xfrm>
            <a:off x="371000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56" name="Rectangle 55">
            <a:extLst>
              <a:ext uri="{FF2B5EF4-FFF2-40B4-BE49-F238E27FC236}">
                <a16:creationId xmlns:a16="http://schemas.microsoft.com/office/drawing/2014/main" id="{4EA21E1B-F570-4140-97C4-EEE517D1D992}"/>
              </a:ext>
            </a:extLst>
          </p:cNvPr>
          <p:cNvSpPr/>
          <p:nvPr/>
        </p:nvSpPr>
        <p:spPr>
          <a:xfrm>
            <a:off x="210524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57" name="Rectangle 56">
            <a:extLst>
              <a:ext uri="{FF2B5EF4-FFF2-40B4-BE49-F238E27FC236}">
                <a16:creationId xmlns:a16="http://schemas.microsoft.com/office/drawing/2014/main" id="{5C4E250A-468A-5648-BC7B-A39E52476845}"/>
              </a:ext>
            </a:extLst>
          </p:cNvPr>
          <p:cNvSpPr/>
          <p:nvPr/>
        </p:nvSpPr>
        <p:spPr>
          <a:xfrm>
            <a:off x="371000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58" name="Rectangle 57">
            <a:extLst>
              <a:ext uri="{FF2B5EF4-FFF2-40B4-BE49-F238E27FC236}">
                <a16:creationId xmlns:a16="http://schemas.microsoft.com/office/drawing/2014/main" id="{2F6AA1EE-53D8-5E44-8D5A-5C612E0C06E3}"/>
              </a:ext>
            </a:extLst>
          </p:cNvPr>
          <p:cNvSpPr/>
          <p:nvPr/>
        </p:nvSpPr>
        <p:spPr>
          <a:xfrm>
            <a:off x="210524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59" name="Rectangle 58">
            <a:extLst>
              <a:ext uri="{FF2B5EF4-FFF2-40B4-BE49-F238E27FC236}">
                <a16:creationId xmlns:a16="http://schemas.microsoft.com/office/drawing/2014/main" id="{AF96B59A-9D96-B743-9F27-1991CE1FDEE1}"/>
              </a:ext>
            </a:extLst>
          </p:cNvPr>
          <p:cNvSpPr/>
          <p:nvPr/>
        </p:nvSpPr>
        <p:spPr>
          <a:xfrm>
            <a:off x="371000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grpSp>
        <p:nvGrpSpPr>
          <p:cNvPr id="8" name="Group 7">
            <a:extLst>
              <a:ext uri="{FF2B5EF4-FFF2-40B4-BE49-F238E27FC236}">
                <a16:creationId xmlns:a16="http://schemas.microsoft.com/office/drawing/2014/main" id="{75C04BA0-3C7A-794F-8221-CA0DFE5F703B}"/>
              </a:ext>
            </a:extLst>
          </p:cNvPr>
          <p:cNvGrpSpPr/>
          <p:nvPr/>
        </p:nvGrpSpPr>
        <p:grpSpPr>
          <a:xfrm>
            <a:off x="2105240" y="709448"/>
            <a:ext cx="596900" cy="5806768"/>
            <a:chOff x="2105240" y="709448"/>
            <a:chExt cx="596900" cy="5806768"/>
          </a:xfrm>
        </p:grpSpPr>
        <p:cxnSp>
          <p:nvCxnSpPr>
            <p:cNvPr id="3" name="Straight Arrow Connector 2">
              <a:extLst>
                <a:ext uri="{FF2B5EF4-FFF2-40B4-BE49-F238E27FC236}">
                  <a16:creationId xmlns:a16="http://schemas.microsoft.com/office/drawing/2014/main" id="{216CFE02-2291-1B43-843E-D48427777648}"/>
                </a:ext>
              </a:extLst>
            </p:cNvPr>
            <p:cNvCxnSpPr/>
            <p:nvPr/>
          </p:nvCxnSpPr>
          <p:spPr>
            <a:xfrm>
              <a:off x="21052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0A4648F8-2982-5A4A-8DD6-E7D29EF47B9E}"/>
                </a:ext>
              </a:extLst>
            </p:cNvPr>
            <p:cNvCxnSpPr/>
            <p:nvPr/>
          </p:nvCxnSpPr>
          <p:spPr>
            <a:xfrm>
              <a:off x="23973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18B32E79-B0A6-7D42-9080-1D2A85289D08}"/>
                </a:ext>
              </a:extLst>
            </p:cNvPr>
            <p:cNvCxnSpPr/>
            <p:nvPr/>
          </p:nvCxnSpPr>
          <p:spPr>
            <a:xfrm>
              <a:off x="27021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09A33B15-2C47-844F-99FD-255DA03EDBCA}"/>
                </a:ext>
              </a:extLst>
            </p:cNvPr>
            <p:cNvCxnSpPr>
              <a:stCxn id="58" idx="1"/>
            </p:cNvCxnSpPr>
            <p:nvPr/>
          </p:nvCxnSpPr>
          <p:spPr>
            <a:xfrm flipV="1">
              <a:off x="2105240" y="839152"/>
              <a:ext cx="292100" cy="55138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4DC090B6-78B9-8246-95DC-34CC1062990B}"/>
                </a:ext>
              </a:extLst>
            </p:cNvPr>
            <p:cNvCxnSpPr/>
            <p:nvPr/>
          </p:nvCxnSpPr>
          <p:spPr>
            <a:xfrm flipV="1">
              <a:off x="2410040" y="753333"/>
              <a:ext cx="292100" cy="5513869"/>
            </a:xfrm>
            <a:prstGeom prst="line">
              <a:avLst/>
            </a:prstGeom>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741872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61</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44" name="Rectangle 43">
            <a:extLst>
              <a:ext uri="{FF2B5EF4-FFF2-40B4-BE49-F238E27FC236}">
                <a16:creationId xmlns:a16="http://schemas.microsoft.com/office/drawing/2014/main" id="{A66ADF09-BE42-F14E-A06A-108313B04A32}"/>
              </a:ext>
            </a:extLst>
          </p:cNvPr>
          <p:cNvSpPr/>
          <p:nvPr/>
        </p:nvSpPr>
        <p:spPr>
          <a:xfrm>
            <a:off x="210524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45" name="Rectangle 44">
            <a:extLst>
              <a:ext uri="{FF2B5EF4-FFF2-40B4-BE49-F238E27FC236}">
                <a16:creationId xmlns:a16="http://schemas.microsoft.com/office/drawing/2014/main" id="{C7342880-193A-4949-B534-B0F04E0D6966}"/>
              </a:ext>
            </a:extLst>
          </p:cNvPr>
          <p:cNvSpPr/>
          <p:nvPr/>
        </p:nvSpPr>
        <p:spPr>
          <a:xfrm>
            <a:off x="371000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46" name="Rectangle 45">
            <a:extLst>
              <a:ext uri="{FF2B5EF4-FFF2-40B4-BE49-F238E27FC236}">
                <a16:creationId xmlns:a16="http://schemas.microsoft.com/office/drawing/2014/main" id="{6B4E31F3-6890-7A44-87C7-F0E7A4D6CA6C}"/>
              </a:ext>
            </a:extLst>
          </p:cNvPr>
          <p:cNvSpPr/>
          <p:nvPr/>
        </p:nvSpPr>
        <p:spPr>
          <a:xfrm>
            <a:off x="210524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47" name="Rectangle 46">
            <a:extLst>
              <a:ext uri="{FF2B5EF4-FFF2-40B4-BE49-F238E27FC236}">
                <a16:creationId xmlns:a16="http://schemas.microsoft.com/office/drawing/2014/main" id="{DC42FA6D-27FE-544E-82CD-B0160B815B17}"/>
              </a:ext>
            </a:extLst>
          </p:cNvPr>
          <p:cNvSpPr/>
          <p:nvPr/>
        </p:nvSpPr>
        <p:spPr>
          <a:xfrm>
            <a:off x="371000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48" name="Rectangle 47">
            <a:extLst>
              <a:ext uri="{FF2B5EF4-FFF2-40B4-BE49-F238E27FC236}">
                <a16:creationId xmlns:a16="http://schemas.microsoft.com/office/drawing/2014/main" id="{BE7CC03F-5D2A-6C45-97FA-9C9D95835422}"/>
              </a:ext>
            </a:extLst>
          </p:cNvPr>
          <p:cNvSpPr/>
          <p:nvPr/>
        </p:nvSpPr>
        <p:spPr>
          <a:xfrm>
            <a:off x="210524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49" name="Rectangle 48">
            <a:extLst>
              <a:ext uri="{FF2B5EF4-FFF2-40B4-BE49-F238E27FC236}">
                <a16:creationId xmlns:a16="http://schemas.microsoft.com/office/drawing/2014/main" id="{5E702E6A-70D5-E94C-B001-B0955B62B343}"/>
              </a:ext>
            </a:extLst>
          </p:cNvPr>
          <p:cNvSpPr/>
          <p:nvPr/>
        </p:nvSpPr>
        <p:spPr>
          <a:xfrm>
            <a:off x="371000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50" name="Rectangle 49">
            <a:extLst>
              <a:ext uri="{FF2B5EF4-FFF2-40B4-BE49-F238E27FC236}">
                <a16:creationId xmlns:a16="http://schemas.microsoft.com/office/drawing/2014/main" id="{45A61663-C1CB-5A4A-A42E-99FC571F4593}"/>
              </a:ext>
            </a:extLst>
          </p:cNvPr>
          <p:cNvSpPr/>
          <p:nvPr/>
        </p:nvSpPr>
        <p:spPr>
          <a:xfrm>
            <a:off x="210524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51" name="Rectangle 50">
            <a:extLst>
              <a:ext uri="{FF2B5EF4-FFF2-40B4-BE49-F238E27FC236}">
                <a16:creationId xmlns:a16="http://schemas.microsoft.com/office/drawing/2014/main" id="{886C6FF2-2B10-1740-803E-F948D79614FD}"/>
              </a:ext>
            </a:extLst>
          </p:cNvPr>
          <p:cNvSpPr/>
          <p:nvPr/>
        </p:nvSpPr>
        <p:spPr>
          <a:xfrm>
            <a:off x="371000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52" name="Rectangle 51">
            <a:extLst>
              <a:ext uri="{FF2B5EF4-FFF2-40B4-BE49-F238E27FC236}">
                <a16:creationId xmlns:a16="http://schemas.microsoft.com/office/drawing/2014/main" id="{D7C1E96E-FAD6-1147-992E-C4A02E64BDF1}"/>
              </a:ext>
            </a:extLst>
          </p:cNvPr>
          <p:cNvSpPr/>
          <p:nvPr/>
        </p:nvSpPr>
        <p:spPr>
          <a:xfrm>
            <a:off x="210524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53" name="Rectangle 52">
            <a:extLst>
              <a:ext uri="{FF2B5EF4-FFF2-40B4-BE49-F238E27FC236}">
                <a16:creationId xmlns:a16="http://schemas.microsoft.com/office/drawing/2014/main" id="{74E7F14F-F1A9-8F44-BA7B-7921169839F5}"/>
              </a:ext>
            </a:extLst>
          </p:cNvPr>
          <p:cNvSpPr/>
          <p:nvPr/>
        </p:nvSpPr>
        <p:spPr>
          <a:xfrm>
            <a:off x="371000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54" name="Rectangle 53">
            <a:extLst>
              <a:ext uri="{FF2B5EF4-FFF2-40B4-BE49-F238E27FC236}">
                <a16:creationId xmlns:a16="http://schemas.microsoft.com/office/drawing/2014/main" id="{0308033A-5B70-AC45-A124-D711C533A16E}"/>
              </a:ext>
            </a:extLst>
          </p:cNvPr>
          <p:cNvSpPr/>
          <p:nvPr/>
        </p:nvSpPr>
        <p:spPr>
          <a:xfrm>
            <a:off x="210524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55" name="Rectangle 54">
            <a:extLst>
              <a:ext uri="{FF2B5EF4-FFF2-40B4-BE49-F238E27FC236}">
                <a16:creationId xmlns:a16="http://schemas.microsoft.com/office/drawing/2014/main" id="{55200F1D-5043-1C41-A8DC-5C00C3C27ECE}"/>
              </a:ext>
            </a:extLst>
          </p:cNvPr>
          <p:cNvSpPr/>
          <p:nvPr/>
        </p:nvSpPr>
        <p:spPr>
          <a:xfrm>
            <a:off x="371000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56" name="Rectangle 55">
            <a:extLst>
              <a:ext uri="{FF2B5EF4-FFF2-40B4-BE49-F238E27FC236}">
                <a16:creationId xmlns:a16="http://schemas.microsoft.com/office/drawing/2014/main" id="{4EA21E1B-F570-4140-97C4-EEE517D1D992}"/>
              </a:ext>
            </a:extLst>
          </p:cNvPr>
          <p:cNvSpPr/>
          <p:nvPr/>
        </p:nvSpPr>
        <p:spPr>
          <a:xfrm>
            <a:off x="210524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57" name="Rectangle 56">
            <a:extLst>
              <a:ext uri="{FF2B5EF4-FFF2-40B4-BE49-F238E27FC236}">
                <a16:creationId xmlns:a16="http://schemas.microsoft.com/office/drawing/2014/main" id="{5C4E250A-468A-5648-BC7B-A39E52476845}"/>
              </a:ext>
            </a:extLst>
          </p:cNvPr>
          <p:cNvSpPr/>
          <p:nvPr/>
        </p:nvSpPr>
        <p:spPr>
          <a:xfrm>
            <a:off x="371000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58" name="Rectangle 57">
            <a:extLst>
              <a:ext uri="{FF2B5EF4-FFF2-40B4-BE49-F238E27FC236}">
                <a16:creationId xmlns:a16="http://schemas.microsoft.com/office/drawing/2014/main" id="{2F6AA1EE-53D8-5E44-8D5A-5C612E0C06E3}"/>
              </a:ext>
            </a:extLst>
          </p:cNvPr>
          <p:cNvSpPr/>
          <p:nvPr/>
        </p:nvSpPr>
        <p:spPr>
          <a:xfrm>
            <a:off x="210524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59" name="Rectangle 58">
            <a:extLst>
              <a:ext uri="{FF2B5EF4-FFF2-40B4-BE49-F238E27FC236}">
                <a16:creationId xmlns:a16="http://schemas.microsoft.com/office/drawing/2014/main" id="{AF96B59A-9D96-B743-9F27-1991CE1FDEE1}"/>
              </a:ext>
            </a:extLst>
          </p:cNvPr>
          <p:cNvSpPr/>
          <p:nvPr/>
        </p:nvSpPr>
        <p:spPr>
          <a:xfrm>
            <a:off x="371000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grpSp>
        <p:nvGrpSpPr>
          <p:cNvPr id="8" name="Group 7">
            <a:extLst>
              <a:ext uri="{FF2B5EF4-FFF2-40B4-BE49-F238E27FC236}">
                <a16:creationId xmlns:a16="http://schemas.microsoft.com/office/drawing/2014/main" id="{75C04BA0-3C7A-794F-8221-CA0DFE5F703B}"/>
              </a:ext>
            </a:extLst>
          </p:cNvPr>
          <p:cNvGrpSpPr/>
          <p:nvPr/>
        </p:nvGrpSpPr>
        <p:grpSpPr>
          <a:xfrm>
            <a:off x="2105240" y="709448"/>
            <a:ext cx="596900" cy="5806768"/>
            <a:chOff x="2105240" y="709448"/>
            <a:chExt cx="596900" cy="5806768"/>
          </a:xfrm>
        </p:grpSpPr>
        <p:cxnSp>
          <p:nvCxnSpPr>
            <p:cNvPr id="3" name="Straight Arrow Connector 2">
              <a:extLst>
                <a:ext uri="{FF2B5EF4-FFF2-40B4-BE49-F238E27FC236}">
                  <a16:creationId xmlns:a16="http://schemas.microsoft.com/office/drawing/2014/main" id="{216CFE02-2291-1B43-843E-D48427777648}"/>
                </a:ext>
              </a:extLst>
            </p:cNvPr>
            <p:cNvCxnSpPr/>
            <p:nvPr/>
          </p:nvCxnSpPr>
          <p:spPr>
            <a:xfrm>
              <a:off x="21052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0A4648F8-2982-5A4A-8DD6-E7D29EF47B9E}"/>
                </a:ext>
              </a:extLst>
            </p:cNvPr>
            <p:cNvCxnSpPr/>
            <p:nvPr/>
          </p:nvCxnSpPr>
          <p:spPr>
            <a:xfrm>
              <a:off x="23973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18B32E79-B0A6-7D42-9080-1D2A85289D08}"/>
                </a:ext>
              </a:extLst>
            </p:cNvPr>
            <p:cNvCxnSpPr/>
            <p:nvPr/>
          </p:nvCxnSpPr>
          <p:spPr>
            <a:xfrm>
              <a:off x="27021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09A33B15-2C47-844F-99FD-255DA03EDBCA}"/>
                </a:ext>
              </a:extLst>
            </p:cNvPr>
            <p:cNvCxnSpPr>
              <a:stCxn id="58" idx="1"/>
            </p:cNvCxnSpPr>
            <p:nvPr/>
          </p:nvCxnSpPr>
          <p:spPr>
            <a:xfrm flipV="1">
              <a:off x="2105240" y="839152"/>
              <a:ext cx="292100" cy="55138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4DC090B6-78B9-8246-95DC-34CC1062990B}"/>
                </a:ext>
              </a:extLst>
            </p:cNvPr>
            <p:cNvCxnSpPr/>
            <p:nvPr/>
          </p:nvCxnSpPr>
          <p:spPr>
            <a:xfrm flipV="1">
              <a:off x="2410040" y="753333"/>
              <a:ext cx="292100" cy="5513869"/>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63" name="Rectangle 62">
            <a:extLst>
              <a:ext uri="{FF2B5EF4-FFF2-40B4-BE49-F238E27FC236}">
                <a16:creationId xmlns:a16="http://schemas.microsoft.com/office/drawing/2014/main" id="{E6246FFA-3A63-F84E-B035-4A01BAE3B816}"/>
              </a:ext>
            </a:extLst>
          </p:cNvPr>
          <p:cNvSpPr/>
          <p:nvPr/>
        </p:nvSpPr>
        <p:spPr>
          <a:xfrm>
            <a:off x="1921106" y="673850"/>
            <a:ext cx="371054" cy="377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ular Callout 63">
            <a:extLst>
              <a:ext uri="{FF2B5EF4-FFF2-40B4-BE49-F238E27FC236}">
                <a16:creationId xmlns:a16="http://schemas.microsoft.com/office/drawing/2014/main" id="{B47B0E52-9A01-564A-93CB-87C8287A1A04}"/>
              </a:ext>
            </a:extLst>
          </p:cNvPr>
          <p:cNvSpPr/>
          <p:nvPr/>
        </p:nvSpPr>
        <p:spPr>
          <a:xfrm>
            <a:off x="2110673" y="1230960"/>
            <a:ext cx="1182934" cy="562517"/>
          </a:xfrm>
          <a:prstGeom prst="wedgeRectCallout">
            <a:avLst>
              <a:gd name="adj1" fmla="val -48219"/>
              <a:gd name="adj2" fmla="val -95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Start</a:t>
            </a:r>
            <a:r>
              <a:rPr lang="zh-CN" altLang="en-US"/>
              <a:t> </a:t>
            </a:r>
            <a:r>
              <a:rPr lang="en-US" altLang="zh-CN"/>
              <a:t>1</a:t>
            </a:r>
            <a:r>
              <a:rPr lang="en-US" altLang="zh-CN" baseline="30000"/>
              <a:t>st</a:t>
            </a:r>
            <a:r>
              <a:rPr lang="zh-CN" altLang="en-US"/>
              <a:t> </a:t>
            </a:r>
            <a:r>
              <a:rPr lang="en-US" altLang="zh-CN"/>
              <a:t>column</a:t>
            </a:r>
            <a:endParaRPr lang="en-US"/>
          </a:p>
        </p:txBody>
      </p:sp>
      <p:sp>
        <p:nvSpPr>
          <p:cNvPr id="65" name="TextBox 64">
            <a:extLst>
              <a:ext uri="{FF2B5EF4-FFF2-40B4-BE49-F238E27FC236}">
                <a16:creationId xmlns:a16="http://schemas.microsoft.com/office/drawing/2014/main" id="{F6D0930F-A700-0A43-85B4-0D4D8F46F17E}"/>
              </a:ext>
            </a:extLst>
          </p:cNvPr>
          <p:cNvSpPr txBox="1"/>
          <p:nvPr/>
        </p:nvSpPr>
        <p:spPr>
          <a:xfrm>
            <a:off x="6385142" y="3474332"/>
            <a:ext cx="2548742" cy="646331"/>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miss!</a:t>
            </a:r>
          </a:p>
          <a:p>
            <a:r>
              <a:rPr lang="en-US" altLang="zh-CN">
                <a:solidFill>
                  <a:srgbClr val="C00000"/>
                </a:solidFill>
              </a:rPr>
              <a:t>Add</a:t>
            </a:r>
            <a:r>
              <a:rPr lang="zh-CN" altLang="en-US">
                <a:solidFill>
                  <a:srgbClr val="C00000"/>
                </a:solidFill>
              </a:rPr>
              <a:t> </a:t>
            </a:r>
            <a:r>
              <a:rPr lang="en-US" altLang="zh-CN">
                <a:solidFill>
                  <a:srgbClr val="C00000"/>
                </a:solidFill>
              </a:rPr>
              <a:t>into</a:t>
            </a:r>
            <a:r>
              <a:rPr lang="zh-CN" altLang="en-US">
                <a:solidFill>
                  <a:srgbClr val="C00000"/>
                </a:solidFill>
              </a:rPr>
              <a:t> </a:t>
            </a:r>
            <a:r>
              <a:rPr lang="en-US" altLang="zh-CN">
                <a:solidFill>
                  <a:srgbClr val="C00000"/>
                </a:solidFill>
              </a:rPr>
              <a:t>cache</a:t>
            </a:r>
            <a:r>
              <a:rPr lang="zh-CN" altLang="en-US">
                <a:solidFill>
                  <a:srgbClr val="C00000"/>
                </a:solidFill>
              </a:rPr>
              <a:t> </a:t>
            </a:r>
            <a:r>
              <a:rPr lang="en-US" altLang="zh-CN">
                <a:solidFill>
                  <a:srgbClr val="C00000"/>
                </a:solidFill>
              </a:rPr>
              <a:t>set</a:t>
            </a:r>
            <a:r>
              <a:rPr lang="zh-CN" altLang="en-US">
                <a:solidFill>
                  <a:srgbClr val="C00000"/>
                </a:solidFill>
              </a:rPr>
              <a:t> </a:t>
            </a:r>
            <a:r>
              <a:rPr lang="en-US" altLang="zh-CN">
                <a:solidFill>
                  <a:srgbClr val="C00000"/>
                </a:solidFill>
              </a:rPr>
              <a:t>0.</a:t>
            </a:r>
            <a:endParaRPr lang="en-US">
              <a:solidFill>
                <a:srgbClr val="C00000"/>
              </a:solidFill>
            </a:endParaRPr>
          </a:p>
        </p:txBody>
      </p:sp>
      <p:sp>
        <p:nvSpPr>
          <p:cNvPr id="66" name="Rectangle 65">
            <a:extLst>
              <a:ext uri="{FF2B5EF4-FFF2-40B4-BE49-F238E27FC236}">
                <a16:creationId xmlns:a16="http://schemas.microsoft.com/office/drawing/2014/main" id="{8A699C5B-CD15-6549-9E18-F55B52E540E6}"/>
              </a:ext>
            </a:extLst>
          </p:cNvPr>
          <p:cNvSpPr/>
          <p:nvPr/>
        </p:nvSpPr>
        <p:spPr>
          <a:xfrm>
            <a:off x="1902589" y="686752"/>
            <a:ext cx="161987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47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62</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44" name="Rectangle 43">
            <a:extLst>
              <a:ext uri="{FF2B5EF4-FFF2-40B4-BE49-F238E27FC236}">
                <a16:creationId xmlns:a16="http://schemas.microsoft.com/office/drawing/2014/main" id="{A66ADF09-BE42-F14E-A06A-108313B04A32}"/>
              </a:ext>
            </a:extLst>
          </p:cNvPr>
          <p:cNvSpPr/>
          <p:nvPr/>
        </p:nvSpPr>
        <p:spPr>
          <a:xfrm>
            <a:off x="210524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45" name="Rectangle 44">
            <a:extLst>
              <a:ext uri="{FF2B5EF4-FFF2-40B4-BE49-F238E27FC236}">
                <a16:creationId xmlns:a16="http://schemas.microsoft.com/office/drawing/2014/main" id="{C7342880-193A-4949-B534-B0F04E0D6966}"/>
              </a:ext>
            </a:extLst>
          </p:cNvPr>
          <p:cNvSpPr/>
          <p:nvPr/>
        </p:nvSpPr>
        <p:spPr>
          <a:xfrm>
            <a:off x="371000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46" name="Rectangle 45">
            <a:extLst>
              <a:ext uri="{FF2B5EF4-FFF2-40B4-BE49-F238E27FC236}">
                <a16:creationId xmlns:a16="http://schemas.microsoft.com/office/drawing/2014/main" id="{6B4E31F3-6890-7A44-87C7-F0E7A4D6CA6C}"/>
              </a:ext>
            </a:extLst>
          </p:cNvPr>
          <p:cNvSpPr/>
          <p:nvPr/>
        </p:nvSpPr>
        <p:spPr>
          <a:xfrm>
            <a:off x="210524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47" name="Rectangle 46">
            <a:extLst>
              <a:ext uri="{FF2B5EF4-FFF2-40B4-BE49-F238E27FC236}">
                <a16:creationId xmlns:a16="http://schemas.microsoft.com/office/drawing/2014/main" id="{DC42FA6D-27FE-544E-82CD-B0160B815B17}"/>
              </a:ext>
            </a:extLst>
          </p:cNvPr>
          <p:cNvSpPr/>
          <p:nvPr/>
        </p:nvSpPr>
        <p:spPr>
          <a:xfrm>
            <a:off x="371000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48" name="Rectangle 47">
            <a:extLst>
              <a:ext uri="{FF2B5EF4-FFF2-40B4-BE49-F238E27FC236}">
                <a16:creationId xmlns:a16="http://schemas.microsoft.com/office/drawing/2014/main" id="{BE7CC03F-5D2A-6C45-97FA-9C9D95835422}"/>
              </a:ext>
            </a:extLst>
          </p:cNvPr>
          <p:cNvSpPr/>
          <p:nvPr/>
        </p:nvSpPr>
        <p:spPr>
          <a:xfrm>
            <a:off x="210524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49" name="Rectangle 48">
            <a:extLst>
              <a:ext uri="{FF2B5EF4-FFF2-40B4-BE49-F238E27FC236}">
                <a16:creationId xmlns:a16="http://schemas.microsoft.com/office/drawing/2014/main" id="{5E702E6A-70D5-E94C-B001-B0955B62B343}"/>
              </a:ext>
            </a:extLst>
          </p:cNvPr>
          <p:cNvSpPr/>
          <p:nvPr/>
        </p:nvSpPr>
        <p:spPr>
          <a:xfrm>
            <a:off x="371000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50" name="Rectangle 49">
            <a:extLst>
              <a:ext uri="{FF2B5EF4-FFF2-40B4-BE49-F238E27FC236}">
                <a16:creationId xmlns:a16="http://schemas.microsoft.com/office/drawing/2014/main" id="{45A61663-C1CB-5A4A-A42E-99FC571F4593}"/>
              </a:ext>
            </a:extLst>
          </p:cNvPr>
          <p:cNvSpPr/>
          <p:nvPr/>
        </p:nvSpPr>
        <p:spPr>
          <a:xfrm>
            <a:off x="210524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51" name="Rectangle 50">
            <a:extLst>
              <a:ext uri="{FF2B5EF4-FFF2-40B4-BE49-F238E27FC236}">
                <a16:creationId xmlns:a16="http://schemas.microsoft.com/office/drawing/2014/main" id="{886C6FF2-2B10-1740-803E-F948D79614FD}"/>
              </a:ext>
            </a:extLst>
          </p:cNvPr>
          <p:cNvSpPr/>
          <p:nvPr/>
        </p:nvSpPr>
        <p:spPr>
          <a:xfrm>
            <a:off x="371000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52" name="Rectangle 51">
            <a:extLst>
              <a:ext uri="{FF2B5EF4-FFF2-40B4-BE49-F238E27FC236}">
                <a16:creationId xmlns:a16="http://schemas.microsoft.com/office/drawing/2014/main" id="{D7C1E96E-FAD6-1147-992E-C4A02E64BDF1}"/>
              </a:ext>
            </a:extLst>
          </p:cNvPr>
          <p:cNvSpPr/>
          <p:nvPr/>
        </p:nvSpPr>
        <p:spPr>
          <a:xfrm>
            <a:off x="210524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53" name="Rectangle 52">
            <a:extLst>
              <a:ext uri="{FF2B5EF4-FFF2-40B4-BE49-F238E27FC236}">
                <a16:creationId xmlns:a16="http://schemas.microsoft.com/office/drawing/2014/main" id="{74E7F14F-F1A9-8F44-BA7B-7921169839F5}"/>
              </a:ext>
            </a:extLst>
          </p:cNvPr>
          <p:cNvSpPr/>
          <p:nvPr/>
        </p:nvSpPr>
        <p:spPr>
          <a:xfrm>
            <a:off x="371000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54" name="Rectangle 53">
            <a:extLst>
              <a:ext uri="{FF2B5EF4-FFF2-40B4-BE49-F238E27FC236}">
                <a16:creationId xmlns:a16="http://schemas.microsoft.com/office/drawing/2014/main" id="{0308033A-5B70-AC45-A124-D711C533A16E}"/>
              </a:ext>
            </a:extLst>
          </p:cNvPr>
          <p:cNvSpPr/>
          <p:nvPr/>
        </p:nvSpPr>
        <p:spPr>
          <a:xfrm>
            <a:off x="210524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55" name="Rectangle 54">
            <a:extLst>
              <a:ext uri="{FF2B5EF4-FFF2-40B4-BE49-F238E27FC236}">
                <a16:creationId xmlns:a16="http://schemas.microsoft.com/office/drawing/2014/main" id="{55200F1D-5043-1C41-A8DC-5C00C3C27ECE}"/>
              </a:ext>
            </a:extLst>
          </p:cNvPr>
          <p:cNvSpPr/>
          <p:nvPr/>
        </p:nvSpPr>
        <p:spPr>
          <a:xfrm>
            <a:off x="371000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56" name="Rectangle 55">
            <a:extLst>
              <a:ext uri="{FF2B5EF4-FFF2-40B4-BE49-F238E27FC236}">
                <a16:creationId xmlns:a16="http://schemas.microsoft.com/office/drawing/2014/main" id="{4EA21E1B-F570-4140-97C4-EEE517D1D992}"/>
              </a:ext>
            </a:extLst>
          </p:cNvPr>
          <p:cNvSpPr/>
          <p:nvPr/>
        </p:nvSpPr>
        <p:spPr>
          <a:xfrm>
            <a:off x="210524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57" name="Rectangle 56">
            <a:extLst>
              <a:ext uri="{FF2B5EF4-FFF2-40B4-BE49-F238E27FC236}">
                <a16:creationId xmlns:a16="http://schemas.microsoft.com/office/drawing/2014/main" id="{5C4E250A-468A-5648-BC7B-A39E52476845}"/>
              </a:ext>
            </a:extLst>
          </p:cNvPr>
          <p:cNvSpPr/>
          <p:nvPr/>
        </p:nvSpPr>
        <p:spPr>
          <a:xfrm>
            <a:off x="371000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58" name="Rectangle 57">
            <a:extLst>
              <a:ext uri="{FF2B5EF4-FFF2-40B4-BE49-F238E27FC236}">
                <a16:creationId xmlns:a16="http://schemas.microsoft.com/office/drawing/2014/main" id="{2F6AA1EE-53D8-5E44-8D5A-5C612E0C06E3}"/>
              </a:ext>
            </a:extLst>
          </p:cNvPr>
          <p:cNvSpPr/>
          <p:nvPr/>
        </p:nvSpPr>
        <p:spPr>
          <a:xfrm>
            <a:off x="210524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59" name="Rectangle 58">
            <a:extLst>
              <a:ext uri="{FF2B5EF4-FFF2-40B4-BE49-F238E27FC236}">
                <a16:creationId xmlns:a16="http://schemas.microsoft.com/office/drawing/2014/main" id="{AF96B59A-9D96-B743-9F27-1991CE1FDEE1}"/>
              </a:ext>
            </a:extLst>
          </p:cNvPr>
          <p:cNvSpPr/>
          <p:nvPr/>
        </p:nvSpPr>
        <p:spPr>
          <a:xfrm>
            <a:off x="371000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grpSp>
        <p:nvGrpSpPr>
          <p:cNvPr id="8" name="Group 7">
            <a:extLst>
              <a:ext uri="{FF2B5EF4-FFF2-40B4-BE49-F238E27FC236}">
                <a16:creationId xmlns:a16="http://schemas.microsoft.com/office/drawing/2014/main" id="{75C04BA0-3C7A-794F-8221-CA0DFE5F703B}"/>
              </a:ext>
            </a:extLst>
          </p:cNvPr>
          <p:cNvGrpSpPr/>
          <p:nvPr/>
        </p:nvGrpSpPr>
        <p:grpSpPr>
          <a:xfrm>
            <a:off x="2105240" y="709448"/>
            <a:ext cx="596900" cy="5806768"/>
            <a:chOff x="2105240" y="709448"/>
            <a:chExt cx="596900" cy="5806768"/>
          </a:xfrm>
        </p:grpSpPr>
        <p:cxnSp>
          <p:nvCxnSpPr>
            <p:cNvPr id="3" name="Straight Arrow Connector 2">
              <a:extLst>
                <a:ext uri="{FF2B5EF4-FFF2-40B4-BE49-F238E27FC236}">
                  <a16:creationId xmlns:a16="http://schemas.microsoft.com/office/drawing/2014/main" id="{216CFE02-2291-1B43-843E-D48427777648}"/>
                </a:ext>
              </a:extLst>
            </p:cNvPr>
            <p:cNvCxnSpPr/>
            <p:nvPr/>
          </p:nvCxnSpPr>
          <p:spPr>
            <a:xfrm>
              <a:off x="21052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0A4648F8-2982-5A4A-8DD6-E7D29EF47B9E}"/>
                </a:ext>
              </a:extLst>
            </p:cNvPr>
            <p:cNvCxnSpPr/>
            <p:nvPr/>
          </p:nvCxnSpPr>
          <p:spPr>
            <a:xfrm>
              <a:off x="23973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18B32E79-B0A6-7D42-9080-1D2A85289D08}"/>
                </a:ext>
              </a:extLst>
            </p:cNvPr>
            <p:cNvCxnSpPr/>
            <p:nvPr/>
          </p:nvCxnSpPr>
          <p:spPr>
            <a:xfrm>
              <a:off x="27021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09A33B15-2C47-844F-99FD-255DA03EDBCA}"/>
                </a:ext>
              </a:extLst>
            </p:cNvPr>
            <p:cNvCxnSpPr>
              <a:stCxn id="58" idx="1"/>
            </p:cNvCxnSpPr>
            <p:nvPr/>
          </p:nvCxnSpPr>
          <p:spPr>
            <a:xfrm flipV="1">
              <a:off x="2105240" y="839152"/>
              <a:ext cx="292100" cy="55138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4DC090B6-78B9-8246-95DC-34CC1062990B}"/>
                </a:ext>
              </a:extLst>
            </p:cNvPr>
            <p:cNvCxnSpPr/>
            <p:nvPr/>
          </p:nvCxnSpPr>
          <p:spPr>
            <a:xfrm flipV="1">
              <a:off x="2410040" y="753333"/>
              <a:ext cx="292100" cy="5513869"/>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66" name="Rectangle 65">
            <a:extLst>
              <a:ext uri="{FF2B5EF4-FFF2-40B4-BE49-F238E27FC236}">
                <a16:creationId xmlns:a16="http://schemas.microsoft.com/office/drawing/2014/main" id="{8A699C5B-CD15-6549-9E18-F55B52E540E6}"/>
              </a:ext>
            </a:extLst>
          </p:cNvPr>
          <p:cNvSpPr/>
          <p:nvPr/>
        </p:nvSpPr>
        <p:spPr>
          <a:xfrm>
            <a:off x="1902589" y="686752"/>
            <a:ext cx="161987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6246FFA-3A63-F84E-B035-4A01BAE3B816}"/>
              </a:ext>
            </a:extLst>
          </p:cNvPr>
          <p:cNvSpPr/>
          <p:nvPr/>
        </p:nvSpPr>
        <p:spPr>
          <a:xfrm>
            <a:off x="1908406" y="1054790"/>
            <a:ext cx="371054" cy="377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03C44C66-3B60-FF4B-9E4C-F2286EA70680}"/>
              </a:ext>
            </a:extLst>
          </p:cNvPr>
          <p:cNvSpPr txBox="1"/>
          <p:nvPr/>
        </p:nvSpPr>
        <p:spPr>
          <a:xfrm>
            <a:off x="6385142" y="3474332"/>
            <a:ext cx="2548742" cy="646331"/>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miss!</a:t>
            </a:r>
          </a:p>
          <a:p>
            <a:r>
              <a:rPr lang="en-US" altLang="zh-CN">
                <a:solidFill>
                  <a:srgbClr val="C00000"/>
                </a:solidFill>
              </a:rPr>
              <a:t>Add</a:t>
            </a:r>
            <a:r>
              <a:rPr lang="zh-CN" altLang="en-US">
                <a:solidFill>
                  <a:srgbClr val="C00000"/>
                </a:solidFill>
              </a:rPr>
              <a:t> </a:t>
            </a:r>
            <a:r>
              <a:rPr lang="en-US" altLang="zh-CN">
                <a:solidFill>
                  <a:srgbClr val="C00000"/>
                </a:solidFill>
              </a:rPr>
              <a:t>into</a:t>
            </a:r>
            <a:r>
              <a:rPr lang="zh-CN" altLang="en-US">
                <a:solidFill>
                  <a:srgbClr val="C00000"/>
                </a:solidFill>
              </a:rPr>
              <a:t> </a:t>
            </a:r>
            <a:r>
              <a:rPr lang="en-US" altLang="zh-CN">
                <a:solidFill>
                  <a:srgbClr val="C00000"/>
                </a:solidFill>
              </a:rPr>
              <a:t>cache</a:t>
            </a:r>
            <a:r>
              <a:rPr lang="zh-CN" altLang="en-US">
                <a:solidFill>
                  <a:srgbClr val="C00000"/>
                </a:solidFill>
              </a:rPr>
              <a:t> </a:t>
            </a:r>
            <a:r>
              <a:rPr lang="en-US" altLang="zh-CN">
                <a:solidFill>
                  <a:srgbClr val="C00000"/>
                </a:solidFill>
              </a:rPr>
              <a:t>set</a:t>
            </a:r>
            <a:r>
              <a:rPr lang="zh-CN" altLang="en-US">
                <a:solidFill>
                  <a:srgbClr val="C00000"/>
                </a:solidFill>
              </a:rPr>
              <a:t> </a:t>
            </a:r>
            <a:r>
              <a:rPr lang="en-US" altLang="zh-CN">
                <a:solidFill>
                  <a:srgbClr val="C00000"/>
                </a:solidFill>
              </a:rPr>
              <a:t>2.</a:t>
            </a:r>
            <a:endParaRPr lang="en-US">
              <a:solidFill>
                <a:srgbClr val="C00000"/>
              </a:solidFill>
            </a:endParaRPr>
          </a:p>
        </p:txBody>
      </p:sp>
      <p:sp>
        <p:nvSpPr>
          <p:cNvPr id="69" name="Rectangle 68">
            <a:extLst>
              <a:ext uri="{FF2B5EF4-FFF2-40B4-BE49-F238E27FC236}">
                <a16:creationId xmlns:a16="http://schemas.microsoft.com/office/drawing/2014/main" id="{6A04D898-AC8D-084B-AEE3-2B502BA913DF}"/>
              </a:ext>
            </a:extLst>
          </p:cNvPr>
          <p:cNvSpPr/>
          <p:nvPr/>
        </p:nvSpPr>
        <p:spPr>
          <a:xfrm>
            <a:off x="1902588" y="1060086"/>
            <a:ext cx="1619871"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43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63</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44" name="Rectangle 43">
            <a:extLst>
              <a:ext uri="{FF2B5EF4-FFF2-40B4-BE49-F238E27FC236}">
                <a16:creationId xmlns:a16="http://schemas.microsoft.com/office/drawing/2014/main" id="{A66ADF09-BE42-F14E-A06A-108313B04A32}"/>
              </a:ext>
            </a:extLst>
          </p:cNvPr>
          <p:cNvSpPr/>
          <p:nvPr/>
        </p:nvSpPr>
        <p:spPr>
          <a:xfrm>
            <a:off x="210524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45" name="Rectangle 44">
            <a:extLst>
              <a:ext uri="{FF2B5EF4-FFF2-40B4-BE49-F238E27FC236}">
                <a16:creationId xmlns:a16="http://schemas.microsoft.com/office/drawing/2014/main" id="{C7342880-193A-4949-B534-B0F04E0D6966}"/>
              </a:ext>
            </a:extLst>
          </p:cNvPr>
          <p:cNvSpPr/>
          <p:nvPr/>
        </p:nvSpPr>
        <p:spPr>
          <a:xfrm>
            <a:off x="371000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46" name="Rectangle 45">
            <a:extLst>
              <a:ext uri="{FF2B5EF4-FFF2-40B4-BE49-F238E27FC236}">
                <a16:creationId xmlns:a16="http://schemas.microsoft.com/office/drawing/2014/main" id="{6B4E31F3-6890-7A44-87C7-F0E7A4D6CA6C}"/>
              </a:ext>
            </a:extLst>
          </p:cNvPr>
          <p:cNvSpPr/>
          <p:nvPr/>
        </p:nvSpPr>
        <p:spPr>
          <a:xfrm>
            <a:off x="210524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47" name="Rectangle 46">
            <a:extLst>
              <a:ext uri="{FF2B5EF4-FFF2-40B4-BE49-F238E27FC236}">
                <a16:creationId xmlns:a16="http://schemas.microsoft.com/office/drawing/2014/main" id="{DC42FA6D-27FE-544E-82CD-B0160B815B17}"/>
              </a:ext>
            </a:extLst>
          </p:cNvPr>
          <p:cNvSpPr/>
          <p:nvPr/>
        </p:nvSpPr>
        <p:spPr>
          <a:xfrm>
            <a:off x="371000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48" name="Rectangle 47">
            <a:extLst>
              <a:ext uri="{FF2B5EF4-FFF2-40B4-BE49-F238E27FC236}">
                <a16:creationId xmlns:a16="http://schemas.microsoft.com/office/drawing/2014/main" id="{BE7CC03F-5D2A-6C45-97FA-9C9D95835422}"/>
              </a:ext>
            </a:extLst>
          </p:cNvPr>
          <p:cNvSpPr/>
          <p:nvPr/>
        </p:nvSpPr>
        <p:spPr>
          <a:xfrm>
            <a:off x="210524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49" name="Rectangle 48">
            <a:extLst>
              <a:ext uri="{FF2B5EF4-FFF2-40B4-BE49-F238E27FC236}">
                <a16:creationId xmlns:a16="http://schemas.microsoft.com/office/drawing/2014/main" id="{5E702E6A-70D5-E94C-B001-B0955B62B343}"/>
              </a:ext>
            </a:extLst>
          </p:cNvPr>
          <p:cNvSpPr/>
          <p:nvPr/>
        </p:nvSpPr>
        <p:spPr>
          <a:xfrm>
            <a:off x="371000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50" name="Rectangle 49">
            <a:extLst>
              <a:ext uri="{FF2B5EF4-FFF2-40B4-BE49-F238E27FC236}">
                <a16:creationId xmlns:a16="http://schemas.microsoft.com/office/drawing/2014/main" id="{45A61663-C1CB-5A4A-A42E-99FC571F4593}"/>
              </a:ext>
            </a:extLst>
          </p:cNvPr>
          <p:cNvSpPr/>
          <p:nvPr/>
        </p:nvSpPr>
        <p:spPr>
          <a:xfrm>
            <a:off x="210524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51" name="Rectangle 50">
            <a:extLst>
              <a:ext uri="{FF2B5EF4-FFF2-40B4-BE49-F238E27FC236}">
                <a16:creationId xmlns:a16="http://schemas.microsoft.com/office/drawing/2014/main" id="{886C6FF2-2B10-1740-803E-F948D79614FD}"/>
              </a:ext>
            </a:extLst>
          </p:cNvPr>
          <p:cNvSpPr/>
          <p:nvPr/>
        </p:nvSpPr>
        <p:spPr>
          <a:xfrm>
            <a:off x="371000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52" name="Rectangle 51">
            <a:extLst>
              <a:ext uri="{FF2B5EF4-FFF2-40B4-BE49-F238E27FC236}">
                <a16:creationId xmlns:a16="http://schemas.microsoft.com/office/drawing/2014/main" id="{D7C1E96E-FAD6-1147-992E-C4A02E64BDF1}"/>
              </a:ext>
            </a:extLst>
          </p:cNvPr>
          <p:cNvSpPr/>
          <p:nvPr/>
        </p:nvSpPr>
        <p:spPr>
          <a:xfrm>
            <a:off x="210524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53" name="Rectangle 52">
            <a:extLst>
              <a:ext uri="{FF2B5EF4-FFF2-40B4-BE49-F238E27FC236}">
                <a16:creationId xmlns:a16="http://schemas.microsoft.com/office/drawing/2014/main" id="{74E7F14F-F1A9-8F44-BA7B-7921169839F5}"/>
              </a:ext>
            </a:extLst>
          </p:cNvPr>
          <p:cNvSpPr/>
          <p:nvPr/>
        </p:nvSpPr>
        <p:spPr>
          <a:xfrm>
            <a:off x="371000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54" name="Rectangle 53">
            <a:extLst>
              <a:ext uri="{FF2B5EF4-FFF2-40B4-BE49-F238E27FC236}">
                <a16:creationId xmlns:a16="http://schemas.microsoft.com/office/drawing/2014/main" id="{0308033A-5B70-AC45-A124-D711C533A16E}"/>
              </a:ext>
            </a:extLst>
          </p:cNvPr>
          <p:cNvSpPr/>
          <p:nvPr/>
        </p:nvSpPr>
        <p:spPr>
          <a:xfrm>
            <a:off x="210524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55" name="Rectangle 54">
            <a:extLst>
              <a:ext uri="{FF2B5EF4-FFF2-40B4-BE49-F238E27FC236}">
                <a16:creationId xmlns:a16="http://schemas.microsoft.com/office/drawing/2014/main" id="{55200F1D-5043-1C41-A8DC-5C00C3C27ECE}"/>
              </a:ext>
            </a:extLst>
          </p:cNvPr>
          <p:cNvSpPr/>
          <p:nvPr/>
        </p:nvSpPr>
        <p:spPr>
          <a:xfrm>
            <a:off x="371000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56" name="Rectangle 55">
            <a:extLst>
              <a:ext uri="{FF2B5EF4-FFF2-40B4-BE49-F238E27FC236}">
                <a16:creationId xmlns:a16="http://schemas.microsoft.com/office/drawing/2014/main" id="{4EA21E1B-F570-4140-97C4-EEE517D1D992}"/>
              </a:ext>
            </a:extLst>
          </p:cNvPr>
          <p:cNvSpPr/>
          <p:nvPr/>
        </p:nvSpPr>
        <p:spPr>
          <a:xfrm>
            <a:off x="210524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57" name="Rectangle 56">
            <a:extLst>
              <a:ext uri="{FF2B5EF4-FFF2-40B4-BE49-F238E27FC236}">
                <a16:creationId xmlns:a16="http://schemas.microsoft.com/office/drawing/2014/main" id="{5C4E250A-468A-5648-BC7B-A39E52476845}"/>
              </a:ext>
            </a:extLst>
          </p:cNvPr>
          <p:cNvSpPr/>
          <p:nvPr/>
        </p:nvSpPr>
        <p:spPr>
          <a:xfrm>
            <a:off x="371000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58" name="Rectangle 57">
            <a:extLst>
              <a:ext uri="{FF2B5EF4-FFF2-40B4-BE49-F238E27FC236}">
                <a16:creationId xmlns:a16="http://schemas.microsoft.com/office/drawing/2014/main" id="{2F6AA1EE-53D8-5E44-8D5A-5C612E0C06E3}"/>
              </a:ext>
            </a:extLst>
          </p:cNvPr>
          <p:cNvSpPr/>
          <p:nvPr/>
        </p:nvSpPr>
        <p:spPr>
          <a:xfrm>
            <a:off x="210524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59" name="Rectangle 58">
            <a:extLst>
              <a:ext uri="{FF2B5EF4-FFF2-40B4-BE49-F238E27FC236}">
                <a16:creationId xmlns:a16="http://schemas.microsoft.com/office/drawing/2014/main" id="{AF96B59A-9D96-B743-9F27-1991CE1FDEE1}"/>
              </a:ext>
            </a:extLst>
          </p:cNvPr>
          <p:cNvSpPr/>
          <p:nvPr/>
        </p:nvSpPr>
        <p:spPr>
          <a:xfrm>
            <a:off x="371000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grpSp>
        <p:nvGrpSpPr>
          <p:cNvPr id="8" name="Group 7">
            <a:extLst>
              <a:ext uri="{FF2B5EF4-FFF2-40B4-BE49-F238E27FC236}">
                <a16:creationId xmlns:a16="http://schemas.microsoft.com/office/drawing/2014/main" id="{75C04BA0-3C7A-794F-8221-CA0DFE5F703B}"/>
              </a:ext>
            </a:extLst>
          </p:cNvPr>
          <p:cNvGrpSpPr/>
          <p:nvPr/>
        </p:nvGrpSpPr>
        <p:grpSpPr>
          <a:xfrm>
            <a:off x="2105240" y="709448"/>
            <a:ext cx="596900" cy="5806768"/>
            <a:chOff x="2105240" y="709448"/>
            <a:chExt cx="596900" cy="5806768"/>
          </a:xfrm>
        </p:grpSpPr>
        <p:cxnSp>
          <p:nvCxnSpPr>
            <p:cNvPr id="3" name="Straight Arrow Connector 2">
              <a:extLst>
                <a:ext uri="{FF2B5EF4-FFF2-40B4-BE49-F238E27FC236}">
                  <a16:creationId xmlns:a16="http://schemas.microsoft.com/office/drawing/2014/main" id="{216CFE02-2291-1B43-843E-D48427777648}"/>
                </a:ext>
              </a:extLst>
            </p:cNvPr>
            <p:cNvCxnSpPr/>
            <p:nvPr/>
          </p:nvCxnSpPr>
          <p:spPr>
            <a:xfrm>
              <a:off x="21052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0A4648F8-2982-5A4A-8DD6-E7D29EF47B9E}"/>
                </a:ext>
              </a:extLst>
            </p:cNvPr>
            <p:cNvCxnSpPr/>
            <p:nvPr/>
          </p:nvCxnSpPr>
          <p:spPr>
            <a:xfrm>
              <a:off x="23973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18B32E79-B0A6-7D42-9080-1D2A85289D08}"/>
                </a:ext>
              </a:extLst>
            </p:cNvPr>
            <p:cNvCxnSpPr/>
            <p:nvPr/>
          </p:nvCxnSpPr>
          <p:spPr>
            <a:xfrm>
              <a:off x="27021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09A33B15-2C47-844F-99FD-255DA03EDBCA}"/>
                </a:ext>
              </a:extLst>
            </p:cNvPr>
            <p:cNvCxnSpPr>
              <a:stCxn id="58" idx="1"/>
            </p:cNvCxnSpPr>
            <p:nvPr/>
          </p:nvCxnSpPr>
          <p:spPr>
            <a:xfrm flipV="1">
              <a:off x="2105240" y="839152"/>
              <a:ext cx="292100" cy="55138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4DC090B6-78B9-8246-95DC-34CC1062990B}"/>
                </a:ext>
              </a:extLst>
            </p:cNvPr>
            <p:cNvCxnSpPr/>
            <p:nvPr/>
          </p:nvCxnSpPr>
          <p:spPr>
            <a:xfrm flipV="1">
              <a:off x="2410040" y="753333"/>
              <a:ext cx="292100" cy="5513869"/>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66" name="Rectangle 65">
            <a:extLst>
              <a:ext uri="{FF2B5EF4-FFF2-40B4-BE49-F238E27FC236}">
                <a16:creationId xmlns:a16="http://schemas.microsoft.com/office/drawing/2014/main" id="{8A699C5B-CD15-6549-9E18-F55B52E540E6}"/>
              </a:ext>
            </a:extLst>
          </p:cNvPr>
          <p:cNvSpPr/>
          <p:nvPr/>
        </p:nvSpPr>
        <p:spPr>
          <a:xfrm>
            <a:off x="1902589" y="686752"/>
            <a:ext cx="161987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A04D898-AC8D-084B-AEE3-2B502BA913DF}"/>
              </a:ext>
            </a:extLst>
          </p:cNvPr>
          <p:cNvSpPr/>
          <p:nvPr/>
        </p:nvSpPr>
        <p:spPr>
          <a:xfrm>
            <a:off x="1902588" y="1060086"/>
            <a:ext cx="1619871"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6246FFA-3A63-F84E-B035-4A01BAE3B816}"/>
              </a:ext>
            </a:extLst>
          </p:cNvPr>
          <p:cNvSpPr/>
          <p:nvPr/>
        </p:nvSpPr>
        <p:spPr>
          <a:xfrm>
            <a:off x="1921106" y="3251087"/>
            <a:ext cx="371054" cy="377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03C44C66-3B60-FF4B-9E4C-F2286EA70680}"/>
              </a:ext>
            </a:extLst>
          </p:cNvPr>
          <p:cNvSpPr txBox="1"/>
          <p:nvPr/>
        </p:nvSpPr>
        <p:spPr>
          <a:xfrm>
            <a:off x="6385142" y="3474332"/>
            <a:ext cx="2548742" cy="646331"/>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miss!</a:t>
            </a:r>
          </a:p>
          <a:p>
            <a:r>
              <a:rPr lang="en-US" altLang="zh-CN">
                <a:solidFill>
                  <a:srgbClr val="C00000"/>
                </a:solidFill>
              </a:rPr>
              <a:t>Add</a:t>
            </a:r>
            <a:r>
              <a:rPr lang="zh-CN" altLang="en-US">
                <a:solidFill>
                  <a:srgbClr val="C00000"/>
                </a:solidFill>
              </a:rPr>
              <a:t> </a:t>
            </a:r>
            <a:r>
              <a:rPr lang="en-US" altLang="zh-CN">
                <a:solidFill>
                  <a:srgbClr val="C00000"/>
                </a:solidFill>
              </a:rPr>
              <a:t>into</a:t>
            </a:r>
            <a:r>
              <a:rPr lang="zh-CN" altLang="en-US">
                <a:solidFill>
                  <a:srgbClr val="C00000"/>
                </a:solidFill>
              </a:rPr>
              <a:t> </a:t>
            </a:r>
            <a:r>
              <a:rPr lang="en-US" altLang="zh-CN">
                <a:solidFill>
                  <a:srgbClr val="C00000"/>
                </a:solidFill>
              </a:rPr>
              <a:t>cache</a:t>
            </a:r>
            <a:r>
              <a:rPr lang="zh-CN" altLang="en-US">
                <a:solidFill>
                  <a:srgbClr val="C00000"/>
                </a:solidFill>
              </a:rPr>
              <a:t> </a:t>
            </a:r>
            <a:r>
              <a:rPr lang="en-US" altLang="zh-CN">
                <a:solidFill>
                  <a:srgbClr val="C00000"/>
                </a:solidFill>
              </a:rPr>
              <a:t>set</a:t>
            </a:r>
            <a:r>
              <a:rPr lang="zh-CN" altLang="en-US">
                <a:solidFill>
                  <a:srgbClr val="C00000"/>
                </a:solidFill>
              </a:rPr>
              <a:t> </a:t>
            </a:r>
            <a:r>
              <a:rPr lang="en-US" altLang="zh-CN">
                <a:solidFill>
                  <a:srgbClr val="C00000"/>
                </a:solidFill>
              </a:rPr>
              <a:t>14.</a:t>
            </a:r>
            <a:endParaRPr lang="en-US">
              <a:solidFill>
                <a:srgbClr val="C00000"/>
              </a:solidFill>
            </a:endParaRPr>
          </a:p>
        </p:txBody>
      </p:sp>
      <p:sp>
        <p:nvSpPr>
          <p:cNvPr id="64" name="Rectangle 63">
            <a:extLst>
              <a:ext uri="{FF2B5EF4-FFF2-40B4-BE49-F238E27FC236}">
                <a16:creationId xmlns:a16="http://schemas.microsoft.com/office/drawing/2014/main" id="{DBCD342A-00E3-D44A-BAF9-B8D745A86D2E}"/>
              </a:ext>
            </a:extLst>
          </p:cNvPr>
          <p:cNvSpPr/>
          <p:nvPr/>
        </p:nvSpPr>
        <p:spPr>
          <a:xfrm>
            <a:off x="1917700" y="1439789"/>
            <a:ext cx="1619871" cy="360107"/>
          </a:xfrm>
          <a:prstGeom prst="rect">
            <a:avLst/>
          </a:prstGeom>
          <a:solidFill>
            <a:srgbClr val="92D05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9170CCD-9244-C349-9412-6A56B895BE1E}"/>
              </a:ext>
            </a:extLst>
          </p:cNvPr>
          <p:cNvSpPr/>
          <p:nvPr/>
        </p:nvSpPr>
        <p:spPr>
          <a:xfrm>
            <a:off x="1917700" y="1784009"/>
            <a:ext cx="1619871" cy="360107"/>
          </a:xfrm>
          <a:prstGeom prst="rect">
            <a:avLst/>
          </a:prstGeom>
          <a:solidFill>
            <a:srgbClr val="00B0F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7ED68FE-2B91-A845-ADCD-6C92A8B7F442}"/>
              </a:ext>
            </a:extLst>
          </p:cNvPr>
          <p:cNvSpPr/>
          <p:nvPr/>
        </p:nvSpPr>
        <p:spPr>
          <a:xfrm>
            <a:off x="1917700" y="2152055"/>
            <a:ext cx="1619871" cy="360107"/>
          </a:xfrm>
          <a:prstGeom prst="rect">
            <a:avLst/>
          </a:prstGeom>
          <a:solidFill>
            <a:srgbClr val="7030A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2C8CF8A-4CED-B840-BF1E-EE2E62611782}"/>
              </a:ext>
            </a:extLst>
          </p:cNvPr>
          <p:cNvSpPr/>
          <p:nvPr/>
        </p:nvSpPr>
        <p:spPr>
          <a:xfrm>
            <a:off x="1929778" y="2545159"/>
            <a:ext cx="1619871" cy="360107"/>
          </a:xfrm>
          <a:prstGeom prst="rect">
            <a:avLst/>
          </a:prstGeom>
          <a:solidFill>
            <a:srgbClr val="FF00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2236A3A-8F78-DE47-94B3-D8AF124DF052}"/>
              </a:ext>
            </a:extLst>
          </p:cNvPr>
          <p:cNvSpPr/>
          <p:nvPr/>
        </p:nvSpPr>
        <p:spPr>
          <a:xfrm>
            <a:off x="1945247" y="2903028"/>
            <a:ext cx="1619871" cy="360107"/>
          </a:xfrm>
          <a:prstGeom prst="rect">
            <a:avLst/>
          </a:prstGeom>
          <a:solidFill>
            <a:srgbClr val="FFFF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CDF72CD-98D2-E34C-B216-E21E248BBCC0}"/>
              </a:ext>
            </a:extLst>
          </p:cNvPr>
          <p:cNvSpPr/>
          <p:nvPr/>
        </p:nvSpPr>
        <p:spPr>
          <a:xfrm>
            <a:off x="1945247" y="3246689"/>
            <a:ext cx="1619871" cy="360107"/>
          </a:xfrm>
          <a:prstGeom prst="rect">
            <a:avLst/>
          </a:prstGeom>
          <a:solidFill>
            <a:schemeClr val="tx2">
              <a:lumMod val="25000"/>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808080"/>
              </a:highlight>
            </a:endParaRPr>
          </a:p>
        </p:txBody>
      </p:sp>
    </p:spTree>
    <p:extLst>
      <p:ext uri="{BB962C8B-B14F-4D97-AF65-F5344CB8AC3E}">
        <p14:creationId xmlns:p14="http://schemas.microsoft.com/office/powerpoint/2010/main" val="14254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64</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44" name="Rectangle 43">
            <a:extLst>
              <a:ext uri="{FF2B5EF4-FFF2-40B4-BE49-F238E27FC236}">
                <a16:creationId xmlns:a16="http://schemas.microsoft.com/office/drawing/2014/main" id="{A66ADF09-BE42-F14E-A06A-108313B04A32}"/>
              </a:ext>
            </a:extLst>
          </p:cNvPr>
          <p:cNvSpPr/>
          <p:nvPr/>
        </p:nvSpPr>
        <p:spPr>
          <a:xfrm>
            <a:off x="210524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45" name="Rectangle 44">
            <a:extLst>
              <a:ext uri="{FF2B5EF4-FFF2-40B4-BE49-F238E27FC236}">
                <a16:creationId xmlns:a16="http://schemas.microsoft.com/office/drawing/2014/main" id="{C7342880-193A-4949-B534-B0F04E0D6966}"/>
              </a:ext>
            </a:extLst>
          </p:cNvPr>
          <p:cNvSpPr/>
          <p:nvPr/>
        </p:nvSpPr>
        <p:spPr>
          <a:xfrm>
            <a:off x="371000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46" name="Rectangle 45">
            <a:extLst>
              <a:ext uri="{FF2B5EF4-FFF2-40B4-BE49-F238E27FC236}">
                <a16:creationId xmlns:a16="http://schemas.microsoft.com/office/drawing/2014/main" id="{6B4E31F3-6890-7A44-87C7-F0E7A4D6CA6C}"/>
              </a:ext>
            </a:extLst>
          </p:cNvPr>
          <p:cNvSpPr/>
          <p:nvPr/>
        </p:nvSpPr>
        <p:spPr>
          <a:xfrm>
            <a:off x="210524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47" name="Rectangle 46">
            <a:extLst>
              <a:ext uri="{FF2B5EF4-FFF2-40B4-BE49-F238E27FC236}">
                <a16:creationId xmlns:a16="http://schemas.microsoft.com/office/drawing/2014/main" id="{DC42FA6D-27FE-544E-82CD-B0160B815B17}"/>
              </a:ext>
            </a:extLst>
          </p:cNvPr>
          <p:cNvSpPr/>
          <p:nvPr/>
        </p:nvSpPr>
        <p:spPr>
          <a:xfrm>
            <a:off x="371000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48" name="Rectangle 47">
            <a:extLst>
              <a:ext uri="{FF2B5EF4-FFF2-40B4-BE49-F238E27FC236}">
                <a16:creationId xmlns:a16="http://schemas.microsoft.com/office/drawing/2014/main" id="{BE7CC03F-5D2A-6C45-97FA-9C9D95835422}"/>
              </a:ext>
            </a:extLst>
          </p:cNvPr>
          <p:cNvSpPr/>
          <p:nvPr/>
        </p:nvSpPr>
        <p:spPr>
          <a:xfrm>
            <a:off x="210524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49" name="Rectangle 48">
            <a:extLst>
              <a:ext uri="{FF2B5EF4-FFF2-40B4-BE49-F238E27FC236}">
                <a16:creationId xmlns:a16="http://schemas.microsoft.com/office/drawing/2014/main" id="{5E702E6A-70D5-E94C-B001-B0955B62B343}"/>
              </a:ext>
            </a:extLst>
          </p:cNvPr>
          <p:cNvSpPr/>
          <p:nvPr/>
        </p:nvSpPr>
        <p:spPr>
          <a:xfrm>
            <a:off x="371000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50" name="Rectangle 49">
            <a:extLst>
              <a:ext uri="{FF2B5EF4-FFF2-40B4-BE49-F238E27FC236}">
                <a16:creationId xmlns:a16="http://schemas.microsoft.com/office/drawing/2014/main" id="{45A61663-C1CB-5A4A-A42E-99FC571F4593}"/>
              </a:ext>
            </a:extLst>
          </p:cNvPr>
          <p:cNvSpPr/>
          <p:nvPr/>
        </p:nvSpPr>
        <p:spPr>
          <a:xfrm>
            <a:off x="210524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51" name="Rectangle 50">
            <a:extLst>
              <a:ext uri="{FF2B5EF4-FFF2-40B4-BE49-F238E27FC236}">
                <a16:creationId xmlns:a16="http://schemas.microsoft.com/office/drawing/2014/main" id="{886C6FF2-2B10-1740-803E-F948D79614FD}"/>
              </a:ext>
            </a:extLst>
          </p:cNvPr>
          <p:cNvSpPr/>
          <p:nvPr/>
        </p:nvSpPr>
        <p:spPr>
          <a:xfrm>
            <a:off x="371000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52" name="Rectangle 51">
            <a:extLst>
              <a:ext uri="{FF2B5EF4-FFF2-40B4-BE49-F238E27FC236}">
                <a16:creationId xmlns:a16="http://schemas.microsoft.com/office/drawing/2014/main" id="{D7C1E96E-FAD6-1147-992E-C4A02E64BDF1}"/>
              </a:ext>
            </a:extLst>
          </p:cNvPr>
          <p:cNvSpPr/>
          <p:nvPr/>
        </p:nvSpPr>
        <p:spPr>
          <a:xfrm>
            <a:off x="210524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53" name="Rectangle 52">
            <a:extLst>
              <a:ext uri="{FF2B5EF4-FFF2-40B4-BE49-F238E27FC236}">
                <a16:creationId xmlns:a16="http://schemas.microsoft.com/office/drawing/2014/main" id="{74E7F14F-F1A9-8F44-BA7B-7921169839F5}"/>
              </a:ext>
            </a:extLst>
          </p:cNvPr>
          <p:cNvSpPr/>
          <p:nvPr/>
        </p:nvSpPr>
        <p:spPr>
          <a:xfrm>
            <a:off x="371000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54" name="Rectangle 53">
            <a:extLst>
              <a:ext uri="{FF2B5EF4-FFF2-40B4-BE49-F238E27FC236}">
                <a16:creationId xmlns:a16="http://schemas.microsoft.com/office/drawing/2014/main" id="{0308033A-5B70-AC45-A124-D711C533A16E}"/>
              </a:ext>
            </a:extLst>
          </p:cNvPr>
          <p:cNvSpPr/>
          <p:nvPr/>
        </p:nvSpPr>
        <p:spPr>
          <a:xfrm>
            <a:off x="210524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55" name="Rectangle 54">
            <a:extLst>
              <a:ext uri="{FF2B5EF4-FFF2-40B4-BE49-F238E27FC236}">
                <a16:creationId xmlns:a16="http://schemas.microsoft.com/office/drawing/2014/main" id="{55200F1D-5043-1C41-A8DC-5C00C3C27ECE}"/>
              </a:ext>
            </a:extLst>
          </p:cNvPr>
          <p:cNvSpPr/>
          <p:nvPr/>
        </p:nvSpPr>
        <p:spPr>
          <a:xfrm>
            <a:off x="371000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56" name="Rectangle 55">
            <a:extLst>
              <a:ext uri="{FF2B5EF4-FFF2-40B4-BE49-F238E27FC236}">
                <a16:creationId xmlns:a16="http://schemas.microsoft.com/office/drawing/2014/main" id="{4EA21E1B-F570-4140-97C4-EEE517D1D992}"/>
              </a:ext>
            </a:extLst>
          </p:cNvPr>
          <p:cNvSpPr/>
          <p:nvPr/>
        </p:nvSpPr>
        <p:spPr>
          <a:xfrm>
            <a:off x="210524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57" name="Rectangle 56">
            <a:extLst>
              <a:ext uri="{FF2B5EF4-FFF2-40B4-BE49-F238E27FC236}">
                <a16:creationId xmlns:a16="http://schemas.microsoft.com/office/drawing/2014/main" id="{5C4E250A-468A-5648-BC7B-A39E52476845}"/>
              </a:ext>
            </a:extLst>
          </p:cNvPr>
          <p:cNvSpPr/>
          <p:nvPr/>
        </p:nvSpPr>
        <p:spPr>
          <a:xfrm>
            <a:off x="371000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58" name="Rectangle 57">
            <a:extLst>
              <a:ext uri="{FF2B5EF4-FFF2-40B4-BE49-F238E27FC236}">
                <a16:creationId xmlns:a16="http://schemas.microsoft.com/office/drawing/2014/main" id="{2F6AA1EE-53D8-5E44-8D5A-5C612E0C06E3}"/>
              </a:ext>
            </a:extLst>
          </p:cNvPr>
          <p:cNvSpPr/>
          <p:nvPr/>
        </p:nvSpPr>
        <p:spPr>
          <a:xfrm>
            <a:off x="210524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59" name="Rectangle 58">
            <a:extLst>
              <a:ext uri="{FF2B5EF4-FFF2-40B4-BE49-F238E27FC236}">
                <a16:creationId xmlns:a16="http://schemas.microsoft.com/office/drawing/2014/main" id="{AF96B59A-9D96-B743-9F27-1991CE1FDEE1}"/>
              </a:ext>
            </a:extLst>
          </p:cNvPr>
          <p:cNvSpPr/>
          <p:nvPr/>
        </p:nvSpPr>
        <p:spPr>
          <a:xfrm>
            <a:off x="371000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grpSp>
        <p:nvGrpSpPr>
          <p:cNvPr id="8" name="Group 7">
            <a:extLst>
              <a:ext uri="{FF2B5EF4-FFF2-40B4-BE49-F238E27FC236}">
                <a16:creationId xmlns:a16="http://schemas.microsoft.com/office/drawing/2014/main" id="{75C04BA0-3C7A-794F-8221-CA0DFE5F703B}"/>
              </a:ext>
            </a:extLst>
          </p:cNvPr>
          <p:cNvGrpSpPr/>
          <p:nvPr/>
        </p:nvGrpSpPr>
        <p:grpSpPr>
          <a:xfrm>
            <a:off x="2105240" y="709448"/>
            <a:ext cx="596900" cy="5806768"/>
            <a:chOff x="2105240" y="709448"/>
            <a:chExt cx="596900" cy="5806768"/>
          </a:xfrm>
        </p:grpSpPr>
        <p:cxnSp>
          <p:nvCxnSpPr>
            <p:cNvPr id="3" name="Straight Arrow Connector 2">
              <a:extLst>
                <a:ext uri="{FF2B5EF4-FFF2-40B4-BE49-F238E27FC236}">
                  <a16:creationId xmlns:a16="http://schemas.microsoft.com/office/drawing/2014/main" id="{216CFE02-2291-1B43-843E-D48427777648}"/>
                </a:ext>
              </a:extLst>
            </p:cNvPr>
            <p:cNvCxnSpPr/>
            <p:nvPr/>
          </p:nvCxnSpPr>
          <p:spPr>
            <a:xfrm>
              <a:off x="21052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0A4648F8-2982-5A4A-8DD6-E7D29EF47B9E}"/>
                </a:ext>
              </a:extLst>
            </p:cNvPr>
            <p:cNvCxnSpPr/>
            <p:nvPr/>
          </p:nvCxnSpPr>
          <p:spPr>
            <a:xfrm>
              <a:off x="23973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18B32E79-B0A6-7D42-9080-1D2A85289D08}"/>
                </a:ext>
              </a:extLst>
            </p:cNvPr>
            <p:cNvCxnSpPr/>
            <p:nvPr/>
          </p:nvCxnSpPr>
          <p:spPr>
            <a:xfrm>
              <a:off x="27021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09A33B15-2C47-844F-99FD-255DA03EDBCA}"/>
                </a:ext>
              </a:extLst>
            </p:cNvPr>
            <p:cNvCxnSpPr>
              <a:stCxn id="58" idx="1"/>
            </p:cNvCxnSpPr>
            <p:nvPr/>
          </p:nvCxnSpPr>
          <p:spPr>
            <a:xfrm flipV="1">
              <a:off x="2105240" y="839152"/>
              <a:ext cx="292100" cy="55138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4DC090B6-78B9-8246-95DC-34CC1062990B}"/>
                </a:ext>
              </a:extLst>
            </p:cNvPr>
            <p:cNvCxnSpPr/>
            <p:nvPr/>
          </p:nvCxnSpPr>
          <p:spPr>
            <a:xfrm flipV="1">
              <a:off x="2410040" y="753333"/>
              <a:ext cx="292100" cy="5513869"/>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66" name="Rectangle 65">
            <a:extLst>
              <a:ext uri="{FF2B5EF4-FFF2-40B4-BE49-F238E27FC236}">
                <a16:creationId xmlns:a16="http://schemas.microsoft.com/office/drawing/2014/main" id="{8A699C5B-CD15-6549-9E18-F55B52E540E6}"/>
              </a:ext>
            </a:extLst>
          </p:cNvPr>
          <p:cNvSpPr/>
          <p:nvPr/>
        </p:nvSpPr>
        <p:spPr>
          <a:xfrm>
            <a:off x="1902589" y="686752"/>
            <a:ext cx="161987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A04D898-AC8D-084B-AEE3-2B502BA913DF}"/>
              </a:ext>
            </a:extLst>
          </p:cNvPr>
          <p:cNvSpPr/>
          <p:nvPr/>
        </p:nvSpPr>
        <p:spPr>
          <a:xfrm>
            <a:off x="1902588" y="1060086"/>
            <a:ext cx="1619871"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6246FFA-3A63-F84E-B035-4A01BAE3B816}"/>
              </a:ext>
            </a:extLst>
          </p:cNvPr>
          <p:cNvSpPr/>
          <p:nvPr/>
        </p:nvSpPr>
        <p:spPr>
          <a:xfrm>
            <a:off x="1921106" y="3605465"/>
            <a:ext cx="371054" cy="377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03C44C66-3B60-FF4B-9E4C-F2286EA70680}"/>
              </a:ext>
            </a:extLst>
          </p:cNvPr>
          <p:cNvSpPr txBox="1"/>
          <p:nvPr/>
        </p:nvSpPr>
        <p:spPr>
          <a:xfrm>
            <a:off x="6385142" y="3474332"/>
            <a:ext cx="2548742" cy="646331"/>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miss!</a:t>
            </a:r>
          </a:p>
          <a:p>
            <a:r>
              <a:rPr lang="en-US" altLang="zh-CN">
                <a:solidFill>
                  <a:srgbClr val="C00000"/>
                </a:solidFill>
              </a:rPr>
              <a:t>Add</a:t>
            </a:r>
            <a:r>
              <a:rPr lang="zh-CN" altLang="en-US">
                <a:solidFill>
                  <a:srgbClr val="C00000"/>
                </a:solidFill>
              </a:rPr>
              <a:t> </a:t>
            </a:r>
            <a:r>
              <a:rPr lang="en-US" altLang="zh-CN">
                <a:solidFill>
                  <a:srgbClr val="C00000"/>
                </a:solidFill>
              </a:rPr>
              <a:t>into</a:t>
            </a:r>
            <a:r>
              <a:rPr lang="zh-CN" altLang="en-US">
                <a:solidFill>
                  <a:srgbClr val="C00000"/>
                </a:solidFill>
              </a:rPr>
              <a:t> </a:t>
            </a:r>
            <a:r>
              <a:rPr lang="en-US" altLang="zh-CN">
                <a:solidFill>
                  <a:srgbClr val="C00000"/>
                </a:solidFill>
              </a:rPr>
              <a:t>cache</a:t>
            </a:r>
            <a:r>
              <a:rPr lang="zh-CN" altLang="en-US">
                <a:solidFill>
                  <a:srgbClr val="C00000"/>
                </a:solidFill>
              </a:rPr>
              <a:t> </a:t>
            </a:r>
            <a:r>
              <a:rPr lang="en-US" altLang="zh-CN">
                <a:solidFill>
                  <a:srgbClr val="C00000"/>
                </a:solidFill>
              </a:rPr>
              <a:t>set</a:t>
            </a:r>
            <a:r>
              <a:rPr lang="zh-CN" altLang="en-US">
                <a:solidFill>
                  <a:srgbClr val="C00000"/>
                </a:solidFill>
              </a:rPr>
              <a:t> </a:t>
            </a:r>
            <a:r>
              <a:rPr lang="en-US" altLang="zh-CN">
                <a:solidFill>
                  <a:srgbClr val="C00000"/>
                </a:solidFill>
              </a:rPr>
              <a:t>0.</a:t>
            </a:r>
            <a:endParaRPr lang="en-US">
              <a:solidFill>
                <a:srgbClr val="C00000"/>
              </a:solidFill>
            </a:endParaRPr>
          </a:p>
        </p:txBody>
      </p:sp>
      <p:sp>
        <p:nvSpPr>
          <p:cNvPr id="64" name="Rectangle 63">
            <a:extLst>
              <a:ext uri="{FF2B5EF4-FFF2-40B4-BE49-F238E27FC236}">
                <a16:creationId xmlns:a16="http://schemas.microsoft.com/office/drawing/2014/main" id="{DBCD342A-00E3-D44A-BAF9-B8D745A86D2E}"/>
              </a:ext>
            </a:extLst>
          </p:cNvPr>
          <p:cNvSpPr/>
          <p:nvPr/>
        </p:nvSpPr>
        <p:spPr>
          <a:xfrm>
            <a:off x="1917700" y="1439789"/>
            <a:ext cx="1619871" cy="360107"/>
          </a:xfrm>
          <a:prstGeom prst="rect">
            <a:avLst/>
          </a:prstGeom>
          <a:solidFill>
            <a:srgbClr val="92D05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CDF72CD-98D2-E34C-B216-E21E248BBCC0}"/>
              </a:ext>
            </a:extLst>
          </p:cNvPr>
          <p:cNvSpPr/>
          <p:nvPr/>
        </p:nvSpPr>
        <p:spPr>
          <a:xfrm>
            <a:off x="1939328" y="3259777"/>
            <a:ext cx="1619871" cy="360107"/>
          </a:xfrm>
          <a:prstGeom prst="rect">
            <a:avLst/>
          </a:prstGeom>
          <a:solidFill>
            <a:schemeClr val="tx2">
              <a:lumMod val="25000"/>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808080"/>
              </a:highlight>
            </a:endParaRPr>
          </a:p>
        </p:txBody>
      </p:sp>
      <p:sp>
        <p:nvSpPr>
          <p:cNvPr id="65" name="Rectangle 64">
            <a:extLst>
              <a:ext uri="{FF2B5EF4-FFF2-40B4-BE49-F238E27FC236}">
                <a16:creationId xmlns:a16="http://schemas.microsoft.com/office/drawing/2014/main" id="{C9170CCD-9244-C349-9412-6A56B895BE1E}"/>
              </a:ext>
            </a:extLst>
          </p:cNvPr>
          <p:cNvSpPr/>
          <p:nvPr/>
        </p:nvSpPr>
        <p:spPr>
          <a:xfrm>
            <a:off x="1917700" y="1784009"/>
            <a:ext cx="1619871" cy="360107"/>
          </a:xfrm>
          <a:prstGeom prst="rect">
            <a:avLst/>
          </a:prstGeom>
          <a:solidFill>
            <a:srgbClr val="00B0F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7ED68FE-2B91-A845-ADCD-6C92A8B7F442}"/>
              </a:ext>
            </a:extLst>
          </p:cNvPr>
          <p:cNvSpPr/>
          <p:nvPr/>
        </p:nvSpPr>
        <p:spPr>
          <a:xfrm>
            <a:off x="1917700" y="2152055"/>
            <a:ext cx="1619871" cy="360107"/>
          </a:xfrm>
          <a:prstGeom prst="rect">
            <a:avLst/>
          </a:prstGeom>
          <a:solidFill>
            <a:srgbClr val="7030A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2C8CF8A-4CED-B840-BF1E-EE2E62611782}"/>
              </a:ext>
            </a:extLst>
          </p:cNvPr>
          <p:cNvSpPr/>
          <p:nvPr/>
        </p:nvSpPr>
        <p:spPr>
          <a:xfrm>
            <a:off x="1929778" y="2545159"/>
            <a:ext cx="1619871" cy="360107"/>
          </a:xfrm>
          <a:prstGeom prst="rect">
            <a:avLst/>
          </a:prstGeom>
          <a:solidFill>
            <a:srgbClr val="FF00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2236A3A-8F78-DE47-94B3-D8AF124DF052}"/>
              </a:ext>
            </a:extLst>
          </p:cNvPr>
          <p:cNvSpPr/>
          <p:nvPr/>
        </p:nvSpPr>
        <p:spPr>
          <a:xfrm>
            <a:off x="1945247" y="2903028"/>
            <a:ext cx="1619871" cy="360107"/>
          </a:xfrm>
          <a:prstGeom prst="rect">
            <a:avLst/>
          </a:prstGeom>
          <a:solidFill>
            <a:srgbClr val="FFFF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016C2F2A-DEA8-1043-A411-9A939C7331FD}"/>
              </a:ext>
            </a:extLst>
          </p:cNvPr>
          <p:cNvCxnSpPr>
            <a:cxnSpLocks/>
          </p:cNvCxnSpPr>
          <p:nvPr/>
        </p:nvCxnSpPr>
        <p:spPr>
          <a:xfrm>
            <a:off x="3390900" y="839152"/>
            <a:ext cx="2905340" cy="3631248"/>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73" name="Straight Arrow Connector 72">
            <a:extLst>
              <a:ext uri="{FF2B5EF4-FFF2-40B4-BE49-F238E27FC236}">
                <a16:creationId xmlns:a16="http://schemas.microsoft.com/office/drawing/2014/main" id="{A3811DE7-4B7E-404E-8C83-C1F5BC7F8582}"/>
              </a:ext>
            </a:extLst>
          </p:cNvPr>
          <p:cNvCxnSpPr>
            <a:cxnSpLocks/>
          </p:cNvCxnSpPr>
          <p:nvPr/>
        </p:nvCxnSpPr>
        <p:spPr>
          <a:xfrm>
            <a:off x="3190660" y="3794299"/>
            <a:ext cx="3006940" cy="781739"/>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74" name="TextBox 73">
            <a:extLst>
              <a:ext uri="{FF2B5EF4-FFF2-40B4-BE49-F238E27FC236}">
                <a16:creationId xmlns:a16="http://schemas.microsoft.com/office/drawing/2014/main" id="{332FE2A3-FB39-0D4F-A05C-C4184596E216}"/>
              </a:ext>
            </a:extLst>
          </p:cNvPr>
          <p:cNvSpPr txBox="1"/>
          <p:nvPr/>
        </p:nvSpPr>
        <p:spPr>
          <a:xfrm>
            <a:off x="6397840" y="4269010"/>
            <a:ext cx="3688920" cy="923330"/>
          </a:xfrm>
          <a:prstGeom prst="rect">
            <a:avLst/>
          </a:prstGeom>
          <a:noFill/>
        </p:spPr>
        <p:txBody>
          <a:bodyPr wrap="square" rtlCol="0">
            <a:spAutoFit/>
          </a:bodyPr>
          <a:lstStyle/>
          <a:p>
            <a:r>
              <a:rPr lang="en-US" altLang="zh-CN"/>
              <a:t>Mapped</a:t>
            </a:r>
            <a:r>
              <a:rPr lang="zh-CN" altLang="en-US"/>
              <a:t> </a:t>
            </a:r>
            <a:r>
              <a:rPr lang="en-US" altLang="zh-CN"/>
              <a:t>to</a:t>
            </a:r>
            <a:r>
              <a:rPr lang="zh-CN" altLang="en-US"/>
              <a:t> </a:t>
            </a:r>
            <a:r>
              <a:rPr lang="en-US" altLang="zh-CN"/>
              <a:t>the</a:t>
            </a:r>
            <a:r>
              <a:rPr lang="zh-CN" altLang="en-US"/>
              <a:t> </a:t>
            </a:r>
            <a:r>
              <a:rPr lang="en-US" altLang="zh-CN"/>
              <a:t>same</a:t>
            </a:r>
            <a:r>
              <a:rPr lang="zh-CN" altLang="en-US"/>
              <a:t> </a:t>
            </a:r>
            <a:r>
              <a:rPr lang="en-US" altLang="zh-CN"/>
              <a:t>set!</a:t>
            </a:r>
          </a:p>
          <a:p>
            <a:r>
              <a:rPr lang="en-US" altLang="zh-CN"/>
              <a:t>And</a:t>
            </a:r>
            <a:r>
              <a:rPr lang="zh-CN" altLang="en-US"/>
              <a:t> </a:t>
            </a:r>
            <a:r>
              <a:rPr lang="en-US" altLang="zh-CN"/>
              <a:t>only</a:t>
            </a:r>
            <a:r>
              <a:rPr lang="zh-CN" altLang="en-US"/>
              <a:t> </a:t>
            </a:r>
            <a:r>
              <a:rPr lang="en-US" altLang="zh-CN"/>
              <a:t>one</a:t>
            </a:r>
            <a:r>
              <a:rPr lang="zh-CN" altLang="en-US"/>
              <a:t> </a:t>
            </a:r>
            <a:r>
              <a:rPr lang="en-US" altLang="zh-CN" err="1"/>
              <a:t>cacheline</a:t>
            </a:r>
            <a:r>
              <a:rPr lang="zh-CN" altLang="en-US"/>
              <a:t> </a:t>
            </a:r>
            <a:r>
              <a:rPr lang="en-US" altLang="zh-CN"/>
              <a:t>per</a:t>
            </a:r>
            <a:r>
              <a:rPr lang="zh-CN" altLang="en-US"/>
              <a:t> </a:t>
            </a:r>
            <a:r>
              <a:rPr lang="en-US" altLang="zh-CN"/>
              <a:t>set!</a:t>
            </a:r>
          </a:p>
          <a:p>
            <a:r>
              <a:rPr lang="en-US" altLang="zh-CN"/>
              <a:t>=&gt;</a:t>
            </a:r>
            <a:r>
              <a:rPr lang="zh-CN" altLang="en-US"/>
              <a:t> </a:t>
            </a:r>
            <a:r>
              <a:rPr lang="en-US" altLang="zh-CN"/>
              <a:t>replacement</a:t>
            </a:r>
            <a:endParaRPr lang="en-US"/>
          </a:p>
        </p:txBody>
      </p:sp>
      <p:sp>
        <p:nvSpPr>
          <p:cNvPr id="75" name="Rectangle 74">
            <a:extLst>
              <a:ext uri="{FF2B5EF4-FFF2-40B4-BE49-F238E27FC236}">
                <a16:creationId xmlns:a16="http://schemas.microsoft.com/office/drawing/2014/main" id="{5013DC26-8D3B-6B42-8216-57661E0A5E01}"/>
              </a:ext>
            </a:extLst>
          </p:cNvPr>
          <p:cNvSpPr/>
          <p:nvPr/>
        </p:nvSpPr>
        <p:spPr>
          <a:xfrm>
            <a:off x="1927440" y="3644430"/>
            <a:ext cx="161987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 name="Multiply 11">
            <a:extLst>
              <a:ext uri="{FF2B5EF4-FFF2-40B4-BE49-F238E27FC236}">
                <a16:creationId xmlns:a16="http://schemas.microsoft.com/office/drawing/2014/main" id="{B6483A29-02E3-FB4B-842B-7FB7B374777F}"/>
              </a:ext>
            </a:extLst>
          </p:cNvPr>
          <p:cNvSpPr/>
          <p:nvPr/>
        </p:nvSpPr>
        <p:spPr>
          <a:xfrm>
            <a:off x="2315269" y="699237"/>
            <a:ext cx="996423" cy="380906"/>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80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5"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65</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44" name="Rectangle 43">
            <a:extLst>
              <a:ext uri="{FF2B5EF4-FFF2-40B4-BE49-F238E27FC236}">
                <a16:creationId xmlns:a16="http://schemas.microsoft.com/office/drawing/2014/main" id="{A66ADF09-BE42-F14E-A06A-108313B04A32}"/>
              </a:ext>
            </a:extLst>
          </p:cNvPr>
          <p:cNvSpPr/>
          <p:nvPr/>
        </p:nvSpPr>
        <p:spPr>
          <a:xfrm>
            <a:off x="210524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45" name="Rectangle 44">
            <a:extLst>
              <a:ext uri="{FF2B5EF4-FFF2-40B4-BE49-F238E27FC236}">
                <a16:creationId xmlns:a16="http://schemas.microsoft.com/office/drawing/2014/main" id="{C7342880-193A-4949-B534-B0F04E0D6966}"/>
              </a:ext>
            </a:extLst>
          </p:cNvPr>
          <p:cNvSpPr/>
          <p:nvPr/>
        </p:nvSpPr>
        <p:spPr>
          <a:xfrm>
            <a:off x="371000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46" name="Rectangle 45">
            <a:extLst>
              <a:ext uri="{FF2B5EF4-FFF2-40B4-BE49-F238E27FC236}">
                <a16:creationId xmlns:a16="http://schemas.microsoft.com/office/drawing/2014/main" id="{6B4E31F3-6890-7A44-87C7-F0E7A4D6CA6C}"/>
              </a:ext>
            </a:extLst>
          </p:cNvPr>
          <p:cNvSpPr/>
          <p:nvPr/>
        </p:nvSpPr>
        <p:spPr>
          <a:xfrm>
            <a:off x="210524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47" name="Rectangle 46">
            <a:extLst>
              <a:ext uri="{FF2B5EF4-FFF2-40B4-BE49-F238E27FC236}">
                <a16:creationId xmlns:a16="http://schemas.microsoft.com/office/drawing/2014/main" id="{DC42FA6D-27FE-544E-82CD-B0160B815B17}"/>
              </a:ext>
            </a:extLst>
          </p:cNvPr>
          <p:cNvSpPr/>
          <p:nvPr/>
        </p:nvSpPr>
        <p:spPr>
          <a:xfrm>
            <a:off x="371000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48" name="Rectangle 47">
            <a:extLst>
              <a:ext uri="{FF2B5EF4-FFF2-40B4-BE49-F238E27FC236}">
                <a16:creationId xmlns:a16="http://schemas.microsoft.com/office/drawing/2014/main" id="{BE7CC03F-5D2A-6C45-97FA-9C9D95835422}"/>
              </a:ext>
            </a:extLst>
          </p:cNvPr>
          <p:cNvSpPr/>
          <p:nvPr/>
        </p:nvSpPr>
        <p:spPr>
          <a:xfrm>
            <a:off x="210524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49" name="Rectangle 48">
            <a:extLst>
              <a:ext uri="{FF2B5EF4-FFF2-40B4-BE49-F238E27FC236}">
                <a16:creationId xmlns:a16="http://schemas.microsoft.com/office/drawing/2014/main" id="{5E702E6A-70D5-E94C-B001-B0955B62B343}"/>
              </a:ext>
            </a:extLst>
          </p:cNvPr>
          <p:cNvSpPr/>
          <p:nvPr/>
        </p:nvSpPr>
        <p:spPr>
          <a:xfrm>
            <a:off x="371000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50" name="Rectangle 49">
            <a:extLst>
              <a:ext uri="{FF2B5EF4-FFF2-40B4-BE49-F238E27FC236}">
                <a16:creationId xmlns:a16="http://schemas.microsoft.com/office/drawing/2014/main" id="{45A61663-C1CB-5A4A-A42E-99FC571F4593}"/>
              </a:ext>
            </a:extLst>
          </p:cNvPr>
          <p:cNvSpPr/>
          <p:nvPr/>
        </p:nvSpPr>
        <p:spPr>
          <a:xfrm>
            <a:off x="210524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51" name="Rectangle 50">
            <a:extLst>
              <a:ext uri="{FF2B5EF4-FFF2-40B4-BE49-F238E27FC236}">
                <a16:creationId xmlns:a16="http://schemas.microsoft.com/office/drawing/2014/main" id="{886C6FF2-2B10-1740-803E-F948D79614FD}"/>
              </a:ext>
            </a:extLst>
          </p:cNvPr>
          <p:cNvSpPr/>
          <p:nvPr/>
        </p:nvSpPr>
        <p:spPr>
          <a:xfrm>
            <a:off x="371000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52" name="Rectangle 51">
            <a:extLst>
              <a:ext uri="{FF2B5EF4-FFF2-40B4-BE49-F238E27FC236}">
                <a16:creationId xmlns:a16="http://schemas.microsoft.com/office/drawing/2014/main" id="{D7C1E96E-FAD6-1147-992E-C4A02E64BDF1}"/>
              </a:ext>
            </a:extLst>
          </p:cNvPr>
          <p:cNvSpPr/>
          <p:nvPr/>
        </p:nvSpPr>
        <p:spPr>
          <a:xfrm>
            <a:off x="210524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53" name="Rectangle 52">
            <a:extLst>
              <a:ext uri="{FF2B5EF4-FFF2-40B4-BE49-F238E27FC236}">
                <a16:creationId xmlns:a16="http://schemas.microsoft.com/office/drawing/2014/main" id="{74E7F14F-F1A9-8F44-BA7B-7921169839F5}"/>
              </a:ext>
            </a:extLst>
          </p:cNvPr>
          <p:cNvSpPr/>
          <p:nvPr/>
        </p:nvSpPr>
        <p:spPr>
          <a:xfrm>
            <a:off x="371000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54" name="Rectangle 53">
            <a:extLst>
              <a:ext uri="{FF2B5EF4-FFF2-40B4-BE49-F238E27FC236}">
                <a16:creationId xmlns:a16="http://schemas.microsoft.com/office/drawing/2014/main" id="{0308033A-5B70-AC45-A124-D711C533A16E}"/>
              </a:ext>
            </a:extLst>
          </p:cNvPr>
          <p:cNvSpPr/>
          <p:nvPr/>
        </p:nvSpPr>
        <p:spPr>
          <a:xfrm>
            <a:off x="210524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55" name="Rectangle 54">
            <a:extLst>
              <a:ext uri="{FF2B5EF4-FFF2-40B4-BE49-F238E27FC236}">
                <a16:creationId xmlns:a16="http://schemas.microsoft.com/office/drawing/2014/main" id="{55200F1D-5043-1C41-A8DC-5C00C3C27ECE}"/>
              </a:ext>
            </a:extLst>
          </p:cNvPr>
          <p:cNvSpPr/>
          <p:nvPr/>
        </p:nvSpPr>
        <p:spPr>
          <a:xfrm>
            <a:off x="371000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56" name="Rectangle 55">
            <a:extLst>
              <a:ext uri="{FF2B5EF4-FFF2-40B4-BE49-F238E27FC236}">
                <a16:creationId xmlns:a16="http://schemas.microsoft.com/office/drawing/2014/main" id="{4EA21E1B-F570-4140-97C4-EEE517D1D992}"/>
              </a:ext>
            </a:extLst>
          </p:cNvPr>
          <p:cNvSpPr/>
          <p:nvPr/>
        </p:nvSpPr>
        <p:spPr>
          <a:xfrm>
            <a:off x="210524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57" name="Rectangle 56">
            <a:extLst>
              <a:ext uri="{FF2B5EF4-FFF2-40B4-BE49-F238E27FC236}">
                <a16:creationId xmlns:a16="http://schemas.microsoft.com/office/drawing/2014/main" id="{5C4E250A-468A-5648-BC7B-A39E52476845}"/>
              </a:ext>
            </a:extLst>
          </p:cNvPr>
          <p:cNvSpPr/>
          <p:nvPr/>
        </p:nvSpPr>
        <p:spPr>
          <a:xfrm>
            <a:off x="371000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58" name="Rectangle 57">
            <a:extLst>
              <a:ext uri="{FF2B5EF4-FFF2-40B4-BE49-F238E27FC236}">
                <a16:creationId xmlns:a16="http://schemas.microsoft.com/office/drawing/2014/main" id="{2F6AA1EE-53D8-5E44-8D5A-5C612E0C06E3}"/>
              </a:ext>
            </a:extLst>
          </p:cNvPr>
          <p:cNvSpPr/>
          <p:nvPr/>
        </p:nvSpPr>
        <p:spPr>
          <a:xfrm>
            <a:off x="210524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59" name="Rectangle 58">
            <a:extLst>
              <a:ext uri="{FF2B5EF4-FFF2-40B4-BE49-F238E27FC236}">
                <a16:creationId xmlns:a16="http://schemas.microsoft.com/office/drawing/2014/main" id="{AF96B59A-9D96-B743-9F27-1991CE1FDEE1}"/>
              </a:ext>
            </a:extLst>
          </p:cNvPr>
          <p:cNvSpPr/>
          <p:nvPr/>
        </p:nvSpPr>
        <p:spPr>
          <a:xfrm>
            <a:off x="371000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grpSp>
        <p:nvGrpSpPr>
          <p:cNvPr id="8" name="Group 7">
            <a:extLst>
              <a:ext uri="{FF2B5EF4-FFF2-40B4-BE49-F238E27FC236}">
                <a16:creationId xmlns:a16="http://schemas.microsoft.com/office/drawing/2014/main" id="{75C04BA0-3C7A-794F-8221-CA0DFE5F703B}"/>
              </a:ext>
            </a:extLst>
          </p:cNvPr>
          <p:cNvGrpSpPr/>
          <p:nvPr/>
        </p:nvGrpSpPr>
        <p:grpSpPr>
          <a:xfrm>
            <a:off x="2105240" y="709448"/>
            <a:ext cx="596900" cy="5806768"/>
            <a:chOff x="2105240" y="709448"/>
            <a:chExt cx="596900" cy="5806768"/>
          </a:xfrm>
        </p:grpSpPr>
        <p:cxnSp>
          <p:nvCxnSpPr>
            <p:cNvPr id="3" name="Straight Arrow Connector 2">
              <a:extLst>
                <a:ext uri="{FF2B5EF4-FFF2-40B4-BE49-F238E27FC236}">
                  <a16:creationId xmlns:a16="http://schemas.microsoft.com/office/drawing/2014/main" id="{216CFE02-2291-1B43-843E-D48427777648}"/>
                </a:ext>
              </a:extLst>
            </p:cNvPr>
            <p:cNvCxnSpPr/>
            <p:nvPr/>
          </p:nvCxnSpPr>
          <p:spPr>
            <a:xfrm>
              <a:off x="21052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0A4648F8-2982-5A4A-8DD6-E7D29EF47B9E}"/>
                </a:ext>
              </a:extLst>
            </p:cNvPr>
            <p:cNvCxnSpPr/>
            <p:nvPr/>
          </p:nvCxnSpPr>
          <p:spPr>
            <a:xfrm>
              <a:off x="23973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18B32E79-B0A6-7D42-9080-1D2A85289D08}"/>
                </a:ext>
              </a:extLst>
            </p:cNvPr>
            <p:cNvCxnSpPr/>
            <p:nvPr/>
          </p:nvCxnSpPr>
          <p:spPr>
            <a:xfrm>
              <a:off x="27021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09A33B15-2C47-844F-99FD-255DA03EDBCA}"/>
                </a:ext>
              </a:extLst>
            </p:cNvPr>
            <p:cNvCxnSpPr>
              <a:stCxn id="58" idx="1"/>
            </p:cNvCxnSpPr>
            <p:nvPr/>
          </p:nvCxnSpPr>
          <p:spPr>
            <a:xfrm flipV="1">
              <a:off x="2105240" y="839152"/>
              <a:ext cx="292100" cy="55138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4DC090B6-78B9-8246-95DC-34CC1062990B}"/>
                </a:ext>
              </a:extLst>
            </p:cNvPr>
            <p:cNvCxnSpPr/>
            <p:nvPr/>
          </p:nvCxnSpPr>
          <p:spPr>
            <a:xfrm flipV="1">
              <a:off x="2410040" y="753333"/>
              <a:ext cx="292100" cy="5513869"/>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69" name="Rectangle 68">
            <a:extLst>
              <a:ext uri="{FF2B5EF4-FFF2-40B4-BE49-F238E27FC236}">
                <a16:creationId xmlns:a16="http://schemas.microsoft.com/office/drawing/2014/main" id="{6A04D898-AC8D-084B-AEE3-2B502BA913DF}"/>
              </a:ext>
            </a:extLst>
          </p:cNvPr>
          <p:cNvSpPr/>
          <p:nvPr/>
        </p:nvSpPr>
        <p:spPr>
          <a:xfrm>
            <a:off x="1902588" y="1060086"/>
            <a:ext cx="1619871"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6246FFA-3A63-F84E-B035-4A01BAE3B816}"/>
              </a:ext>
            </a:extLst>
          </p:cNvPr>
          <p:cNvSpPr/>
          <p:nvPr/>
        </p:nvSpPr>
        <p:spPr>
          <a:xfrm>
            <a:off x="1908406" y="3987399"/>
            <a:ext cx="371054" cy="377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03C44C66-3B60-FF4B-9E4C-F2286EA70680}"/>
              </a:ext>
            </a:extLst>
          </p:cNvPr>
          <p:cNvSpPr txBox="1"/>
          <p:nvPr/>
        </p:nvSpPr>
        <p:spPr>
          <a:xfrm>
            <a:off x="6385142" y="3474332"/>
            <a:ext cx="2548742" cy="646331"/>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miss!</a:t>
            </a:r>
          </a:p>
          <a:p>
            <a:r>
              <a:rPr lang="en-US" altLang="zh-CN">
                <a:solidFill>
                  <a:srgbClr val="C00000"/>
                </a:solidFill>
              </a:rPr>
              <a:t>Add</a:t>
            </a:r>
            <a:r>
              <a:rPr lang="zh-CN" altLang="en-US">
                <a:solidFill>
                  <a:srgbClr val="C00000"/>
                </a:solidFill>
              </a:rPr>
              <a:t> </a:t>
            </a:r>
            <a:r>
              <a:rPr lang="en-US" altLang="zh-CN">
                <a:solidFill>
                  <a:srgbClr val="C00000"/>
                </a:solidFill>
              </a:rPr>
              <a:t>into</a:t>
            </a:r>
            <a:r>
              <a:rPr lang="zh-CN" altLang="en-US">
                <a:solidFill>
                  <a:srgbClr val="C00000"/>
                </a:solidFill>
              </a:rPr>
              <a:t> </a:t>
            </a:r>
            <a:r>
              <a:rPr lang="en-US" altLang="zh-CN">
                <a:solidFill>
                  <a:srgbClr val="C00000"/>
                </a:solidFill>
              </a:rPr>
              <a:t>cache</a:t>
            </a:r>
            <a:r>
              <a:rPr lang="zh-CN" altLang="en-US">
                <a:solidFill>
                  <a:srgbClr val="C00000"/>
                </a:solidFill>
              </a:rPr>
              <a:t> </a:t>
            </a:r>
            <a:r>
              <a:rPr lang="en-US" altLang="zh-CN">
                <a:solidFill>
                  <a:srgbClr val="C00000"/>
                </a:solidFill>
              </a:rPr>
              <a:t>set</a:t>
            </a:r>
            <a:r>
              <a:rPr lang="zh-CN" altLang="en-US">
                <a:solidFill>
                  <a:srgbClr val="C00000"/>
                </a:solidFill>
              </a:rPr>
              <a:t> </a:t>
            </a:r>
            <a:r>
              <a:rPr lang="en-US" altLang="zh-CN">
                <a:solidFill>
                  <a:srgbClr val="C00000"/>
                </a:solidFill>
              </a:rPr>
              <a:t>2.</a:t>
            </a:r>
            <a:endParaRPr lang="en-US">
              <a:solidFill>
                <a:srgbClr val="C00000"/>
              </a:solidFill>
            </a:endParaRPr>
          </a:p>
        </p:txBody>
      </p:sp>
      <p:sp>
        <p:nvSpPr>
          <p:cNvPr id="64" name="Rectangle 63">
            <a:extLst>
              <a:ext uri="{FF2B5EF4-FFF2-40B4-BE49-F238E27FC236}">
                <a16:creationId xmlns:a16="http://schemas.microsoft.com/office/drawing/2014/main" id="{DBCD342A-00E3-D44A-BAF9-B8D745A86D2E}"/>
              </a:ext>
            </a:extLst>
          </p:cNvPr>
          <p:cNvSpPr/>
          <p:nvPr/>
        </p:nvSpPr>
        <p:spPr>
          <a:xfrm>
            <a:off x="1917700" y="1439789"/>
            <a:ext cx="1619871" cy="360107"/>
          </a:xfrm>
          <a:prstGeom prst="rect">
            <a:avLst/>
          </a:prstGeom>
          <a:solidFill>
            <a:srgbClr val="92D05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CDF72CD-98D2-E34C-B216-E21E248BBCC0}"/>
              </a:ext>
            </a:extLst>
          </p:cNvPr>
          <p:cNvSpPr/>
          <p:nvPr/>
        </p:nvSpPr>
        <p:spPr>
          <a:xfrm>
            <a:off x="1939328" y="3259777"/>
            <a:ext cx="1619871" cy="360107"/>
          </a:xfrm>
          <a:prstGeom prst="rect">
            <a:avLst/>
          </a:prstGeom>
          <a:solidFill>
            <a:schemeClr val="tx2">
              <a:lumMod val="25000"/>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808080"/>
              </a:highlight>
            </a:endParaRPr>
          </a:p>
        </p:txBody>
      </p:sp>
      <p:sp>
        <p:nvSpPr>
          <p:cNvPr id="65" name="Rectangle 64">
            <a:extLst>
              <a:ext uri="{FF2B5EF4-FFF2-40B4-BE49-F238E27FC236}">
                <a16:creationId xmlns:a16="http://schemas.microsoft.com/office/drawing/2014/main" id="{C9170CCD-9244-C349-9412-6A56B895BE1E}"/>
              </a:ext>
            </a:extLst>
          </p:cNvPr>
          <p:cNvSpPr/>
          <p:nvPr/>
        </p:nvSpPr>
        <p:spPr>
          <a:xfrm>
            <a:off x="1917700" y="1784009"/>
            <a:ext cx="1619871" cy="360107"/>
          </a:xfrm>
          <a:prstGeom prst="rect">
            <a:avLst/>
          </a:prstGeom>
          <a:solidFill>
            <a:srgbClr val="00B0F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7ED68FE-2B91-A845-ADCD-6C92A8B7F442}"/>
              </a:ext>
            </a:extLst>
          </p:cNvPr>
          <p:cNvSpPr/>
          <p:nvPr/>
        </p:nvSpPr>
        <p:spPr>
          <a:xfrm>
            <a:off x="1917700" y="2152055"/>
            <a:ext cx="1619871" cy="360107"/>
          </a:xfrm>
          <a:prstGeom prst="rect">
            <a:avLst/>
          </a:prstGeom>
          <a:solidFill>
            <a:srgbClr val="7030A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2C8CF8A-4CED-B840-BF1E-EE2E62611782}"/>
              </a:ext>
            </a:extLst>
          </p:cNvPr>
          <p:cNvSpPr/>
          <p:nvPr/>
        </p:nvSpPr>
        <p:spPr>
          <a:xfrm>
            <a:off x="1929778" y="2545159"/>
            <a:ext cx="1619871" cy="360107"/>
          </a:xfrm>
          <a:prstGeom prst="rect">
            <a:avLst/>
          </a:prstGeom>
          <a:solidFill>
            <a:srgbClr val="FF00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2236A3A-8F78-DE47-94B3-D8AF124DF052}"/>
              </a:ext>
            </a:extLst>
          </p:cNvPr>
          <p:cNvSpPr/>
          <p:nvPr/>
        </p:nvSpPr>
        <p:spPr>
          <a:xfrm>
            <a:off x="1945247" y="2903028"/>
            <a:ext cx="1619871" cy="360107"/>
          </a:xfrm>
          <a:prstGeom prst="rect">
            <a:avLst/>
          </a:prstGeom>
          <a:solidFill>
            <a:srgbClr val="FFFF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016C2F2A-DEA8-1043-A411-9A939C7331FD}"/>
              </a:ext>
            </a:extLst>
          </p:cNvPr>
          <p:cNvCxnSpPr>
            <a:cxnSpLocks/>
          </p:cNvCxnSpPr>
          <p:nvPr/>
        </p:nvCxnSpPr>
        <p:spPr>
          <a:xfrm>
            <a:off x="3393763" y="1238776"/>
            <a:ext cx="2902477" cy="3231624"/>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75" name="Rectangle 74">
            <a:extLst>
              <a:ext uri="{FF2B5EF4-FFF2-40B4-BE49-F238E27FC236}">
                <a16:creationId xmlns:a16="http://schemas.microsoft.com/office/drawing/2014/main" id="{5013DC26-8D3B-6B42-8216-57661E0A5E01}"/>
              </a:ext>
            </a:extLst>
          </p:cNvPr>
          <p:cNvSpPr/>
          <p:nvPr/>
        </p:nvSpPr>
        <p:spPr>
          <a:xfrm>
            <a:off x="1929778" y="3630187"/>
            <a:ext cx="161987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A3811DE7-4B7E-404E-8C83-C1F5BC7F8582}"/>
              </a:ext>
            </a:extLst>
          </p:cNvPr>
          <p:cNvCxnSpPr>
            <a:cxnSpLocks/>
            <a:stCxn id="46" idx="3"/>
          </p:cNvCxnSpPr>
          <p:nvPr/>
        </p:nvCxnSpPr>
        <p:spPr>
          <a:xfrm>
            <a:off x="3522461" y="4167732"/>
            <a:ext cx="2675139" cy="408306"/>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
        <p:nvSpPr>
          <p:cNvPr id="74" name="TextBox 73">
            <a:extLst>
              <a:ext uri="{FF2B5EF4-FFF2-40B4-BE49-F238E27FC236}">
                <a16:creationId xmlns:a16="http://schemas.microsoft.com/office/drawing/2014/main" id="{332FE2A3-FB39-0D4F-A05C-C4184596E216}"/>
              </a:ext>
            </a:extLst>
          </p:cNvPr>
          <p:cNvSpPr txBox="1"/>
          <p:nvPr/>
        </p:nvSpPr>
        <p:spPr>
          <a:xfrm>
            <a:off x="6397840" y="4269010"/>
            <a:ext cx="3688920" cy="923330"/>
          </a:xfrm>
          <a:prstGeom prst="rect">
            <a:avLst/>
          </a:prstGeom>
          <a:noFill/>
        </p:spPr>
        <p:txBody>
          <a:bodyPr wrap="square" rtlCol="0">
            <a:spAutoFit/>
          </a:bodyPr>
          <a:lstStyle/>
          <a:p>
            <a:r>
              <a:rPr lang="en-US" altLang="zh-CN"/>
              <a:t>Mapped</a:t>
            </a:r>
            <a:r>
              <a:rPr lang="zh-CN" altLang="en-US"/>
              <a:t> </a:t>
            </a:r>
            <a:r>
              <a:rPr lang="en-US" altLang="zh-CN"/>
              <a:t>to</a:t>
            </a:r>
            <a:r>
              <a:rPr lang="zh-CN" altLang="en-US"/>
              <a:t> </a:t>
            </a:r>
            <a:r>
              <a:rPr lang="en-US" altLang="zh-CN"/>
              <a:t>the</a:t>
            </a:r>
            <a:r>
              <a:rPr lang="zh-CN" altLang="en-US"/>
              <a:t> </a:t>
            </a:r>
            <a:r>
              <a:rPr lang="en-US" altLang="zh-CN"/>
              <a:t>same</a:t>
            </a:r>
            <a:r>
              <a:rPr lang="zh-CN" altLang="en-US"/>
              <a:t> </a:t>
            </a:r>
            <a:r>
              <a:rPr lang="en-US" altLang="zh-CN"/>
              <a:t>set!</a:t>
            </a:r>
          </a:p>
          <a:p>
            <a:r>
              <a:rPr lang="en-US" altLang="zh-CN"/>
              <a:t>And</a:t>
            </a:r>
            <a:r>
              <a:rPr lang="zh-CN" altLang="en-US"/>
              <a:t> </a:t>
            </a:r>
            <a:r>
              <a:rPr lang="en-US" altLang="zh-CN"/>
              <a:t>only</a:t>
            </a:r>
            <a:r>
              <a:rPr lang="zh-CN" altLang="en-US"/>
              <a:t> </a:t>
            </a:r>
            <a:r>
              <a:rPr lang="en-US" altLang="zh-CN"/>
              <a:t>one</a:t>
            </a:r>
            <a:r>
              <a:rPr lang="zh-CN" altLang="en-US"/>
              <a:t> </a:t>
            </a:r>
            <a:r>
              <a:rPr lang="en-US" altLang="zh-CN" err="1"/>
              <a:t>cacheline</a:t>
            </a:r>
            <a:r>
              <a:rPr lang="zh-CN" altLang="en-US"/>
              <a:t> </a:t>
            </a:r>
            <a:r>
              <a:rPr lang="en-US" altLang="zh-CN"/>
              <a:t>per</a:t>
            </a:r>
            <a:r>
              <a:rPr lang="zh-CN" altLang="en-US"/>
              <a:t> </a:t>
            </a:r>
            <a:r>
              <a:rPr lang="en-US" altLang="zh-CN"/>
              <a:t>set!</a:t>
            </a:r>
          </a:p>
          <a:p>
            <a:r>
              <a:rPr lang="en-US" altLang="zh-CN"/>
              <a:t>=&gt;</a:t>
            </a:r>
            <a:r>
              <a:rPr lang="zh-CN" altLang="en-US"/>
              <a:t> </a:t>
            </a:r>
            <a:r>
              <a:rPr lang="en-US" altLang="zh-CN"/>
              <a:t>replacement</a:t>
            </a:r>
            <a:endParaRPr lang="en-US"/>
          </a:p>
        </p:txBody>
      </p:sp>
      <p:sp>
        <p:nvSpPr>
          <p:cNvPr id="12" name="Multiply 11">
            <a:extLst>
              <a:ext uri="{FF2B5EF4-FFF2-40B4-BE49-F238E27FC236}">
                <a16:creationId xmlns:a16="http://schemas.microsoft.com/office/drawing/2014/main" id="{B6483A29-02E3-FB4B-842B-7FB7B374777F}"/>
              </a:ext>
            </a:extLst>
          </p:cNvPr>
          <p:cNvSpPr/>
          <p:nvPr/>
        </p:nvSpPr>
        <p:spPr>
          <a:xfrm>
            <a:off x="2187555" y="1054113"/>
            <a:ext cx="996423" cy="380906"/>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282284D-DA5E-2846-A327-34ED10A9DFCF}"/>
              </a:ext>
            </a:extLst>
          </p:cNvPr>
          <p:cNvSpPr/>
          <p:nvPr/>
        </p:nvSpPr>
        <p:spPr>
          <a:xfrm>
            <a:off x="1929777" y="4007355"/>
            <a:ext cx="1619871"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46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6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2" grpId="0" animBg="1"/>
      <p:bldP spid="7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66</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44" name="Rectangle 43">
            <a:extLst>
              <a:ext uri="{FF2B5EF4-FFF2-40B4-BE49-F238E27FC236}">
                <a16:creationId xmlns:a16="http://schemas.microsoft.com/office/drawing/2014/main" id="{A66ADF09-BE42-F14E-A06A-108313B04A32}"/>
              </a:ext>
            </a:extLst>
          </p:cNvPr>
          <p:cNvSpPr/>
          <p:nvPr/>
        </p:nvSpPr>
        <p:spPr>
          <a:xfrm>
            <a:off x="210524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45" name="Rectangle 44">
            <a:extLst>
              <a:ext uri="{FF2B5EF4-FFF2-40B4-BE49-F238E27FC236}">
                <a16:creationId xmlns:a16="http://schemas.microsoft.com/office/drawing/2014/main" id="{C7342880-193A-4949-B534-B0F04E0D6966}"/>
              </a:ext>
            </a:extLst>
          </p:cNvPr>
          <p:cNvSpPr/>
          <p:nvPr/>
        </p:nvSpPr>
        <p:spPr>
          <a:xfrm>
            <a:off x="371000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46" name="Rectangle 45">
            <a:extLst>
              <a:ext uri="{FF2B5EF4-FFF2-40B4-BE49-F238E27FC236}">
                <a16:creationId xmlns:a16="http://schemas.microsoft.com/office/drawing/2014/main" id="{6B4E31F3-6890-7A44-87C7-F0E7A4D6CA6C}"/>
              </a:ext>
            </a:extLst>
          </p:cNvPr>
          <p:cNvSpPr/>
          <p:nvPr/>
        </p:nvSpPr>
        <p:spPr>
          <a:xfrm>
            <a:off x="210524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47" name="Rectangle 46">
            <a:extLst>
              <a:ext uri="{FF2B5EF4-FFF2-40B4-BE49-F238E27FC236}">
                <a16:creationId xmlns:a16="http://schemas.microsoft.com/office/drawing/2014/main" id="{DC42FA6D-27FE-544E-82CD-B0160B815B17}"/>
              </a:ext>
            </a:extLst>
          </p:cNvPr>
          <p:cNvSpPr/>
          <p:nvPr/>
        </p:nvSpPr>
        <p:spPr>
          <a:xfrm>
            <a:off x="371000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48" name="Rectangle 47">
            <a:extLst>
              <a:ext uri="{FF2B5EF4-FFF2-40B4-BE49-F238E27FC236}">
                <a16:creationId xmlns:a16="http://schemas.microsoft.com/office/drawing/2014/main" id="{BE7CC03F-5D2A-6C45-97FA-9C9D95835422}"/>
              </a:ext>
            </a:extLst>
          </p:cNvPr>
          <p:cNvSpPr/>
          <p:nvPr/>
        </p:nvSpPr>
        <p:spPr>
          <a:xfrm>
            <a:off x="210524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49" name="Rectangle 48">
            <a:extLst>
              <a:ext uri="{FF2B5EF4-FFF2-40B4-BE49-F238E27FC236}">
                <a16:creationId xmlns:a16="http://schemas.microsoft.com/office/drawing/2014/main" id="{5E702E6A-70D5-E94C-B001-B0955B62B343}"/>
              </a:ext>
            </a:extLst>
          </p:cNvPr>
          <p:cNvSpPr/>
          <p:nvPr/>
        </p:nvSpPr>
        <p:spPr>
          <a:xfrm>
            <a:off x="371000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50" name="Rectangle 49">
            <a:extLst>
              <a:ext uri="{FF2B5EF4-FFF2-40B4-BE49-F238E27FC236}">
                <a16:creationId xmlns:a16="http://schemas.microsoft.com/office/drawing/2014/main" id="{45A61663-C1CB-5A4A-A42E-99FC571F4593}"/>
              </a:ext>
            </a:extLst>
          </p:cNvPr>
          <p:cNvSpPr/>
          <p:nvPr/>
        </p:nvSpPr>
        <p:spPr>
          <a:xfrm>
            <a:off x="210524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51" name="Rectangle 50">
            <a:extLst>
              <a:ext uri="{FF2B5EF4-FFF2-40B4-BE49-F238E27FC236}">
                <a16:creationId xmlns:a16="http://schemas.microsoft.com/office/drawing/2014/main" id="{886C6FF2-2B10-1740-803E-F948D79614FD}"/>
              </a:ext>
            </a:extLst>
          </p:cNvPr>
          <p:cNvSpPr/>
          <p:nvPr/>
        </p:nvSpPr>
        <p:spPr>
          <a:xfrm>
            <a:off x="371000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52" name="Rectangle 51">
            <a:extLst>
              <a:ext uri="{FF2B5EF4-FFF2-40B4-BE49-F238E27FC236}">
                <a16:creationId xmlns:a16="http://schemas.microsoft.com/office/drawing/2014/main" id="{D7C1E96E-FAD6-1147-992E-C4A02E64BDF1}"/>
              </a:ext>
            </a:extLst>
          </p:cNvPr>
          <p:cNvSpPr/>
          <p:nvPr/>
        </p:nvSpPr>
        <p:spPr>
          <a:xfrm>
            <a:off x="210524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53" name="Rectangle 52">
            <a:extLst>
              <a:ext uri="{FF2B5EF4-FFF2-40B4-BE49-F238E27FC236}">
                <a16:creationId xmlns:a16="http://schemas.microsoft.com/office/drawing/2014/main" id="{74E7F14F-F1A9-8F44-BA7B-7921169839F5}"/>
              </a:ext>
            </a:extLst>
          </p:cNvPr>
          <p:cNvSpPr/>
          <p:nvPr/>
        </p:nvSpPr>
        <p:spPr>
          <a:xfrm>
            <a:off x="371000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54" name="Rectangle 53">
            <a:extLst>
              <a:ext uri="{FF2B5EF4-FFF2-40B4-BE49-F238E27FC236}">
                <a16:creationId xmlns:a16="http://schemas.microsoft.com/office/drawing/2014/main" id="{0308033A-5B70-AC45-A124-D711C533A16E}"/>
              </a:ext>
            </a:extLst>
          </p:cNvPr>
          <p:cNvSpPr/>
          <p:nvPr/>
        </p:nvSpPr>
        <p:spPr>
          <a:xfrm>
            <a:off x="210524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55" name="Rectangle 54">
            <a:extLst>
              <a:ext uri="{FF2B5EF4-FFF2-40B4-BE49-F238E27FC236}">
                <a16:creationId xmlns:a16="http://schemas.microsoft.com/office/drawing/2014/main" id="{55200F1D-5043-1C41-A8DC-5C00C3C27ECE}"/>
              </a:ext>
            </a:extLst>
          </p:cNvPr>
          <p:cNvSpPr/>
          <p:nvPr/>
        </p:nvSpPr>
        <p:spPr>
          <a:xfrm>
            <a:off x="371000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56" name="Rectangle 55">
            <a:extLst>
              <a:ext uri="{FF2B5EF4-FFF2-40B4-BE49-F238E27FC236}">
                <a16:creationId xmlns:a16="http://schemas.microsoft.com/office/drawing/2014/main" id="{4EA21E1B-F570-4140-97C4-EEE517D1D992}"/>
              </a:ext>
            </a:extLst>
          </p:cNvPr>
          <p:cNvSpPr/>
          <p:nvPr/>
        </p:nvSpPr>
        <p:spPr>
          <a:xfrm>
            <a:off x="210524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57" name="Rectangle 56">
            <a:extLst>
              <a:ext uri="{FF2B5EF4-FFF2-40B4-BE49-F238E27FC236}">
                <a16:creationId xmlns:a16="http://schemas.microsoft.com/office/drawing/2014/main" id="{5C4E250A-468A-5648-BC7B-A39E52476845}"/>
              </a:ext>
            </a:extLst>
          </p:cNvPr>
          <p:cNvSpPr/>
          <p:nvPr/>
        </p:nvSpPr>
        <p:spPr>
          <a:xfrm>
            <a:off x="371000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58" name="Rectangle 57">
            <a:extLst>
              <a:ext uri="{FF2B5EF4-FFF2-40B4-BE49-F238E27FC236}">
                <a16:creationId xmlns:a16="http://schemas.microsoft.com/office/drawing/2014/main" id="{2F6AA1EE-53D8-5E44-8D5A-5C612E0C06E3}"/>
              </a:ext>
            </a:extLst>
          </p:cNvPr>
          <p:cNvSpPr/>
          <p:nvPr/>
        </p:nvSpPr>
        <p:spPr>
          <a:xfrm>
            <a:off x="210524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59" name="Rectangle 58">
            <a:extLst>
              <a:ext uri="{FF2B5EF4-FFF2-40B4-BE49-F238E27FC236}">
                <a16:creationId xmlns:a16="http://schemas.microsoft.com/office/drawing/2014/main" id="{AF96B59A-9D96-B743-9F27-1991CE1FDEE1}"/>
              </a:ext>
            </a:extLst>
          </p:cNvPr>
          <p:cNvSpPr/>
          <p:nvPr/>
        </p:nvSpPr>
        <p:spPr>
          <a:xfrm>
            <a:off x="371000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grpSp>
        <p:nvGrpSpPr>
          <p:cNvPr id="8" name="Group 7">
            <a:extLst>
              <a:ext uri="{FF2B5EF4-FFF2-40B4-BE49-F238E27FC236}">
                <a16:creationId xmlns:a16="http://schemas.microsoft.com/office/drawing/2014/main" id="{75C04BA0-3C7A-794F-8221-CA0DFE5F703B}"/>
              </a:ext>
            </a:extLst>
          </p:cNvPr>
          <p:cNvGrpSpPr/>
          <p:nvPr/>
        </p:nvGrpSpPr>
        <p:grpSpPr>
          <a:xfrm>
            <a:off x="2105240" y="709448"/>
            <a:ext cx="596900" cy="5806768"/>
            <a:chOff x="2105240" y="709448"/>
            <a:chExt cx="596900" cy="5806768"/>
          </a:xfrm>
        </p:grpSpPr>
        <p:cxnSp>
          <p:nvCxnSpPr>
            <p:cNvPr id="3" name="Straight Arrow Connector 2">
              <a:extLst>
                <a:ext uri="{FF2B5EF4-FFF2-40B4-BE49-F238E27FC236}">
                  <a16:creationId xmlns:a16="http://schemas.microsoft.com/office/drawing/2014/main" id="{216CFE02-2291-1B43-843E-D48427777648}"/>
                </a:ext>
              </a:extLst>
            </p:cNvPr>
            <p:cNvCxnSpPr/>
            <p:nvPr/>
          </p:nvCxnSpPr>
          <p:spPr>
            <a:xfrm>
              <a:off x="21052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0A4648F8-2982-5A4A-8DD6-E7D29EF47B9E}"/>
                </a:ext>
              </a:extLst>
            </p:cNvPr>
            <p:cNvCxnSpPr/>
            <p:nvPr/>
          </p:nvCxnSpPr>
          <p:spPr>
            <a:xfrm>
              <a:off x="23973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18B32E79-B0A6-7D42-9080-1D2A85289D08}"/>
                </a:ext>
              </a:extLst>
            </p:cNvPr>
            <p:cNvCxnSpPr/>
            <p:nvPr/>
          </p:nvCxnSpPr>
          <p:spPr>
            <a:xfrm>
              <a:off x="27021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09A33B15-2C47-844F-99FD-255DA03EDBCA}"/>
                </a:ext>
              </a:extLst>
            </p:cNvPr>
            <p:cNvCxnSpPr>
              <a:stCxn id="58" idx="1"/>
            </p:cNvCxnSpPr>
            <p:nvPr/>
          </p:nvCxnSpPr>
          <p:spPr>
            <a:xfrm flipV="1">
              <a:off x="2105240" y="839152"/>
              <a:ext cx="292100" cy="55138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4DC090B6-78B9-8246-95DC-34CC1062990B}"/>
                </a:ext>
              </a:extLst>
            </p:cNvPr>
            <p:cNvCxnSpPr/>
            <p:nvPr/>
          </p:nvCxnSpPr>
          <p:spPr>
            <a:xfrm flipV="1">
              <a:off x="2410040" y="753333"/>
              <a:ext cx="292100" cy="5513869"/>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63" name="Rectangle 62">
            <a:extLst>
              <a:ext uri="{FF2B5EF4-FFF2-40B4-BE49-F238E27FC236}">
                <a16:creationId xmlns:a16="http://schemas.microsoft.com/office/drawing/2014/main" id="{E6246FFA-3A63-F84E-B035-4A01BAE3B816}"/>
              </a:ext>
            </a:extLst>
          </p:cNvPr>
          <p:cNvSpPr/>
          <p:nvPr/>
        </p:nvSpPr>
        <p:spPr>
          <a:xfrm>
            <a:off x="1921106" y="6171248"/>
            <a:ext cx="371054" cy="377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1776E87-92D8-A64E-AF00-A2C72836CBA0}"/>
              </a:ext>
            </a:extLst>
          </p:cNvPr>
          <p:cNvSpPr/>
          <p:nvPr/>
        </p:nvSpPr>
        <p:spPr>
          <a:xfrm>
            <a:off x="1940689" y="3608281"/>
            <a:ext cx="161987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AFC29D4-21C5-7E48-94DA-7A27D52DDFF4}"/>
              </a:ext>
            </a:extLst>
          </p:cNvPr>
          <p:cNvSpPr/>
          <p:nvPr/>
        </p:nvSpPr>
        <p:spPr>
          <a:xfrm>
            <a:off x="1940688" y="3981615"/>
            <a:ext cx="1619871"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EDB113C-F08C-D74F-8349-5159AE1E4FCB}"/>
              </a:ext>
            </a:extLst>
          </p:cNvPr>
          <p:cNvSpPr/>
          <p:nvPr/>
        </p:nvSpPr>
        <p:spPr>
          <a:xfrm>
            <a:off x="1955800" y="4361318"/>
            <a:ext cx="1619871" cy="360107"/>
          </a:xfrm>
          <a:prstGeom prst="rect">
            <a:avLst/>
          </a:prstGeom>
          <a:solidFill>
            <a:srgbClr val="92D05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6CBB507-CEDE-4943-970D-191E8782EB96}"/>
              </a:ext>
            </a:extLst>
          </p:cNvPr>
          <p:cNvSpPr/>
          <p:nvPr/>
        </p:nvSpPr>
        <p:spPr>
          <a:xfrm>
            <a:off x="1955800" y="4705538"/>
            <a:ext cx="1619871" cy="360107"/>
          </a:xfrm>
          <a:prstGeom prst="rect">
            <a:avLst/>
          </a:prstGeom>
          <a:solidFill>
            <a:srgbClr val="00B0F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0D93F92-ACE7-9F4F-B82F-2B7C37087AFF}"/>
              </a:ext>
            </a:extLst>
          </p:cNvPr>
          <p:cNvSpPr/>
          <p:nvPr/>
        </p:nvSpPr>
        <p:spPr>
          <a:xfrm>
            <a:off x="1955800" y="5073584"/>
            <a:ext cx="1619871" cy="360107"/>
          </a:xfrm>
          <a:prstGeom prst="rect">
            <a:avLst/>
          </a:prstGeom>
          <a:solidFill>
            <a:srgbClr val="7030A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3968B5B-9A13-3E4E-A036-A96AF2AC66DE}"/>
              </a:ext>
            </a:extLst>
          </p:cNvPr>
          <p:cNvSpPr/>
          <p:nvPr/>
        </p:nvSpPr>
        <p:spPr>
          <a:xfrm>
            <a:off x="1967878" y="5466688"/>
            <a:ext cx="1619871" cy="360107"/>
          </a:xfrm>
          <a:prstGeom prst="rect">
            <a:avLst/>
          </a:prstGeom>
          <a:solidFill>
            <a:srgbClr val="FF00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F0A2148-7E53-154B-B5B5-B526BD280736}"/>
              </a:ext>
            </a:extLst>
          </p:cNvPr>
          <p:cNvSpPr/>
          <p:nvPr/>
        </p:nvSpPr>
        <p:spPr>
          <a:xfrm>
            <a:off x="1983347" y="5824557"/>
            <a:ext cx="1619871" cy="360107"/>
          </a:xfrm>
          <a:prstGeom prst="rect">
            <a:avLst/>
          </a:prstGeom>
          <a:solidFill>
            <a:srgbClr val="FFFF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480C7D5-7D5F-8A4A-91D4-D9762196033F}"/>
              </a:ext>
            </a:extLst>
          </p:cNvPr>
          <p:cNvSpPr/>
          <p:nvPr/>
        </p:nvSpPr>
        <p:spPr>
          <a:xfrm>
            <a:off x="1983347" y="6168218"/>
            <a:ext cx="1619871" cy="360107"/>
          </a:xfrm>
          <a:prstGeom prst="rect">
            <a:avLst/>
          </a:prstGeom>
          <a:solidFill>
            <a:schemeClr val="tx2">
              <a:lumMod val="25000"/>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808080"/>
              </a:highlight>
            </a:endParaRPr>
          </a:p>
        </p:txBody>
      </p:sp>
      <p:sp>
        <p:nvSpPr>
          <p:cNvPr id="84" name="Left Brace 83">
            <a:extLst>
              <a:ext uri="{FF2B5EF4-FFF2-40B4-BE49-F238E27FC236}">
                <a16:creationId xmlns:a16="http://schemas.microsoft.com/office/drawing/2014/main" id="{9CF3C6AB-700D-C149-B055-CA64CDE88882}"/>
              </a:ext>
            </a:extLst>
          </p:cNvPr>
          <p:cNvSpPr/>
          <p:nvPr/>
        </p:nvSpPr>
        <p:spPr>
          <a:xfrm flipH="1">
            <a:off x="3218420" y="836656"/>
            <a:ext cx="534859" cy="2607435"/>
          </a:xfrm>
          <a:prstGeom prst="lef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ular Callout 1">
            <a:extLst>
              <a:ext uri="{FF2B5EF4-FFF2-40B4-BE49-F238E27FC236}">
                <a16:creationId xmlns:a16="http://schemas.microsoft.com/office/drawing/2014/main" id="{320E341A-A5B4-B345-88C8-9FCBB486C38D}"/>
              </a:ext>
            </a:extLst>
          </p:cNvPr>
          <p:cNvSpPr/>
          <p:nvPr/>
        </p:nvSpPr>
        <p:spPr>
          <a:xfrm>
            <a:off x="3861972" y="766849"/>
            <a:ext cx="2070100" cy="1251796"/>
          </a:xfrm>
          <a:prstGeom prst="wedgeRectCallout">
            <a:avLst>
              <a:gd name="adj1" fmla="val -56416"/>
              <a:gd name="adj2" fmla="val 67573"/>
            </a:avLst>
          </a:prstGeom>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a:t>All</a:t>
            </a:r>
            <a:r>
              <a:rPr lang="zh-CN" altLang="en-US"/>
              <a:t> </a:t>
            </a:r>
            <a:r>
              <a:rPr lang="en-US" altLang="zh-CN"/>
              <a:t>of</a:t>
            </a:r>
            <a:r>
              <a:rPr lang="zh-CN" altLang="en-US"/>
              <a:t> </a:t>
            </a:r>
            <a:r>
              <a:rPr lang="en-US" altLang="zh-CN"/>
              <a:t>them</a:t>
            </a:r>
            <a:r>
              <a:rPr lang="zh-CN" altLang="en-US"/>
              <a:t> </a:t>
            </a:r>
            <a:r>
              <a:rPr lang="en-US" altLang="zh-CN"/>
              <a:t>are</a:t>
            </a:r>
            <a:r>
              <a:rPr lang="zh-CN" altLang="en-US"/>
              <a:t> </a:t>
            </a:r>
            <a:r>
              <a:rPr lang="en-US" altLang="zh-CN"/>
              <a:t>evicted</a:t>
            </a:r>
            <a:r>
              <a:rPr lang="zh-CN" altLang="en-US"/>
              <a:t> </a:t>
            </a:r>
            <a:r>
              <a:rPr lang="en-US" altLang="zh-CN"/>
              <a:t>from</a:t>
            </a:r>
            <a:r>
              <a:rPr lang="zh-CN" altLang="en-US"/>
              <a:t> </a:t>
            </a:r>
            <a:r>
              <a:rPr lang="en-US" altLang="zh-CN"/>
              <a:t>cache.</a:t>
            </a:r>
            <a:endParaRPr lang="en-US"/>
          </a:p>
        </p:txBody>
      </p:sp>
    </p:spTree>
    <p:extLst>
      <p:ext uri="{BB962C8B-B14F-4D97-AF65-F5344CB8AC3E}">
        <p14:creationId xmlns:p14="http://schemas.microsoft.com/office/powerpoint/2010/main" val="338158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67</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44" name="Rectangle 43">
            <a:extLst>
              <a:ext uri="{FF2B5EF4-FFF2-40B4-BE49-F238E27FC236}">
                <a16:creationId xmlns:a16="http://schemas.microsoft.com/office/drawing/2014/main" id="{A66ADF09-BE42-F14E-A06A-108313B04A32}"/>
              </a:ext>
            </a:extLst>
          </p:cNvPr>
          <p:cNvSpPr/>
          <p:nvPr/>
        </p:nvSpPr>
        <p:spPr>
          <a:xfrm>
            <a:off x="210524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45" name="Rectangle 44">
            <a:extLst>
              <a:ext uri="{FF2B5EF4-FFF2-40B4-BE49-F238E27FC236}">
                <a16:creationId xmlns:a16="http://schemas.microsoft.com/office/drawing/2014/main" id="{C7342880-193A-4949-B534-B0F04E0D6966}"/>
              </a:ext>
            </a:extLst>
          </p:cNvPr>
          <p:cNvSpPr/>
          <p:nvPr/>
        </p:nvSpPr>
        <p:spPr>
          <a:xfrm>
            <a:off x="371000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46" name="Rectangle 45">
            <a:extLst>
              <a:ext uri="{FF2B5EF4-FFF2-40B4-BE49-F238E27FC236}">
                <a16:creationId xmlns:a16="http://schemas.microsoft.com/office/drawing/2014/main" id="{6B4E31F3-6890-7A44-87C7-F0E7A4D6CA6C}"/>
              </a:ext>
            </a:extLst>
          </p:cNvPr>
          <p:cNvSpPr/>
          <p:nvPr/>
        </p:nvSpPr>
        <p:spPr>
          <a:xfrm>
            <a:off x="210524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47" name="Rectangle 46">
            <a:extLst>
              <a:ext uri="{FF2B5EF4-FFF2-40B4-BE49-F238E27FC236}">
                <a16:creationId xmlns:a16="http://schemas.microsoft.com/office/drawing/2014/main" id="{DC42FA6D-27FE-544E-82CD-B0160B815B17}"/>
              </a:ext>
            </a:extLst>
          </p:cNvPr>
          <p:cNvSpPr/>
          <p:nvPr/>
        </p:nvSpPr>
        <p:spPr>
          <a:xfrm>
            <a:off x="371000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48" name="Rectangle 47">
            <a:extLst>
              <a:ext uri="{FF2B5EF4-FFF2-40B4-BE49-F238E27FC236}">
                <a16:creationId xmlns:a16="http://schemas.microsoft.com/office/drawing/2014/main" id="{BE7CC03F-5D2A-6C45-97FA-9C9D95835422}"/>
              </a:ext>
            </a:extLst>
          </p:cNvPr>
          <p:cNvSpPr/>
          <p:nvPr/>
        </p:nvSpPr>
        <p:spPr>
          <a:xfrm>
            <a:off x="210524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49" name="Rectangle 48">
            <a:extLst>
              <a:ext uri="{FF2B5EF4-FFF2-40B4-BE49-F238E27FC236}">
                <a16:creationId xmlns:a16="http://schemas.microsoft.com/office/drawing/2014/main" id="{5E702E6A-70D5-E94C-B001-B0955B62B343}"/>
              </a:ext>
            </a:extLst>
          </p:cNvPr>
          <p:cNvSpPr/>
          <p:nvPr/>
        </p:nvSpPr>
        <p:spPr>
          <a:xfrm>
            <a:off x="371000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50" name="Rectangle 49">
            <a:extLst>
              <a:ext uri="{FF2B5EF4-FFF2-40B4-BE49-F238E27FC236}">
                <a16:creationId xmlns:a16="http://schemas.microsoft.com/office/drawing/2014/main" id="{45A61663-C1CB-5A4A-A42E-99FC571F4593}"/>
              </a:ext>
            </a:extLst>
          </p:cNvPr>
          <p:cNvSpPr/>
          <p:nvPr/>
        </p:nvSpPr>
        <p:spPr>
          <a:xfrm>
            <a:off x="210524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51" name="Rectangle 50">
            <a:extLst>
              <a:ext uri="{FF2B5EF4-FFF2-40B4-BE49-F238E27FC236}">
                <a16:creationId xmlns:a16="http://schemas.microsoft.com/office/drawing/2014/main" id="{886C6FF2-2B10-1740-803E-F948D79614FD}"/>
              </a:ext>
            </a:extLst>
          </p:cNvPr>
          <p:cNvSpPr/>
          <p:nvPr/>
        </p:nvSpPr>
        <p:spPr>
          <a:xfrm>
            <a:off x="371000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52" name="Rectangle 51">
            <a:extLst>
              <a:ext uri="{FF2B5EF4-FFF2-40B4-BE49-F238E27FC236}">
                <a16:creationId xmlns:a16="http://schemas.microsoft.com/office/drawing/2014/main" id="{D7C1E96E-FAD6-1147-992E-C4A02E64BDF1}"/>
              </a:ext>
            </a:extLst>
          </p:cNvPr>
          <p:cNvSpPr/>
          <p:nvPr/>
        </p:nvSpPr>
        <p:spPr>
          <a:xfrm>
            <a:off x="210524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53" name="Rectangle 52">
            <a:extLst>
              <a:ext uri="{FF2B5EF4-FFF2-40B4-BE49-F238E27FC236}">
                <a16:creationId xmlns:a16="http://schemas.microsoft.com/office/drawing/2014/main" id="{74E7F14F-F1A9-8F44-BA7B-7921169839F5}"/>
              </a:ext>
            </a:extLst>
          </p:cNvPr>
          <p:cNvSpPr/>
          <p:nvPr/>
        </p:nvSpPr>
        <p:spPr>
          <a:xfrm>
            <a:off x="371000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54" name="Rectangle 53">
            <a:extLst>
              <a:ext uri="{FF2B5EF4-FFF2-40B4-BE49-F238E27FC236}">
                <a16:creationId xmlns:a16="http://schemas.microsoft.com/office/drawing/2014/main" id="{0308033A-5B70-AC45-A124-D711C533A16E}"/>
              </a:ext>
            </a:extLst>
          </p:cNvPr>
          <p:cNvSpPr/>
          <p:nvPr/>
        </p:nvSpPr>
        <p:spPr>
          <a:xfrm>
            <a:off x="210524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55" name="Rectangle 54">
            <a:extLst>
              <a:ext uri="{FF2B5EF4-FFF2-40B4-BE49-F238E27FC236}">
                <a16:creationId xmlns:a16="http://schemas.microsoft.com/office/drawing/2014/main" id="{55200F1D-5043-1C41-A8DC-5C00C3C27ECE}"/>
              </a:ext>
            </a:extLst>
          </p:cNvPr>
          <p:cNvSpPr/>
          <p:nvPr/>
        </p:nvSpPr>
        <p:spPr>
          <a:xfrm>
            <a:off x="371000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56" name="Rectangle 55">
            <a:extLst>
              <a:ext uri="{FF2B5EF4-FFF2-40B4-BE49-F238E27FC236}">
                <a16:creationId xmlns:a16="http://schemas.microsoft.com/office/drawing/2014/main" id="{4EA21E1B-F570-4140-97C4-EEE517D1D992}"/>
              </a:ext>
            </a:extLst>
          </p:cNvPr>
          <p:cNvSpPr/>
          <p:nvPr/>
        </p:nvSpPr>
        <p:spPr>
          <a:xfrm>
            <a:off x="210524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57" name="Rectangle 56">
            <a:extLst>
              <a:ext uri="{FF2B5EF4-FFF2-40B4-BE49-F238E27FC236}">
                <a16:creationId xmlns:a16="http://schemas.microsoft.com/office/drawing/2014/main" id="{5C4E250A-468A-5648-BC7B-A39E52476845}"/>
              </a:ext>
            </a:extLst>
          </p:cNvPr>
          <p:cNvSpPr/>
          <p:nvPr/>
        </p:nvSpPr>
        <p:spPr>
          <a:xfrm>
            <a:off x="371000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58" name="Rectangle 57">
            <a:extLst>
              <a:ext uri="{FF2B5EF4-FFF2-40B4-BE49-F238E27FC236}">
                <a16:creationId xmlns:a16="http://schemas.microsoft.com/office/drawing/2014/main" id="{2F6AA1EE-53D8-5E44-8D5A-5C612E0C06E3}"/>
              </a:ext>
            </a:extLst>
          </p:cNvPr>
          <p:cNvSpPr/>
          <p:nvPr/>
        </p:nvSpPr>
        <p:spPr>
          <a:xfrm>
            <a:off x="210524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59" name="Rectangle 58">
            <a:extLst>
              <a:ext uri="{FF2B5EF4-FFF2-40B4-BE49-F238E27FC236}">
                <a16:creationId xmlns:a16="http://schemas.microsoft.com/office/drawing/2014/main" id="{AF96B59A-9D96-B743-9F27-1991CE1FDEE1}"/>
              </a:ext>
            </a:extLst>
          </p:cNvPr>
          <p:cNvSpPr/>
          <p:nvPr/>
        </p:nvSpPr>
        <p:spPr>
          <a:xfrm>
            <a:off x="371000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grpSp>
        <p:nvGrpSpPr>
          <p:cNvPr id="8" name="Group 7">
            <a:extLst>
              <a:ext uri="{FF2B5EF4-FFF2-40B4-BE49-F238E27FC236}">
                <a16:creationId xmlns:a16="http://schemas.microsoft.com/office/drawing/2014/main" id="{75C04BA0-3C7A-794F-8221-CA0DFE5F703B}"/>
              </a:ext>
            </a:extLst>
          </p:cNvPr>
          <p:cNvGrpSpPr/>
          <p:nvPr/>
        </p:nvGrpSpPr>
        <p:grpSpPr>
          <a:xfrm>
            <a:off x="2105240" y="709448"/>
            <a:ext cx="596900" cy="5806768"/>
            <a:chOff x="2105240" y="709448"/>
            <a:chExt cx="596900" cy="5806768"/>
          </a:xfrm>
        </p:grpSpPr>
        <p:cxnSp>
          <p:nvCxnSpPr>
            <p:cNvPr id="3" name="Straight Arrow Connector 2">
              <a:extLst>
                <a:ext uri="{FF2B5EF4-FFF2-40B4-BE49-F238E27FC236}">
                  <a16:creationId xmlns:a16="http://schemas.microsoft.com/office/drawing/2014/main" id="{216CFE02-2291-1B43-843E-D48427777648}"/>
                </a:ext>
              </a:extLst>
            </p:cNvPr>
            <p:cNvCxnSpPr/>
            <p:nvPr/>
          </p:nvCxnSpPr>
          <p:spPr>
            <a:xfrm>
              <a:off x="21052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0A4648F8-2982-5A4A-8DD6-E7D29EF47B9E}"/>
                </a:ext>
              </a:extLst>
            </p:cNvPr>
            <p:cNvCxnSpPr/>
            <p:nvPr/>
          </p:nvCxnSpPr>
          <p:spPr>
            <a:xfrm>
              <a:off x="23973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18B32E79-B0A6-7D42-9080-1D2A85289D08}"/>
                </a:ext>
              </a:extLst>
            </p:cNvPr>
            <p:cNvCxnSpPr/>
            <p:nvPr/>
          </p:nvCxnSpPr>
          <p:spPr>
            <a:xfrm>
              <a:off x="27021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09A33B15-2C47-844F-99FD-255DA03EDBCA}"/>
                </a:ext>
              </a:extLst>
            </p:cNvPr>
            <p:cNvCxnSpPr>
              <a:stCxn id="58" idx="1"/>
            </p:cNvCxnSpPr>
            <p:nvPr/>
          </p:nvCxnSpPr>
          <p:spPr>
            <a:xfrm flipV="1">
              <a:off x="2105240" y="839152"/>
              <a:ext cx="292100" cy="55138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4DC090B6-78B9-8246-95DC-34CC1062990B}"/>
                </a:ext>
              </a:extLst>
            </p:cNvPr>
            <p:cNvCxnSpPr/>
            <p:nvPr/>
          </p:nvCxnSpPr>
          <p:spPr>
            <a:xfrm flipV="1">
              <a:off x="2410040" y="753333"/>
              <a:ext cx="292100" cy="5513869"/>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63" name="Rectangle 62">
            <a:extLst>
              <a:ext uri="{FF2B5EF4-FFF2-40B4-BE49-F238E27FC236}">
                <a16:creationId xmlns:a16="http://schemas.microsoft.com/office/drawing/2014/main" id="{E6246FFA-3A63-F84E-B035-4A01BAE3B816}"/>
              </a:ext>
            </a:extLst>
          </p:cNvPr>
          <p:cNvSpPr/>
          <p:nvPr/>
        </p:nvSpPr>
        <p:spPr>
          <a:xfrm>
            <a:off x="2224512" y="671841"/>
            <a:ext cx="371054" cy="377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1776E87-92D8-A64E-AF00-A2C72836CBA0}"/>
              </a:ext>
            </a:extLst>
          </p:cNvPr>
          <p:cNvSpPr/>
          <p:nvPr/>
        </p:nvSpPr>
        <p:spPr>
          <a:xfrm>
            <a:off x="1940689" y="3608281"/>
            <a:ext cx="161987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AFC29D4-21C5-7E48-94DA-7A27D52DDFF4}"/>
              </a:ext>
            </a:extLst>
          </p:cNvPr>
          <p:cNvSpPr/>
          <p:nvPr/>
        </p:nvSpPr>
        <p:spPr>
          <a:xfrm>
            <a:off x="1940688" y="3981615"/>
            <a:ext cx="1619871"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EDB113C-F08C-D74F-8349-5159AE1E4FCB}"/>
              </a:ext>
            </a:extLst>
          </p:cNvPr>
          <p:cNvSpPr/>
          <p:nvPr/>
        </p:nvSpPr>
        <p:spPr>
          <a:xfrm>
            <a:off x="1955800" y="4361318"/>
            <a:ext cx="1619871" cy="360107"/>
          </a:xfrm>
          <a:prstGeom prst="rect">
            <a:avLst/>
          </a:prstGeom>
          <a:solidFill>
            <a:srgbClr val="92D05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6CBB507-CEDE-4943-970D-191E8782EB96}"/>
              </a:ext>
            </a:extLst>
          </p:cNvPr>
          <p:cNvSpPr/>
          <p:nvPr/>
        </p:nvSpPr>
        <p:spPr>
          <a:xfrm>
            <a:off x="1955800" y="4705538"/>
            <a:ext cx="1619871" cy="360107"/>
          </a:xfrm>
          <a:prstGeom prst="rect">
            <a:avLst/>
          </a:prstGeom>
          <a:solidFill>
            <a:srgbClr val="00B0F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0D93F92-ACE7-9F4F-B82F-2B7C37087AFF}"/>
              </a:ext>
            </a:extLst>
          </p:cNvPr>
          <p:cNvSpPr/>
          <p:nvPr/>
        </p:nvSpPr>
        <p:spPr>
          <a:xfrm>
            <a:off x="1955800" y="5073584"/>
            <a:ext cx="1619871" cy="360107"/>
          </a:xfrm>
          <a:prstGeom prst="rect">
            <a:avLst/>
          </a:prstGeom>
          <a:solidFill>
            <a:srgbClr val="7030A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3968B5B-9A13-3E4E-A036-A96AF2AC66DE}"/>
              </a:ext>
            </a:extLst>
          </p:cNvPr>
          <p:cNvSpPr/>
          <p:nvPr/>
        </p:nvSpPr>
        <p:spPr>
          <a:xfrm>
            <a:off x="1967878" y="5466688"/>
            <a:ext cx="1619871" cy="360107"/>
          </a:xfrm>
          <a:prstGeom prst="rect">
            <a:avLst/>
          </a:prstGeom>
          <a:solidFill>
            <a:srgbClr val="FF00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F0A2148-7E53-154B-B5B5-B526BD280736}"/>
              </a:ext>
            </a:extLst>
          </p:cNvPr>
          <p:cNvSpPr/>
          <p:nvPr/>
        </p:nvSpPr>
        <p:spPr>
          <a:xfrm>
            <a:off x="1983347" y="5824557"/>
            <a:ext cx="1619871" cy="360107"/>
          </a:xfrm>
          <a:prstGeom prst="rect">
            <a:avLst/>
          </a:prstGeom>
          <a:solidFill>
            <a:srgbClr val="FFFF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480C7D5-7D5F-8A4A-91D4-D9762196033F}"/>
              </a:ext>
            </a:extLst>
          </p:cNvPr>
          <p:cNvSpPr/>
          <p:nvPr/>
        </p:nvSpPr>
        <p:spPr>
          <a:xfrm>
            <a:off x="1983347" y="6168218"/>
            <a:ext cx="1619871" cy="360107"/>
          </a:xfrm>
          <a:prstGeom prst="rect">
            <a:avLst/>
          </a:prstGeom>
          <a:solidFill>
            <a:schemeClr val="tx2">
              <a:lumMod val="25000"/>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808080"/>
              </a:highlight>
            </a:endParaRPr>
          </a:p>
        </p:txBody>
      </p:sp>
      <p:sp>
        <p:nvSpPr>
          <p:cNvPr id="64" name="Rectangular Callout 63">
            <a:extLst>
              <a:ext uri="{FF2B5EF4-FFF2-40B4-BE49-F238E27FC236}">
                <a16:creationId xmlns:a16="http://schemas.microsoft.com/office/drawing/2014/main" id="{20742E93-F2C7-E84D-8275-435088111319}"/>
              </a:ext>
            </a:extLst>
          </p:cNvPr>
          <p:cNvSpPr/>
          <p:nvPr/>
        </p:nvSpPr>
        <p:spPr>
          <a:xfrm>
            <a:off x="2339527" y="1179214"/>
            <a:ext cx="1320296" cy="562517"/>
          </a:xfrm>
          <a:prstGeom prst="wedgeRectCallout">
            <a:avLst>
              <a:gd name="adj1" fmla="val -48219"/>
              <a:gd name="adj2" fmla="val -95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Start</a:t>
            </a:r>
            <a:r>
              <a:rPr lang="zh-CN" altLang="en-US"/>
              <a:t> </a:t>
            </a:r>
            <a:r>
              <a:rPr lang="en-US" altLang="zh-CN"/>
              <a:t>the</a:t>
            </a:r>
            <a:r>
              <a:rPr lang="zh-CN" altLang="en-US"/>
              <a:t> </a:t>
            </a:r>
            <a:r>
              <a:rPr lang="en-US" altLang="zh-CN"/>
              <a:t>2</a:t>
            </a:r>
            <a:r>
              <a:rPr lang="en-US" altLang="zh-CN" baseline="30000"/>
              <a:t>nd</a:t>
            </a:r>
            <a:r>
              <a:rPr lang="zh-CN" altLang="en-US"/>
              <a:t> </a:t>
            </a:r>
            <a:r>
              <a:rPr lang="en-US" altLang="zh-CN"/>
              <a:t>column</a:t>
            </a:r>
            <a:endParaRPr lang="en-US"/>
          </a:p>
        </p:txBody>
      </p:sp>
      <p:sp>
        <p:nvSpPr>
          <p:cNvPr id="65" name="TextBox 64">
            <a:extLst>
              <a:ext uri="{FF2B5EF4-FFF2-40B4-BE49-F238E27FC236}">
                <a16:creationId xmlns:a16="http://schemas.microsoft.com/office/drawing/2014/main" id="{4D02FC5E-B1E6-834E-91AE-F993D25ECF96}"/>
              </a:ext>
            </a:extLst>
          </p:cNvPr>
          <p:cNvSpPr txBox="1"/>
          <p:nvPr/>
        </p:nvSpPr>
        <p:spPr>
          <a:xfrm>
            <a:off x="6385142" y="3474332"/>
            <a:ext cx="3104718" cy="923330"/>
          </a:xfrm>
          <a:prstGeom prst="rect">
            <a:avLst/>
          </a:prstGeom>
          <a:noFill/>
        </p:spPr>
        <p:txBody>
          <a:bodyPr wrap="square" rtlCol="0">
            <a:spAutoFit/>
          </a:bodyPr>
          <a:lstStyle/>
          <a:p>
            <a:r>
              <a:rPr lang="en-US" altLang="zh-CN">
                <a:solidFill>
                  <a:srgbClr val="C00000"/>
                </a:solidFill>
              </a:rPr>
              <a:t>Cache</a:t>
            </a:r>
            <a:r>
              <a:rPr lang="zh-CN" altLang="en-US">
                <a:solidFill>
                  <a:srgbClr val="C00000"/>
                </a:solidFill>
              </a:rPr>
              <a:t> </a:t>
            </a:r>
            <a:r>
              <a:rPr lang="en-US" altLang="zh-CN">
                <a:solidFill>
                  <a:srgbClr val="C00000"/>
                </a:solidFill>
              </a:rPr>
              <a:t>miss!</a:t>
            </a:r>
          </a:p>
          <a:p>
            <a:r>
              <a:rPr lang="en-US" altLang="zh-CN">
                <a:solidFill>
                  <a:srgbClr val="C00000"/>
                </a:solidFill>
              </a:rPr>
              <a:t>Add</a:t>
            </a:r>
            <a:r>
              <a:rPr lang="zh-CN" altLang="en-US">
                <a:solidFill>
                  <a:srgbClr val="C00000"/>
                </a:solidFill>
              </a:rPr>
              <a:t> </a:t>
            </a:r>
            <a:r>
              <a:rPr lang="en-US" altLang="zh-CN">
                <a:solidFill>
                  <a:srgbClr val="C00000"/>
                </a:solidFill>
              </a:rPr>
              <a:t>into</a:t>
            </a:r>
            <a:r>
              <a:rPr lang="zh-CN" altLang="en-US">
                <a:solidFill>
                  <a:srgbClr val="C00000"/>
                </a:solidFill>
              </a:rPr>
              <a:t> </a:t>
            </a:r>
            <a:r>
              <a:rPr lang="en-US" altLang="zh-CN">
                <a:solidFill>
                  <a:srgbClr val="C00000"/>
                </a:solidFill>
              </a:rPr>
              <a:t>cache</a:t>
            </a:r>
            <a:r>
              <a:rPr lang="zh-CN" altLang="en-US">
                <a:solidFill>
                  <a:srgbClr val="C00000"/>
                </a:solidFill>
              </a:rPr>
              <a:t> </a:t>
            </a:r>
            <a:r>
              <a:rPr lang="en-US" altLang="zh-CN">
                <a:solidFill>
                  <a:srgbClr val="C00000"/>
                </a:solidFill>
              </a:rPr>
              <a:t>set</a:t>
            </a:r>
            <a:r>
              <a:rPr lang="zh-CN" altLang="en-US">
                <a:solidFill>
                  <a:srgbClr val="C00000"/>
                </a:solidFill>
              </a:rPr>
              <a:t> </a:t>
            </a:r>
            <a:r>
              <a:rPr lang="en-US" altLang="zh-CN">
                <a:solidFill>
                  <a:srgbClr val="C00000"/>
                </a:solidFill>
              </a:rPr>
              <a:t>0.</a:t>
            </a:r>
          </a:p>
          <a:p>
            <a:r>
              <a:rPr lang="en-US" altLang="zh-CN">
                <a:solidFill>
                  <a:srgbClr val="C00000"/>
                </a:solidFill>
              </a:rPr>
              <a:t>Set</a:t>
            </a:r>
            <a:r>
              <a:rPr lang="zh-CN" altLang="en-US">
                <a:solidFill>
                  <a:srgbClr val="C00000"/>
                </a:solidFill>
              </a:rPr>
              <a:t> </a:t>
            </a:r>
            <a:r>
              <a:rPr lang="en-US" altLang="zh-CN">
                <a:solidFill>
                  <a:srgbClr val="C00000"/>
                </a:solidFill>
              </a:rPr>
              <a:t>conflict</a:t>
            </a:r>
            <a:r>
              <a:rPr lang="zh-CN" altLang="en-US">
                <a:solidFill>
                  <a:srgbClr val="C00000"/>
                </a:solidFill>
              </a:rPr>
              <a:t> </a:t>
            </a:r>
            <a:r>
              <a:rPr lang="en-US" altLang="zh-CN">
                <a:solidFill>
                  <a:srgbClr val="C00000"/>
                </a:solidFill>
              </a:rPr>
              <a:t>=&gt;</a:t>
            </a:r>
            <a:r>
              <a:rPr lang="zh-CN" altLang="en-US">
                <a:solidFill>
                  <a:srgbClr val="C00000"/>
                </a:solidFill>
              </a:rPr>
              <a:t> </a:t>
            </a:r>
            <a:r>
              <a:rPr lang="en-US" altLang="zh-CN">
                <a:solidFill>
                  <a:srgbClr val="C00000"/>
                </a:solidFill>
              </a:rPr>
              <a:t>replacement</a:t>
            </a:r>
            <a:endParaRPr lang="en-US">
              <a:solidFill>
                <a:srgbClr val="C00000"/>
              </a:solidFill>
            </a:endParaRPr>
          </a:p>
        </p:txBody>
      </p:sp>
      <p:sp>
        <p:nvSpPr>
          <p:cNvPr id="67" name="Multiply 66">
            <a:extLst>
              <a:ext uri="{FF2B5EF4-FFF2-40B4-BE49-F238E27FC236}">
                <a16:creationId xmlns:a16="http://schemas.microsoft.com/office/drawing/2014/main" id="{E5084F2A-D622-1244-AB19-6C3CA3B0155C}"/>
              </a:ext>
            </a:extLst>
          </p:cNvPr>
          <p:cNvSpPr/>
          <p:nvPr/>
        </p:nvSpPr>
        <p:spPr>
          <a:xfrm>
            <a:off x="2265043" y="3607044"/>
            <a:ext cx="996423" cy="380906"/>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256A037-49B6-2747-A9B7-179BA55B2A40}"/>
              </a:ext>
            </a:extLst>
          </p:cNvPr>
          <p:cNvSpPr/>
          <p:nvPr/>
        </p:nvSpPr>
        <p:spPr>
          <a:xfrm>
            <a:off x="1940688" y="699396"/>
            <a:ext cx="161987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3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68</a:t>
            </a:fld>
            <a:endParaRPr lang="en-US"/>
          </a:p>
        </p:txBody>
      </p:sp>
      <p:sp>
        <p:nvSpPr>
          <p:cNvPr id="32" name="TextBox 31">
            <a:extLst>
              <a:ext uri="{FF2B5EF4-FFF2-40B4-BE49-F238E27FC236}">
                <a16:creationId xmlns:a16="http://schemas.microsoft.com/office/drawing/2014/main" id="{FFFA64A8-15D0-B84E-A4FD-2B12A16829F2}"/>
              </a:ext>
            </a:extLst>
          </p:cNvPr>
          <p:cNvSpPr txBox="1"/>
          <p:nvPr/>
        </p:nvSpPr>
        <p:spPr>
          <a:xfrm>
            <a:off x="6296241" y="1449917"/>
            <a:ext cx="5489359"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i="1"/>
              <a:t>Direct</a:t>
            </a:r>
            <a:r>
              <a:rPr lang="zh-CN" altLang="en-US" b="1" i="1"/>
              <a:t> </a:t>
            </a:r>
            <a:r>
              <a:rPr lang="en-US" altLang="zh-CN" b="1" i="1"/>
              <a:t>mapped:</a:t>
            </a:r>
            <a:r>
              <a:rPr lang="zh-CN" altLang="en-US" b="1" i="1"/>
              <a:t> </a:t>
            </a:r>
            <a:r>
              <a:rPr lang="en-US" altLang="zh-CN" b="1" i="1"/>
              <a:t>one</a:t>
            </a:r>
            <a:r>
              <a:rPr lang="zh-CN" altLang="en-US" b="1" i="1"/>
              <a:t> </a:t>
            </a:r>
            <a:r>
              <a:rPr lang="en-US" altLang="zh-CN" b="1" i="1" err="1"/>
              <a:t>cacheline</a:t>
            </a:r>
            <a:r>
              <a:rPr lang="zh-CN" altLang="en-US" b="1" i="1"/>
              <a:t> </a:t>
            </a:r>
            <a:r>
              <a:rPr lang="en-US" altLang="zh-CN" b="1" i="1"/>
              <a:t>per</a:t>
            </a:r>
            <a:r>
              <a:rPr lang="zh-CN" altLang="en-US" b="1" i="1"/>
              <a:t> </a:t>
            </a:r>
            <a:r>
              <a:rPr lang="en-US" altLang="zh-CN" b="1" i="1"/>
              <a:t>set</a:t>
            </a:r>
          </a:p>
          <a:p>
            <a:pPr marL="285750" indent="-285750">
              <a:buFont typeface="Arial" panose="020B0604020202020204" pitchFamily="34" charset="0"/>
              <a:buChar char="•"/>
            </a:pPr>
            <a:r>
              <a:rPr lang="en-US" altLang="zh-CN" b="1" i="1"/>
              <a:t>#</a:t>
            </a:r>
            <a:r>
              <a:rPr lang="zh-CN" altLang="en-US" b="1" i="1"/>
              <a:t> </a:t>
            </a:r>
            <a:r>
              <a:rPr lang="en-US" altLang="zh-CN" b="1" i="1"/>
              <a:t>number</a:t>
            </a:r>
            <a:r>
              <a:rPr lang="zh-CN" altLang="en-US" b="1" i="1"/>
              <a:t> </a:t>
            </a:r>
            <a:r>
              <a:rPr lang="en-US" altLang="zh-CN" b="1" i="1"/>
              <a:t>of</a:t>
            </a:r>
            <a:r>
              <a:rPr lang="zh-CN" altLang="en-US" b="1" i="1"/>
              <a:t> </a:t>
            </a:r>
            <a:r>
              <a:rPr lang="en-US" altLang="zh-CN" b="1" i="1"/>
              <a:t>sets/</a:t>
            </a:r>
            <a:r>
              <a:rPr lang="en-US" altLang="zh-CN" b="1" i="1" err="1"/>
              <a:t>cachelines</a:t>
            </a:r>
            <a:r>
              <a:rPr lang="zh-CN" altLang="en-US" b="1" i="1"/>
              <a:t> </a:t>
            </a:r>
            <a:r>
              <a:rPr lang="en-US" altLang="zh-CN" b="1" i="1"/>
              <a:t>in</a:t>
            </a:r>
            <a:r>
              <a:rPr lang="zh-CN" altLang="en-US" b="1" i="1"/>
              <a:t> </a:t>
            </a:r>
            <a:r>
              <a:rPr lang="en-US" altLang="zh-CN" b="1" i="1"/>
              <a:t>the</a:t>
            </a:r>
            <a:r>
              <a:rPr lang="zh-CN" altLang="en-US" b="1" i="1"/>
              <a:t> </a:t>
            </a:r>
            <a:r>
              <a:rPr lang="en-US" altLang="zh-CN" b="1" i="1"/>
              <a:t>cache:</a:t>
            </a:r>
            <a:r>
              <a:rPr lang="zh-CN" altLang="en-US" b="1" i="1"/>
              <a:t> </a:t>
            </a:r>
            <a:r>
              <a:rPr lang="en-US" altLang="zh-CN" b="1" i="1"/>
              <a:t>16</a:t>
            </a:r>
            <a:r>
              <a:rPr lang="zh-CN" altLang="en-US" b="1" i="1"/>
              <a:t> </a:t>
            </a:r>
            <a:r>
              <a:rPr lang="en-US" altLang="zh-CN" b="1" i="1"/>
              <a:t>(Q2-B)</a:t>
            </a:r>
          </a:p>
          <a:p>
            <a:pPr marL="285750" indent="-285750">
              <a:buFont typeface="Arial" panose="020B0604020202020204" pitchFamily="34" charset="0"/>
              <a:buChar char="•"/>
            </a:pPr>
            <a:r>
              <a:rPr lang="en-US" altLang="zh-CN" b="1" i="1"/>
              <a:t>Index:</a:t>
            </a:r>
            <a:r>
              <a:rPr lang="zh-CN" altLang="en-US" b="1" i="1"/>
              <a:t> </a:t>
            </a:r>
            <a:r>
              <a:rPr lang="en-US" altLang="zh-CN" b="1" i="1"/>
              <a:t>0000</a:t>
            </a:r>
            <a:r>
              <a:rPr lang="zh-CN" altLang="en-US" b="1" i="1"/>
              <a:t> </a:t>
            </a:r>
            <a:r>
              <a:rPr lang="en-US" altLang="zh-CN" b="1" i="1"/>
              <a:t>–</a:t>
            </a:r>
            <a:r>
              <a:rPr lang="zh-CN" altLang="en-US" b="1" i="1"/>
              <a:t> </a:t>
            </a:r>
            <a:r>
              <a:rPr lang="en-US" altLang="zh-CN" b="1" i="1"/>
              <a:t>1111</a:t>
            </a:r>
            <a:r>
              <a:rPr lang="zh-CN" altLang="en-US" b="1" i="1"/>
              <a:t> </a:t>
            </a:r>
            <a:r>
              <a:rPr lang="en-US" altLang="zh-CN" b="1" i="1"/>
              <a:t>(0</a:t>
            </a:r>
            <a:r>
              <a:rPr lang="zh-CN" altLang="en-US" b="1" i="1"/>
              <a:t> </a:t>
            </a:r>
            <a:r>
              <a:rPr lang="en-US" altLang="zh-CN" b="1" i="1"/>
              <a:t>–</a:t>
            </a:r>
            <a:r>
              <a:rPr lang="zh-CN" altLang="en-US" b="1" i="1"/>
              <a:t> </a:t>
            </a:r>
            <a:r>
              <a:rPr lang="en-US" altLang="zh-CN" b="1" i="1"/>
              <a:t>15)</a:t>
            </a:r>
          </a:p>
        </p:txBody>
      </p:sp>
      <p:sp>
        <p:nvSpPr>
          <p:cNvPr id="33" name="TextBox 32">
            <a:extLst>
              <a:ext uri="{FF2B5EF4-FFF2-40B4-BE49-F238E27FC236}">
                <a16:creationId xmlns:a16="http://schemas.microsoft.com/office/drawing/2014/main" id="{D983A98D-9857-AA4C-A8E4-2053509B2D30}"/>
              </a:ext>
            </a:extLst>
          </p:cNvPr>
          <p:cNvSpPr txBox="1"/>
          <p:nvPr/>
        </p:nvSpPr>
        <p:spPr>
          <a:xfrm>
            <a:off x="6296240" y="2775480"/>
            <a:ext cx="5489359"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t>Each</a:t>
            </a:r>
            <a:r>
              <a:rPr lang="zh-CN" altLang="en-US"/>
              <a:t> </a:t>
            </a:r>
            <a:r>
              <a:rPr lang="en-US" altLang="zh-CN"/>
              <a:t>row</a:t>
            </a:r>
            <a:r>
              <a:rPr lang="zh-CN" altLang="en-US"/>
              <a:t> </a:t>
            </a:r>
            <a:r>
              <a:rPr lang="en-US" altLang="zh-CN"/>
              <a:t>=</a:t>
            </a:r>
            <a:r>
              <a:rPr lang="zh-CN" altLang="en-US"/>
              <a:t> </a:t>
            </a:r>
            <a:r>
              <a:rPr lang="en-US" altLang="zh-CN"/>
              <a:t>16</a:t>
            </a:r>
            <a:r>
              <a:rPr lang="zh-CN" altLang="en-US"/>
              <a:t> * </a:t>
            </a:r>
            <a:r>
              <a:rPr lang="en-US" altLang="zh-CN" err="1"/>
              <a:t>sizeof</a:t>
            </a:r>
            <a:r>
              <a:rPr lang="en-US" altLang="zh-CN"/>
              <a:t>(long)</a:t>
            </a:r>
            <a:r>
              <a:rPr lang="zh-CN" altLang="en-US"/>
              <a:t> </a:t>
            </a:r>
            <a:r>
              <a:rPr lang="en-US" altLang="zh-CN"/>
              <a:t>=</a:t>
            </a:r>
            <a:r>
              <a:rPr lang="zh-CN" altLang="en-US"/>
              <a:t> </a:t>
            </a:r>
            <a:r>
              <a:rPr lang="en-US" altLang="zh-CN"/>
              <a:t>2</a:t>
            </a:r>
            <a:r>
              <a:rPr lang="zh-CN" altLang="en-US"/>
              <a:t> </a:t>
            </a:r>
            <a:r>
              <a:rPr lang="en-US" altLang="zh-CN" err="1"/>
              <a:t>cacheline</a:t>
            </a:r>
            <a:r>
              <a:rPr lang="zh-CN" altLang="en-US"/>
              <a:t> </a:t>
            </a:r>
            <a:r>
              <a:rPr lang="en-US" altLang="zh-CN"/>
              <a:t>size</a:t>
            </a:r>
          </a:p>
        </p:txBody>
      </p:sp>
      <p:graphicFrame>
        <p:nvGraphicFramePr>
          <p:cNvPr id="7" name="Table 7">
            <a:extLst>
              <a:ext uri="{FF2B5EF4-FFF2-40B4-BE49-F238E27FC236}">
                <a16:creationId xmlns:a16="http://schemas.microsoft.com/office/drawing/2014/main" id="{E69E2A70-3D12-7F45-B954-EE291A086D87}"/>
              </a:ext>
            </a:extLst>
          </p:cNvPr>
          <p:cNvGraphicFramePr>
            <a:graphicFrameLocks noGrp="1"/>
          </p:cNvGraphicFramePr>
          <p:nvPr/>
        </p:nvGraphicFramePr>
        <p:xfrm>
          <a:off x="1917701" y="686752"/>
          <a:ext cx="3327400" cy="5852160"/>
        </p:xfrm>
        <a:graphic>
          <a:graphicData uri="http://schemas.openxmlformats.org/drawingml/2006/table">
            <a:tbl>
              <a:tblPr firstRow="1" bandRow="1">
                <a:tableStyleId>{5940675A-B579-460E-94D1-54222C63F5DA}</a:tableStyleId>
              </a:tblPr>
              <a:tblGrid>
                <a:gridCol w="1663700">
                  <a:extLst>
                    <a:ext uri="{9D8B030D-6E8A-4147-A177-3AD203B41FA5}">
                      <a16:colId xmlns:a16="http://schemas.microsoft.com/office/drawing/2014/main" val="2301028902"/>
                    </a:ext>
                  </a:extLst>
                </a:gridCol>
                <a:gridCol w="1663700">
                  <a:extLst>
                    <a:ext uri="{9D8B030D-6E8A-4147-A177-3AD203B41FA5}">
                      <a16:colId xmlns:a16="http://schemas.microsoft.com/office/drawing/2014/main" val="3701794550"/>
                    </a:ext>
                  </a:extLst>
                </a:gridCol>
              </a:tblGrid>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0207898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6897347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63996961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255123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6274017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8284625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943902050"/>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70716574"/>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91423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8519530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46277163"/>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61509511"/>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590588"/>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99434042"/>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9866515"/>
                  </a:ext>
                </a:extLst>
              </a:tr>
              <a:tr h="28876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7494463"/>
                  </a:ext>
                </a:extLst>
              </a:tr>
            </a:tbl>
          </a:graphicData>
        </a:graphic>
      </p:graphicFrame>
      <p:sp>
        <p:nvSpPr>
          <p:cNvPr id="10" name="Left Brace 9">
            <a:extLst>
              <a:ext uri="{FF2B5EF4-FFF2-40B4-BE49-F238E27FC236}">
                <a16:creationId xmlns:a16="http://schemas.microsoft.com/office/drawing/2014/main" id="{CF436E7C-BD05-F44A-BCAE-57A88FD6F283}"/>
              </a:ext>
            </a:extLst>
          </p:cNvPr>
          <p:cNvSpPr/>
          <p:nvPr/>
        </p:nvSpPr>
        <p:spPr>
          <a:xfrm rot="5400000">
            <a:off x="2551747" y="-342900"/>
            <a:ext cx="395605" cy="166369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EDC462-D4B2-B244-8A79-FD017B9592DA}"/>
              </a:ext>
            </a:extLst>
          </p:cNvPr>
          <p:cNvSpPr txBox="1"/>
          <p:nvPr/>
        </p:nvSpPr>
        <p:spPr>
          <a:xfrm>
            <a:off x="314540" y="3428166"/>
            <a:ext cx="993560" cy="369332"/>
          </a:xfrm>
          <a:prstGeom prst="rect">
            <a:avLst/>
          </a:prstGeom>
          <a:noFill/>
        </p:spPr>
        <p:txBody>
          <a:bodyPr wrap="square" rtlCol="0">
            <a:spAutoFit/>
          </a:bodyPr>
          <a:lstStyle/>
          <a:p>
            <a:r>
              <a:rPr lang="en-US" altLang="zh-CN"/>
              <a:t>16</a:t>
            </a:r>
            <a:r>
              <a:rPr lang="zh-CN" altLang="en-US"/>
              <a:t> </a:t>
            </a:r>
            <a:r>
              <a:rPr lang="en-US" altLang="zh-CN"/>
              <a:t>rows</a:t>
            </a:r>
          </a:p>
        </p:txBody>
      </p:sp>
      <p:sp>
        <p:nvSpPr>
          <p:cNvPr id="38" name="Left Brace 37">
            <a:extLst>
              <a:ext uri="{FF2B5EF4-FFF2-40B4-BE49-F238E27FC236}">
                <a16:creationId xmlns:a16="http://schemas.microsoft.com/office/drawing/2014/main" id="{4CE15258-F4A2-B74E-B87E-00CEBDAB641F}"/>
              </a:ext>
            </a:extLst>
          </p:cNvPr>
          <p:cNvSpPr/>
          <p:nvPr/>
        </p:nvSpPr>
        <p:spPr>
          <a:xfrm>
            <a:off x="1460500" y="839152"/>
            <a:ext cx="406400" cy="585216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92955547-F78F-434A-AE56-F73F41C837D3}"/>
              </a:ext>
            </a:extLst>
          </p:cNvPr>
          <p:cNvSpPr txBox="1"/>
          <p:nvPr/>
        </p:nvSpPr>
        <p:spPr>
          <a:xfrm>
            <a:off x="2105240" y="0"/>
            <a:ext cx="1920660" cy="369332"/>
          </a:xfrm>
          <a:prstGeom prst="rect">
            <a:avLst/>
          </a:prstGeom>
          <a:noFill/>
        </p:spPr>
        <p:txBody>
          <a:bodyPr wrap="square" rtlCol="0">
            <a:spAutoFit/>
          </a:bodyPr>
          <a:lstStyle/>
          <a:p>
            <a:r>
              <a:rPr lang="en-US" altLang="zh-CN" err="1"/>
              <a:t>cacheline</a:t>
            </a:r>
            <a:r>
              <a:rPr lang="zh-CN" altLang="en-US"/>
              <a:t> </a:t>
            </a:r>
            <a:r>
              <a:rPr lang="en-US" altLang="zh-CN"/>
              <a:t>size</a:t>
            </a:r>
          </a:p>
        </p:txBody>
      </p:sp>
      <p:sp>
        <p:nvSpPr>
          <p:cNvPr id="18" name="Rectangle 17">
            <a:extLst>
              <a:ext uri="{FF2B5EF4-FFF2-40B4-BE49-F238E27FC236}">
                <a16:creationId xmlns:a16="http://schemas.microsoft.com/office/drawing/2014/main" id="{FCB435A0-47C0-D84D-8966-41568D91E083}"/>
              </a:ext>
            </a:extLst>
          </p:cNvPr>
          <p:cNvSpPr/>
          <p:nvPr/>
        </p:nvSpPr>
        <p:spPr>
          <a:xfrm>
            <a:off x="210524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19" name="Rectangle 18">
            <a:extLst>
              <a:ext uri="{FF2B5EF4-FFF2-40B4-BE49-F238E27FC236}">
                <a16:creationId xmlns:a16="http://schemas.microsoft.com/office/drawing/2014/main" id="{72392C76-D8E9-084B-8B5A-A4C9838170FD}"/>
              </a:ext>
            </a:extLst>
          </p:cNvPr>
          <p:cNvSpPr/>
          <p:nvPr/>
        </p:nvSpPr>
        <p:spPr>
          <a:xfrm>
            <a:off x="3710000" y="7094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20" name="Rectangle 19">
            <a:extLst>
              <a:ext uri="{FF2B5EF4-FFF2-40B4-BE49-F238E27FC236}">
                <a16:creationId xmlns:a16="http://schemas.microsoft.com/office/drawing/2014/main" id="{FB76ABA2-4015-4040-A646-937C7BD34258}"/>
              </a:ext>
            </a:extLst>
          </p:cNvPr>
          <p:cNvSpPr/>
          <p:nvPr/>
        </p:nvSpPr>
        <p:spPr>
          <a:xfrm>
            <a:off x="210524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21" name="Rectangle 20">
            <a:extLst>
              <a:ext uri="{FF2B5EF4-FFF2-40B4-BE49-F238E27FC236}">
                <a16:creationId xmlns:a16="http://schemas.microsoft.com/office/drawing/2014/main" id="{4FACE16B-1020-0745-BBC1-516A1EF37BF1}"/>
              </a:ext>
            </a:extLst>
          </p:cNvPr>
          <p:cNvSpPr/>
          <p:nvPr/>
        </p:nvSpPr>
        <p:spPr>
          <a:xfrm>
            <a:off x="3710000" y="1079682"/>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22" name="Rectangle 21">
            <a:extLst>
              <a:ext uri="{FF2B5EF4-FFF2-40B4-BE49-F238E27FC236}">
                <a16:creationId xmlns:a16="http://schemas.microsoft.com/office/drawing/2014/main" id="{C1797805-5687-7C43-9A20-6DCA35A8CBBF}"/>
              </a:ext>
            </a:extLst>
          </p:cNvPr>
          <p:cNvSpPr/>
          <p:nvPr/>
        </p:nvSpPr>
        <p:spPr>
          <a:xfrm>
            <a:off x="210524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23" name="Rectangle 22">
            <a:extLst>
              <a:ext uri="{FF2B5EF4-FFF2-40B4-BE49-F238E27FC236}">
                <a16:creationId xmlns:a16="http://schemas.microsoft.com/office/drawing/2014/main" id="{4973A5DF-7A6A-0C4A-9779-466D84AD1AF5}"/>
              </a:ext>
            </a:extLst>
          </p:cNvPr>
          <p:cNvSpPr/>
          <p:nvPr/>
        </p:nvSpPr>
        <p:spPr>
          <a:xfrm>
            <a:off x="3710000" y="143144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24" name="Rectangle 23">
            <a:extLst>
              <a:ext uri="{FF2B5EF4-FFF2-40B4-BE49-F238E27FC236}">
                <a16:creationId xmlns:a16="http://schemas.microsoft.com/office/drawing/2014/main" id="{A6DBFC14-5CF4-9A4A-B1C6-BCD9892E16ED}"/>
              </a:ext>
            </a:extLst>
          </p:cNvPr>
          <p:cNvSpPr/>
          <p:nvPr/>
        </p:nvSpPr>
        <p:spPr>
          <a:xfrm>
            <a:off x="210524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25" name="Rectangle 24">
            <a:extLst>
              <a:ext uri="{FF2B5EF4-FFF2-40B4-BE49-F238E27FC236}">
                <a16:creationId xmlns:a16="http://schemas.microsoft.com/office/drawing/2014/main" id="{3CEC39E7-F5D2-E148-A447-427ACBAB02BE}"/>
              </a:ext>
            </a:extLst>
          </p:cNvPr>
          <p:cNvSpPr/>
          <p:nvPr/>
        </p:nvSpPr>
        <p:spPr>
          <a:xfrm>
            <a:off x="3710000" y="1798049"/>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26" name="Rectangle 25">
            <a:extLst>
              <a:ext uri="{FF2B5EF4-FFF2-40B4-BE49-F238E27FC236}">
                <a16:creationId xmlns:a16="http://schemas.microsoft.com/office/drawing/2014/main" id="{D070BCF2-EF79-ED44-820F-E8799B3C17A1}"/>
              </a:ext>
            </a:extLst>
          </p:cNvPr>
          <p:cNvSpPr/>
          <p:nvPr/>
        </p:nvSpPr>
        <p:spPr>
          <a:xfrm>
            <a:off x="210524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27" name="Rectangle 26">
            <a:extLst>
              <a:ext uri="{FF2B5EF4-FFF2-40B4-BE49-F238E27FC236}">
                <a16:creationId xmlns:a16="http://schemas.microsoft.com/office/drawing/2014/main" id="{3B983406-013C-F643-979D-B706F3A9ACD0}"/>
              </a:ext>
            </a:extLst>
          </p:cNvPr>
          <p:cNvSpPr/>
          <p:nvPr/>
        </p:nvSpPr>
        <p:spPr>
          <a:xfrm>
            <a:off x="3710000" y="217735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28" name="Rectangle 27">
            <a:extLst>
              <a:ext uri="{FF2B5EF4-FFF2-40B4-BE49-F238E27FC236}">
                <a16:creationId xmlns:a16="http://schemas.microsoft.com/office/drawing/2014/main" id="{1C6924A3-DB29-1945-9FF3-7C508CDD0191}"/>
              </a:ext>
            </a:extLst>
          </p:cNvPr>
          <p:cNvSpPr/>
          <p:nvPr/>
        </p:nvSpPr>
        <p:spPr>
          <a:xfrm>
            <a:off x="210524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29" name="Rectangle 28">
            <a:extLst>
              <a:ext uri="{FF2B5EF4-FFF2-40B4-BE49-F238E27FC236}">
                <a16:creationId xmlns:a16="http://schemas.microsoft.com/office/drawing/2014/main" id="{B003A543-469C-2A40-ADEE-D4CCC8F25DE3}"/>
              </a:ext>
            </a:extLst>
          </p:cNvPr>
          <p:cNvSpPr/>
          <p:nvPr/>
        </p:nvSpPr>
        <p:spPr>
          <a:xfrm>
            <a:off x="3710000" y="254114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30" name="Rectangle 29">
            <a:extLst>
              <a:ext uri="{FF2B5EF4-FFF2-40B4-BE49-F238E27FC236}">
                <a16:creationId xmlns:a16="http://schemas.microsoft.com/office/drawing/2014/main" id="{8B8067E3-5AE6-6044-9428-A5D16383FE9C}"/>
              </a:ext>
            </a:extLst>
          </p:cNvPr>
          <p:cNvSpPr/>
          <p:nvPr/>
        </p:nvSpPr>
        <p:spPr>
          <a:xfrm>
            <a:off x="210524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31" name="Rectangle 30">
            <a:extLst>
              <a:ext uri="{FF2B5EF4-FFF2-40B4-BE49-F238E27FC236}">
                <a16:creationId xmlns:a16="http://schemas.microsoft.com/office/drawing/2014/main" id="{D287D236-22C4-E24A-81DB-54C8512333D0}"/>
              </a:ext>
            </a:extLst>
          </p:cNvPr>
          <p:cNvSpPr/>
          <p:nvPr/>
        </p:nvSpPr>
        <p:spPr>
          <a:xfrm>
            <a:off x="3710000" y="289569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34" name="Rectangle 33">
            <a:extLst>
              <a:ext uri="{FF2B5EF4-FFF2-40B4-BE49-F238E27FC236}">
                <a16:creationId xmlns:a16="http://schemas.microsoft.com/office/drawing/2014/main" id="{8B5423E1-8339-7640-ABF1-4A777B9CFEDA}"/>
              </a:ext>
            </a:extLst>
          </p:cNvPr>
          <p:cNvSpPr/>
          <p:nvPr/>
        </p:nvSpPr>
        <p:spPr>
          <a:xfrm>
            <a:off x="210524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36" name="Rectangle 35">
            <a:extLst>
              <a:ext uri="{FF2B5EF4-FFF2-40B4-BE49-F238E27FC236}">
                <a16:creationId xmlns:a16="http://schemas.microsoft.com/office/drawing/2014/main" id="{8C426B11-5270-3840-B3C9-E9412B6EB8CD}"/>
              </a:ext>
            </a:extLst>
          </p:cNvPr>
          <p:cNvSpPr/>
          <p:nvPr/>
        </p:nvSpPr>
        <p:spPr>
          <a:xfrm>
            <a:off x="3710000" y="3264971"/>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sp>
        <p:nvSpPr>
          <p:cNvPr id="44" name="Rectangle 43">
            <a:extLst>
              <a:ext uri="{FF2B5EF4-FFF2-40B4-BE49-F238E27FC236}">
                <a16:creationId xmlns:a16="http://schemas.microsoft.com/office/drawing/2014/main" id="{A66ADF09-BE42-F14E-A06A-108313B04A32}"/>
              </a:ext>
            </a:extLst>
          </p:cNvPr>
          <p:cNvSpPr/>
          <p:nvPr/>
        </p:nvSpPr>
        <p:spPr>
          <a:xfrm>
            <a:off x="210524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0</a:t>
            </a:r>
            <a:endParaRPr lang="en-US">
              <a:solidFill>
                <a:schemeClr val="bg1"/>
              </a:solidFill>
            </a:endParaRPr>
          </a:p>
        </p:txBody>
      </p:sp>
      <p:sp>
        <p:nvSpPr>
          <p:cNvPr id="45" name="Rectangle 44">
            <a:extLst>
              <a:ext uri="{FF2B5EF4-FFF2-40B4-BE49-F238E27FC236}">
                <a16:creationId xmlns:a16="http://schemas.microsoft.com/office/drawing/2014/main" id="{C7342880-193A-4949-B534-B0F04E0D6966}"/>
              </a:ext>
            </a:extLst>
          </p:cNvPr>
          <p:cNvSpPr/>
          <p:nvPr/>
        </p:nvSpPr>
        <p:spPr>
          <a:xfrm>
            <a:off x="3710000" y="3634303"/>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a:t>
            </a:r>
            <a:endParaRPr lang="en-US">
              <a:solidFill>
                <a:schemeClr val="bg1"/>
              </a:solidFill>
            </a:endParaRPr>
          </a:p>
        </p:txBody>
      </p:sp>
      <p:sp>
        <p:nvSpPr>
          <p:cNvPr id="46" name="Rectangle 45">
            <a:extLst>
              <a:ext uri="{FF2B5EF4-FFF2-40B4-BE49-F238E27FC236}">
                <a16:creationId xmlns:a16="http://schemas.microsoft.com/office/drawing/2014/main" id="{6B4E31F3-6890-7A44-87C7-F0E7A4D6CA6C}"/>
              </a:ext>
            </a:extLst>
          </p:cNvPr>
          <p:cNvSpPr/>
          <p:nvPr/>
        </p:nvSpPr>
        <p:spPr>
          <a:xfrm>
            <a:off x="210524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2</a:t>
            </a:r>
            <a:endParaRPr lang="en-US">
              <a:solidFill>
                <a:schemeClr val="bg1"/>
              </a:solidFill>
            </a:endParaRPr>
          </a:p>
        </p:txBody>
      </p:sp>
      <p:sp>
        <p:nvSpPr>
          <p:cNvPr id="47" name="Rectangle 46">
            <a:extLst>
              <a:ext uri="{FF2B5EF4-FFF2-40B4-BE49-F238E27FC236}">
                <a16:creationId xmlns:a16="http://schemas.microsoft.com/office/drawing/2014/main" id="{DC42FA6D-27FE-544E-82CD-B0160B815B17}"/>
              </a:ext>
            </a:extLst>
          </p:cNvPr>
          <p:cNvSpPr/>
          <p:nvPr/>
        </p:nvSpPr>
        <p:spPr>
          <a:xfrm>
            <a:off x="3710000" y="4004537"/>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3</a:t>
            </a:r>
            <a:endParaRPr lang="en-US">
              <a:solidFill>
                <a:schemeClr val="bg1"/>
              </a:solidFill>
            </a:endParaRPr>
          </a:p>
        </p:txBody>
      </p:sp>
      <p:sp>
        <p:nvSpPr>
          <p:cNvPr id="48" name="Rectangle 47">
            <a:extLst>
              <a:ext uri="{FF2B5EF4-FFF2-40B4-BE49-F238E27FC236}">
                <a16:creationId xmlns:a16="http://schemas.microsoft.com/office/drawing/2014/main" id="{BE7CC03F-5D2A-6C45-97FA-9C9D95835422}"/>
              </a:ext>
            </a:extLst>
          </p:cNvPr>
          <p:cNvSpPr/>
          <p:nvPr/>
        </p:nvSpPr>
        <p:spPr>
          <a:xfrm>
            <a:off x="210524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4</a:t>
            </a:r>
            <a:endParaRPr lang="en-US">
              <a:solidFill>
                <a:schemeClr val="bg1"/>
              </a:solidFill>
            </a:endParaRPr>
          </a:p>
        </p:txBody>
      </p:sp>
      <p:sp>
        <p:nvSpPr>
          <p:cNvPr id="49" name="Rectangle 48">
            <a:extLst>
              <a:ext uri="{FF2B5EF4-FFF2-40B4-BE49-F238E27FC236}">
                <a16:creationId xmlns:a16="http://schemas.microsoft.com/office/drawing/2014/main" id="{5E702E6A-70D5-E94C-B001-B0955B62B343}"/>
              </a:ext>
            </a:extLst>
          </p:cNvPr>
          <p:cNvSpPr/>
          <p:nvPr/>
        </p:nvSpPr>
        <p:spPr>
          <a:xfrm>
            <a:off x="3710000" y="435629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5</a:t>
            </a:r>
            <a:endParaRPr lang="en-US">
              <a:solidFill>
                <a:schemeClr val="bg1"/>
              </a:solidFill>
            </a:endParaRPr>
          </a:p>
        </p:txBody>
      </p:sp>
      <p:sp>
        <p:nvSpPr>
          <p:cNvPr id="50" name="Rectangle 49">
            <a:extLst>
              <a:ext uri="{FF2B5EF4-FFF2-40B4-BE49-F238E27FC236}">
                <a16:creationId xmlns:a16="http://schemas.microsoft.com/office/drawing/2014/main" id="{45A61663-C1CB-5A4A-A42E-99FC571F4593}"/>
              </a:ext>
            </a:extLst>
          </p:cNvPr>
          <p:cNvSpPr/>
          <p:nvPr/>
        </p:nvSpPr>
        <p:spPr>
          <a:xfrm>
            <a:off x="210524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6</a:t>
            </a:r>
            <a:endParaRPr lang="en-US">
              <a:solidFill>
                <a:schemeClr val="bg1"/>
              </a:solidFill>
            </a:endParaRPr>
          </a:p>
        </p:txBody>
      </p:sp>
      <p:sp>
        <p:nvSpPr>
          <p:cNvPr id="51" name="Rectangle 50">
            <a:extLst>
              <a:ext uri="{FF2B5EF4-FFF2-40B4-BE49-F238E27FC236}">
                <a16:creationId xmlns:a16="http://schemas.microsoft.com/office/drawing/2014/main" id="{886C6FF2-2B10-1740-803E-F948D79614FD}"/>
              </a:ext>
            </a:extLst>
          </p:cNvPr>
          <p:cNvSpPr/>
          <p:nvPr/>
        </p:nvSpPr>
        <p:spPr>
          <a:xfrm>
            <a:off x="3710000" y="4722904"/>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7</a:t>
            </a:r>
            <a:endParaRPr lang="en-US">
              <a:solidFill>
                <a:schemeClr val="bg1"/>
              </a:solidFill>
            </a:endParaRPr>
          </a:p>
        </p:txBody>
      </p:sp>
      <p:sp>
        <p:nvSpPr>
          <p:cNvPr id="52" name="Rectangle 51">
            <a:extLst>
              <a:ext uri="{FF2B5EF4-FFF2-40B4-BE49-F238E27FC236}">
                <a16:creationId xmlns:a16="http://schemas.microsoft.com/office/drawing/2014/main" id="{D7C1E96E-FAD6-1147-992E-C4A02E64BDF1}"/>
              </a:ext>
            </a:extLst>
          </p:cNvPr>
          <p:cNvSpPr/>
          <p:nvPr/>
        </p:nvSpPr>
        <p:spPr>
          <a:xfrm>
            <a:off x="210524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8</a:t>
            </a:r>
            <a:endParaRPr lang="en-US">
              <a:solidFill>
                <a:schemeClr val="bg1"/>
              </a:solidFill>
            </a:endParaRPr>
          </a:p>
        </p:txBody>
      </p:sp>
      <p:sp>
        <p:nvSpPr>
          <p:cNvPr id="53" name="Rectangle 52">
            <a:extLst>
              <a:ext uri="{FF2B5EF4-FFF2-40B4-BE49-F238E27FC236}">
                <a16:creationId xmlns:a16="http://schemas.microsoft.com/office/drawing/2014/main" id="{74E7F14F-F1A9-8F44-BA7B-7921169839F5}"/>
              </a:ext>
            </a:extLst>
          </p:cNvPr>
          <p:cNvSpPr/>
          <p:nvPr/>
        </p:nvSpPr>
        <p:spPr>
          <a:xfrm>
            <a:off x="3710000" y="5102210"/>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9</a:t>
            </a:r>
            <a:endParaRPr lang="en-US">
              <a:solidFill>
                <a:schemeClr val="bg1"/>
              </a:solidFill>
            </a:endParaRPr>
          </a:p>
        </p:txBody>
      </p:sp>
      <p:sp>
        <p:nvSpPr>
          <p:cNvPr id="54" name="Rectangle 53">
            <a:extLst>
              <a:ext uri="{FF2B5EF4-FFF2-40B4-BE49-F238E27FC236}">
                <a16:creationId xmlns:a16="http://schemas.microsoft.com/office/drawing/2014/main" id="{0308033A-5B70-AC45-A124-D711C533A16E}"/>
              </a:ext>
            </a:extLst>
          </p:cNvPr>
          <p:cNvSpPr/>
          <p:nvPr/>
        </p:nvSpPr>
        <p:spPr>
          <a:xfrm>
            <a:off x="210524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10</a:t>
            </a:r>
            <a:endParaRPr lang="en-US">
              <a:solidFill>
                <a:schemeClr val="bg1"/>
              </a:solidFill>
            </a:endParaRPr>
          </a:p>
        </p:txBody>
      </p:sp>
      <p:sp>
        <p:nvSpPr>
          <p:cNvPr id="55" name="Rectangle 54">
            <a:extLst>
              <a:ext uri="{FF2B5EF4-FFF2-40B4-BE49-F238E27FC236}">
                <a16:creationId xmlns:a16="http://schemas.microsoft.com/office/drawing/2014/main" id="{55200F1D-5043-1C41-A8DC-5C00C3C27ECE}"/>
              </a:ext>
            </a:extLst>
          </p:cNvPr>
          <p:cNvSpPr/>
          <p:nvPr/>
        </p:nvSpPr>
        <p:spPr>
          <a:xfrm>
            <a:off x="3710000" y="5465995"/>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11</a:t>
            </a:r>
            <a:endParaRPr lang="en-US">
              <a:solidFill>
                <a:schemeClr val="bg1"/>
              </a:solidFill>
            </a:endParaRPr>
          </a:p>
        </p:txBody>
      </p:sp>
      <p:sp>
        <p:nvSpPr>
          <p:cNvPr id="56" name="Rectangle 55">
            <a:extLst>
              <a:ext uri="{FF2B5EF4-FFF2-40B4-BE49-F238E27FC236}">
                <a16:creationId xmlns:a16="http://schemas.microsoft.com/office/drawing/2014/main" id="{4EA21E1B-F570-4140-97C4-EEE517D1D992}"/>
              </a:ext>
            </a:extLst>
          </p:cNvPr>
          <p:cNvSpPr/>
          <p:nvPr/>
        </p:nvSpPr>
        <p:spPr>
          <a:xfrm>
            <a:off x="210524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12</a:t>
            </a:r>
            <a:endParaRPr lang="en-US">
              <a:solidFill>
                <a:schemeClr val="bg1"/>
              </a:solidFill>
            </a:endParaRPr>
          </a:p>
        </p:txBody>
      </p:sp>
      <p:sp>
        <p:nvSpPr>
          <p:cNvPr id="57" name="Rectangle 56">
            <a:extLst>
              <a:ext uri="{FF2B5EF4-FFF2-40B4-BE49-F238E27FC236}">
                <a16:creationId xmlns:a16="http://schemas.microsoft.com/office/drawing/2014/main" id="{5C4E250A-468A-5648-BC7B-A39E52476845}"/>
              </a:ext>
            </a:extLst>
          </p:cNvPr>
          <p:cNvSpPr/>
          <p:nvPr/>
        </p:nvSpPr>
        <p:spPr>
          <a:xfrm>
            <a:off x="3710000" y="5820548"/>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13</a:t>
            </a:r>
            <a:endParaRPr lang="en-US">
              <a:solidFill>
                <a:schemeClr val="bg1"/>
              </a:solidFill>
            </a:endParaRPr>
          </a:p>
        </p:txBody>
      </p:sp>
      <p:sp>
        <p:nvSpPr>
          <p:cNvPr id="58" name="Rectangle 57">
            <a:extLst>
              <a:ext uri="{FF2B5EF4-FFF2-40B4-BE49-F238E27FC236}">
                <a16:creationId xmlns:a16="http://schemas.microsoft.com/office/drawing/2014/main" id="{2F6AA1EE-53D8-5E44-8D5A-5C612E0C06E3}"/>
              </a:ext>
            </a:extLst>
          </p:cNvPr>
          <p:cNvSpPr/>
          <p:nvPr/>
        </p:nvSpPr>
        <p:spPr>
          <a:xfrm>
            <a:off x="210524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14</a:t>
            </a:r>
            <a:endParaRPr lang="en-US">
              <a:solidFill>
                <a:schemeClr val="bg1"/>
              </a:solidFill>
            </a:endParaRPr>
          </a:p>
        </p:txBody>
      </p:sp>
      <p:sp>
        <p:nvSpPr>
          <p:cNvPr id="59" name="Rectangle 58">
            <a:extLst>
              <a:ext uri="{FF2B5EF4-FFF2-40B4-BE49-F238E27FC236}">
                <a16:creationId xmlns:a16="http://schemas.microsoft.com/office/drawing/2014/main" id="{AF96B59A-9D96-B743-9F27-1991CE1FDEE1}"/>
              </a:ext>
            </a:extLst>
          </p:cNvPr>
          <p:cNvSpPr/>
          <p:nvPr/>
        </p:nvSpPr>
        <p:spPr>
          <a:xfrm>
            <a:off x="3710000" y="6189826"/>
            <a:ext cx="1417221" cy="3263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Set:</a:t>
            </a:r>
            <a:r>
              <a:rPr lang="zh-CN" altLang="en-US">
                <a:solidFill>
                  <a:schemeClr val="bg1"/>
                </a:solidFill>
              </a:rPr>
              <a:t> </a:t>
            </a:r>
            <a:r>
              <a:rPr lang="en-US" altLang="zh-CN">
                <a:solidFill>
                  <a:schemeClr val="bg1"/>
                </a:solidFill>
              </a:rPr>
              <a:t>15</a:t>
            </a:r>
            <a:endParaRPr lang="en-US">
              <a:solidFill>
                <a:schemeClr val="bg1"/>
              </a:solidFill>
            </a:endParaRPr>
          </a:p>
        </p:txBody>
      </p:sp>
      <p:grpSp>
        <p:nvGrpSpPr>
          <p:cNvPr id="8" name="Group 7">
            <a:extLst>
              <a:ext uri="{FF2B5EF4-FFF2-40B4-BE49-F238E27FC236}">
                <a16:creationId xmlns:a16="http://schemas.microsoft.com/office/drawing/2014/main" id="{75C04BA0-3C7A-794F-8221-CA0DFE5F703B}"/>
              </a:ext>
            </a:extLst>
          </p:cNvPr>
          <p:cNvGrpSpPr/>
          <p:nvPr/>
        </p:nvGrpSpPr>
        <p:grpSpPr>
          <a:xfrm>
            <a:off x="2105240" y="709448"/>
            <a:ext cx="596900" cy="5806768"/>
            <a:chOff x="2105240" y="709448"/>
            <a:chExt cx="596900" cy="5806768"/>
          </a:xfrm>
        </p:grpSpPr>
        <p:cxnSp>
          <p:nvCxnSpPr>
            <p:cNvPr id="3" name="Straight Arrow Connector 2">
              <a:extLst>
                <a:ext uri="{FF2B5EF4-FFF2-40B4-BE49-F238E27FC236}">
                  <a16:creationId xmlns:a16="http://schemas.microsoft.com/office/drawing/2014/main" id="{216CFE02-2291-1B43-843E-D48427777648}"/>
                </a:ext>
              </a:extLst>
            </p:cNvPr>
            <p:cNvCxnSpPr/>
            <p:nvPr/>
          </p:nvCxnSpPr>
          <p:spPr>
            <a:xfrm>
              <a:off x="21052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0A4648F8-2982-5A4A-8DD6-E7D29EF47B9E}"/>
                </a:ext>
              </a:extLst>
            </p:cNvPr>
            <p:cNvCxnSpPr/>
            <p:nvPr/>
          </p:nvCxnSpPr>
          <p:spPr>
            <a:xfrm>
              <a:off x="23973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18B32E79-B0A6-7D42-9080-1D2A85289D08}"/>
                </a:ext>
              </a:extLst>
            </p:cNvPr>
            <p:cNvCxnSpPr/>
            <p:nvPr/>
          </p:nvCxnSpPr>
          <p:spPr>
            <a:xfrm>
              <a:off x="2702140" y="709448"/>
              <a:ext cx="0" cy="58067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09A33B15-2C47-844F-99FD-255DA03EDBCA}"/>
                </a:ext>
              </a:extLst>
            </p:cNvPr>
            <p:cNvCxnSpPr>
              <a:stCxn id="58" idx="1"/>
            </p:cNvCxnSpPr>
            <p:nvPr/>
          </p:nvCxnSpPr>
          <p:spPr>
            <a:xfrm flipV="1">
              <a:off x="2105240" y="839152"/>
              <a:ext cx="292100" cy="55138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4DC090B6-78B9-8246-95DC-34CC1062990B}"/>
                </a:ext>
              </a:extLst>
            </p:cNvPr>
            <p:cNvCxnSpPr/>
            <p:nvPr/>
          </p:nvCxnSpPr>
          <p:spPr>
            <a:xfrm flipV="1">
              <a:off x="2410040" y="753333"/>
              <a:ext cx="292100" cy="5513869"/>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68" name="Rectangle 67">
            <a:extLst>
              <a:ext uri="{FF2B5EF4-FFF2-40B4-BE49-F238E27FC236}">
                <a16:creationId xmlns:a16="http://schemas.microsoft.com/office/drawing/2014/main" id="{0256A037-49B6-2747-A9B7-179BA55B2A40}"/>
              </a:ext>
            </a:extLst>
          </p:cNvPr>
          <p:cNvSpPr/>
          <p:nvPr/>
        </p:nvSpPr>
        <p:spPr>
          <a:xfrm>
            <a:off x="1940688" y="699396"/>
            <a:ext cx="1619872" cy="360107"/>
          </a:xfrm>
          <a:prstGeom prst="rect">
            <a:avLst/>
          </a:prstGeom>
          <a:solidFill>
            <a:schemeClr val="accent4">
              <a:alpha val="50987"/>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6246FFA-3A63-F84E-B035-4A01BAE3B816}"/>
              </a:ext>
            </a:extLst>
          </p:cNvPr>
          <p:cNvSpPr/>
          <p:nvPr/>
        </p:nvSpPr>
        <p:spPr>
          <a:xfrm>
            <a:off x="2224512" y="1053034"/>
            <a:ext cx="371054" cy="377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AFC29D4-21C5-7E48-94DA-7A27D52DDFF4}"/>
              </a:ext>
            </a:extLst>
          </p:cNvPr>
          <p:cNvSpPr/>
          <p:nvPr/>
        </p:nvSpPr>
        <p:spPr>
          <a:xfrm>
            <a:off x="1940688" y="3981615"/>
            <a:ext cx="1619871" cy="360107"/>
          </a:xfrm>
          <a:prstGeom prst="rect">
            <a:avLst/>
          </a:prstGeom>
          <a:solidFill>
            <a:schemeClr val="accent2">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EDB113C-F08C-D74F-8349-5159AE1E4FCB}"/>
              </a:ext>
            </a:extLst>
          </p:cNvPr>
          <p:cNvSpPr/>
          <p:nvPr/>
        </p:nvSpPr>
        <p:spPr>
          <a:xfrm>
            <a:off x="1955800" y="4361318"/>
            <a:ext cx="1619871" cy="360107"/>
          </a:xfrm>
          <a:prstGeom prst="rect">
            <a:avLst/>
          </a:prstGeom>
          <a:solidFill>
            <a:srgbClr val="92D05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6CBB507-CEDE-4943-970D-191E8782EB96}"/>
              </a:ext>
            </a:extLst>
          </p:cNvPr>
          <p:cNvSpPr/>
          <p:nvPr/>
        </p:nvSpPr>
        <p:spPr>
          <a:xfrm>
            <a:off x="1955800" y="4705538"/>
            <a:ext cx="1619871" cy="360107"/>
          </a:xfrm>
          <a:prstGeom prst="rect">
            <a:avLst/>
          </a:prstGeom>
          <a:solidFill>
            <a:srgbClr val="00B0F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0D93F92-ACE7-9F4F-B82F-2B7C37087AFF}"/>
              </a:ext>
            </a:extLst>
          </p:cNvPr>
          <p:cNvSpPr/>
          <p:nvPr/>
        </p:nvSpPr>
        <p:spPr>
          <a:xfrm>
            <a:off x="1955800" y="5073584"/>
            <a:ext cx="1619871" cy="360107"/>
          </a:xfrm>
          <a:prstGeom prst="rect">
            <a:avLst/>
          </a:prstGeom>
          <a:solidFill>
            <a:srgbClr val="7030A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3968B5B-9A13-3E4E-A036-A96AF2AC66DE}"/>
              </a:ext>
            </a:extLst>
          </p:cNvPr>
          <p:cNvSpPr/>
          <p:nvPr/>
        </p:nvSpPr>
        <p:spPr>
          <a:xfrm>
            <a:off x="1967878" y="5466688"/>
            <a:ext cx="1619871" cy="360107"/>
          </a:xfrm>
          <a:prstGeom prst="rect">
            <a:avLst/>
          </a:prstGeom>
          <a:solidFill>
            <a:srgbClr val="FF00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F0A2148-7E53-154B-B5B5-B526BD280736}"/>
              </a:ext>
            </a:extLst>
          </p:cNvPr>
          <p:cNvSpPr/>
          <p:nvPr/>
        </p:nvSpPr>
        <p:spPr>
          <a:xfrm>
            <a:off x="1983347" y="5824557"/>
            <a:ext cx="1619871" cy="360107"/>
          </a:xfrm>
          <a:prstGeom prst="rect">
            <a:avLst/>
          </a:prstGeom>
          <a:solidFill>
            <a:srgbClr val="FFFF00">
              <a:alpha val="50000"/>
            </a:srgb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480C7D5-7D5F-8A4A-91D4-D9762196033F}"/>
              </a:ext>
            </a:extLst>
          </p:cNvPr>
          <p:cNvSpPr/>
          <p:nvPr/>
        </p:nvSpPr>
        <p:spPr>
          <a:xfrm>
            <a:off x="1983347" y="6168218"/>
            <a:ext cx="1619871" cy="360107"/>
          </a:xfrm>
          <a:prstGeom prst="rect">
            <a:avLst/>
          </a:prstGeom>
          <a:solidFill>
            <a:schemeClr val="tx2">
              <a:lumMod val="25000"/>
              <a:alpha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808080"/>
              </a:highlight>
            </a:endParaRPr>
          </a:p>
        </p:txBody>
      </p:sp>
      <p:sp>
        <p:nvSpPr>
          <p:cNvPr id="65" name="TextBox 64">
            <a:extLst>
              <a:ext uri="{FF2B5EF4-FFF2-40B4-BE49-F238E27FC236}">
                <a16:creationId xmlns:a16="http://schemas.microsoft.com/office/drawing/2014/main" id="{4D02FC5E-B1E6-834E-91AE-F993D25ECF96}"/>
              </a:ext>
            </a:extLst>
          </p:cNvPr>
          <p:cNvSpPr txBox="1"/>
          <p:nvPr/>
        </p:nvSpPr>
        <p:spPr>
          <a:xfrm>
            <a:off x="5657385" y="3474332"/>
            <a:ext cx="5360020" cy="1569660"/>
          </a:xfrm>
          <a:prstGeom prst="rect">
            <a:avLst/>
          </a:prstGeom>
          <a:noFill/>
        </p:spPr>
        <p:txBody>
          <a:bodyPr wrap="square" rtlCol="0">
            <a:spAutoFit/>
          </a:bodyPr>
          <a:lstStyle/>
          <a:p>
            <a:r>
              <a:rPr lang="en-US" altLang="zh-CN" dirty="0">
                <a:solidFill>
                  <a:srgbClr val="C00000"/>
                </a:solidFill>
              </a:rPr>
              <a:t>Same</a:t>
            </a:r>
            <a:r>
              <a:rPr lang="zh-CN" altLang="en-US" dirty="0">
                <a:solidFill>
                  <a:srgbClr val="C00000"/>
                </a:solidFill>
              </a:rPr>
              <a:t> </a:t>
            </a:r>
            <a:r>
              <a:rPr lang="en-US" altLang="zh-CN" dirty="0">
                <a:solidFill>
                  <a:srgbClr val="C00000"/>
                </a:solidFill>
              </a:rPr>
              <a:t>for</a:t>
            </a:r>
            <a:r>
              <a:rPr lang="zh-CN" altLang="en-US" dirty="0">
                <a:solidFill>
                  <a:srgbClr val="C00000"/>
                </a:solidFill>
              </a:rPr>
              <a:t> </a:t>
            </a:r>
            <a:r>
              <a:rPr lang="en-US" altLang="zh-CN" dirty="0">
                <a:solidFill>
                  <a:srgbClr val="C00000"/>
                </a:solidFill>
              </a:rPr>
              <a:t>all</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a:solidFill>
                  <a:srgbClr val="C00000"/>
                </a:solidFill>
              </a:rPr>
              <a:t>following</a:t>
            </a:r>
            <a:r>
              <a:rPr lang="zh-CN" altLang="en-US" dirty="0">
                <a:solidFill>
                  <a:srgbClr val="C00000"/>
                </a:solidFill>
              </a:rPr>
              <a:t> </a:t>
            </a:r>
            <a:r>
              <a:rPr lang="en-US" altLang="zh-CN" dirty="0">
                <a:solidFill>
                  <a:srgbClr val="C00000"/>
                </a:solidFill>
              </a:rPr>
              <a:t>accesses.</a:t>
            </a:r>
          </a:p>
          <a:p>
            <a:pPr marL="742950" lvl="1" indent="-285750">
              <a:buFont typeface="Arial" panose="020B0604020202020204" pitchFamily="34" charset="0"/>
              <a:buChar char="•"/>
            </a:pPr>
            <a:r>
              <a:rPr lang="en-US" altLang="zh-CN" sz="1400" dirty="0">
                <a:solidFill>
                  <a:srgbClr val="C00000"/>
                </a:solidFill>
              </a:rPr>
              <a:t>Next</a:t>
            </a:r>
            <a:r>
              <a:rPr lang="zh-CN" altLang="en-US" sz="1400" dirty="0">
                <a:solidFill>
                  <a:srgbClr val="C00000"/>
                </a:solidFill>
              </a:rPr>
              <a:t> </a:t>
            </a:r>
            <a:r>
              <a:rPr lang="en-US" altLang="zh-CN" sz="1400" dirty="0">
                <a:solidFill>
                  <a:srgbClr val="C00000"/>
                </a:solidFill>
              </a:rPr>
              <a:t>time</a:t>
            </a:r>
            <a:r>
              <a:rPr lang="zh-CN" altLang="en-US" sz="1400" dirty="0">
                <a:solidFill>
                  <a:srgbClr val="C00000"/>
                </a:solidFill>
              </a:rPr>
              <a:t> </a:t>
            </a:r>
            <a:r>
              <a:rPr lang="en-US" altLang="zh-CN" sz="1400" dirty="0">
                <a:solidFill>
                  <a:srgbClr val="C00000"/>
                </a:solidFill>
              </a:rPr>
              <a:t>you</a:t>
            </a:r>
            <a:r>
              <a:rPr lang="zh-CN" altLang="en-US" sz="1400" dirty="0">
                <a:solidFill>
                  <a:srgbClr val="C00000"/>
                </a:solidFill>
              </a:rPr>
              <a:t> </a:t>
            </a:r>
            <a:r>
              <a:rPr lang="en-US" altLang="zh-CN" sz="1400" dirty="0">
                <a:solidFill>
                  <a:srgbClr val="C00000"/>
                </a:solidFill>
              </a:rPr>
              <a:t>try</a:t>
            </a:r>
            <a:r>
              <a:rPr lang="zh-CN" altLang="en-US" sz="1400" dirty="0">
                <a:solidFill>
                  <a:srgbClr val="C00000"/>
                </a:solidFill>
              </a:rPr>
              <a:t> </a:t>
            </a:r>
            <a:r>
              <a:rPr lang="en-US" altLang="zh-CN" sz="1400" dirty="0">
                <a:solidFill>
                  <a:srgbClr val="C00000"/>
                </a:solidFill>
              </a:rPr>
              <a:t>to</a:t>
            </a:r>
            <a:r>
              <a:rPr lang="zh-CN" altLang="en-US" sz="1400" dirty="0">
                <a:solidFill>
                  <a:srgbClr val="C00000"/>
                </a:solidFill>
              </a:rPr>
              <a:t> </a:t>
            </a:r>
            <a:r>
              <a:rPr lang="en-US" altLang="zh-CN" sz="1400" dirty="0">
                <a:solidFill>
                  <a:srgbClr val="C00000"/>
                </a:solidFill>
              </a:rPr>
              <a:t>access</a:t>
            </a:r>
            <a:r>
              <a:rPr lang="zh-CN" altLang="en-US" sz="1400" dirty="0">
                <a:solidFill>
                  <a:srgbClr val="C00000"/>
                </a:solidFill>
              </a:rPr>
              <a:t> </a:t>
            </a:r>
            <a:r>
              <a:rPr lang="en-US" altLang="zh-CN" sz="1400" dirty="0">
                <a:solidFill>
                  <a:srgbClr val="C00000"/>
                </a:solidFill>
              </a:rPr>
              <a:t>the</a:t>
            </a:r>
            <a:r>
              <a:rPr lang="zh-CN" altLang="en-US" sz="1400" dirty="0">
                <a:solidFill>
                  <a:srgbClr val="C00000"/>
                </a:solidFill>
              </a:rPr>
              <a:t> </a:t>
            </a:r>
            <a:r>
              <a:rPr lang="en-US" altLang="zh-CN" sz="1400" dirty="0">
                <a:solidFill>
                  <a:srgbClr val="C00000"/>
                </a:solidFill>
              </a:rPr>
              <a:t>same</a:t>
            </a:r>
            <a:r>
              <a:rPr lang="zh-CN" altLang="en-US" sz="1400" dirty="0">
                <a:solidFill>
                  <a:srgbClr val="C00000"/>
                </a:solidFill>
              </a:rPr>
              <a:t> </a:t>
            </a:r>
            <a:r>
              <a:rPr lang="en-US" altLang="zh-CN" sz="1400" dirty="0">
                <a:solidFill>
                  <a:srgbClr val="C00000"/>
                </a:solidFill>
              </a:rPr>
              <a:t>slot,</a:t>
            </a:r>
          </a:p>
          <a:p>
            <a:pPr marL="742950" lvl="1" indent="-285750">
              <a:buFont typeface="Arial" panose="020B0604020202020204" pitchFamily="34" charset="0"/>
              <a:buChar char="•"/>
            </a:pPr>
            <a:r>
              <a:rPr lang="en-US" altLang="zh-CN" sz="1400" dirty="0">
                <a:solidFill>
                  <a:srgbClr val="C00000"/>
                </a:solidFill>
              </a:rPr>
              <a:t>It</a:t>
            </a:r>
            <a:r>
              <a:rPr lang="zh-CN" altLang="en-US" sz="1400" dirty="0">
                <a:solidFill>
                  <a:srgbClr val="C00000"/>
                </a:solidFill>
              </a:rPr>
              <a:t> </a:t>
            </a:r>
            <a:r>
              <a:rPr lang="en-US" altLang="zh-CN" sz="1400" dirty="0">
                <a:solidFill>
                  <a:srgbClr val="C00000"/>
                </a:solidFill>
              </a:rPr>
              <a:t>has</a:t>
            </a:r>
            <a:r>
              <a:rPr lang="zh-CN" altLang="en-US" sz="1400" dirty="0">
                <a:solidFill>
                  <a:srgbClr val="C00000"/>
                </a:solidFill>
              </a:rPr>
              <a:t> </a:t>
            </a:r>
            <a:r>
              <a:rPr lang="en-US" altLang="zh-CN" sz="1400" dirty="0">
                <a:solidFill>
                  <a:srgbClr val="C00000"/>
                </a:solidFill>
              </a:rPr>
              <a:t>already</a:t>
            </a:r>
            <a:r>
              <a:rPr lang="zh-CN" altLang="en-US" sz="1400" dirty="0">
                <a:solidFill>
                  <a:srgbClr val="C00000"/>
                </a:solidFill>
              </a:rPr>
              <a:t> </a:t>
            </a:r>
            <a:r>
              <a:rPr lang="en-US" altLang="zh-CN" sz="1400" dirty="0">
                <a:solidFill>
                  <a:srgbClr val="C00000"/>
                </a:solidFill>
              </a:rPr>
              <a:t>been</a:t>
            </a:r>
            <a:r>
              <a:rPr lang="zh-CN" altLang="en-US" sz="1400" dirty="0">
                <a:solidFill>
                  <a:srgbClr val="C00000"/>
                </a:solidFill>
              </a:rPr>
              <a:t> </a:t>
            </a:r>
            <a:r>
              <a:rPr lang="en-US" altLang="zh-CN" sz="1400" dirty="0">
                <a:solidFill>
                  <a:srgbClr val="C00000"/>
                </a:solidFill>
              </a:rPr>
              <a:t>evicted</a:t>
            </a:r>
            <a:r>
              <a:rPr lang="zh-CN" altLang="en-US" sz="1400" dirty="0">
                <a:solidFill>
                  <a:srgbClr val="C00000"/>
                </a:solidFill>
              </a:rPr>
              <a:t> </a:t>
            </a:r>
            <a:r>
              <a:rPr lang="en-US" altLang="zh-CN" sz="1400" dirty="0">
                <a:solidFill>
                  <a:srgbClr val="C00000"/>
                </a:solidFill>
              </a:rPr>
              <a:t>from</a:t>
            </a:r>
            <a:r>
              <a:rPr lang="zh-CN" altLang="en-US" sz="1400" dirty="0">
                <a:solidFill>
                  <a:srgbClr val="C00000"/>
                </a:solidFill>
              </a:rPr>
              <a:t> </a:t>
            </a:r>
            <a:r>
              <a:rPr lang="en-US" altLang="zh-CN" sz="1400" dirty="0">
                <a:solidFill>
                  <a:srgbClr val="C00000"/>
                </a:solidFill>
              </a:rPr>
              <a:t>the</a:t>
            </a:r>
            <a:r>
              <a:rPr lang="zh-CN" altLang="en-US" sz="1400" dirty="0">
                <a:solidFill>
                  <a:srgbClr val="C00000"/>
                </a:solidFill>
              </a:rPr>
              <a:t> </a:t>
            </a:r>
            <a:r>
              <a:rPr lang="en-US" altLang="zh-CN" sz="1400" dirty="0">
                <a:solidFill>
                  <a:srgbClr val="C00000"/>
                </a:solidFill>
              </a:rPr>
              <a:t>cache</a:t>
            </a:r>
          </a:p>
          <a:p>
            <a:pPr marL="742950" lvl="1" indent="-285750">
              <a:buFont typeface="Arial" panose="020B0604020202020204" pitchFamily="34" charset="0"/>
              <a:buChar char="•"/>
            </a:pPr>
            <a:r>
              <a:rPr lang="en-US" altLang="zh-CN" sz="1400" dirty="0">
                <a:solidFill>
                  <a:srgbClr val="C00000"/>
                </a:solidFill>
              </a:rPr>
              <a:t>Cache</a:t>
            </a:r>
            <a:r>
              <a:rPr lang="zh-CN" altLang="en-US" sz="1400" dirty="0">
                <a:solidFill>
                  <a:srgbClr val="C00000"/>
                </a:solidFill>
              </a:rPr>
              <a:t> </a:t>
            </a:r>
            <a:r>
              <a:rPr lang="en-US" altLang="zh-CN" sz="1400" dirty="0">
                <a:solidFill>
                  <a:srgbClr val="C00000"/>
                </a:solidFill>
              </a:rPr>
              <a:t>miss!</a:t>
            </a:r>
          </a:p>
          <a:p>
            <a:r>
              <a:rPr lang="en-US" altLang="zh-CN" dirty="0">
                <a:solidFill>
                  <a:srgbClr val="C00000"/>
                </a:solidFill>
              </a:rPr>
              <a:t>Cache</a:t>
            </a:r>
            <a:r>
              <a:rPr lang="zh-CN" altLang="en-US" dirty="0">
                <a:solidFill>
                  <a:srgbClr val="C00000"/>
                </a:solidFill>
              </a:rPr>
              <a:t> </a:t>
            </a:r>
            <a:r>
              <a:rPr lang="en-US" altLang="zh-CN" dirty="0">
                <a:solidFill>
                  <a:srgbClr val="C00000"/>
                </a:solidFill>
              </a:rPr>
              <a:t>miss</a:t>
            </a:r>
            <a:r>
              <a:rPr lang="zh-CN" altLang="en-US" dirty="0">
                <a:solidFill>
                  <a:srgbClr val="C00000"/>
                </a:solidFill>
              </a:rPr>
              <a:t> </a:t>
            </a:r>
            <a:r>
              <a:rPr lang="en-US" altLang="zh-CN" dirty="0">
                <a:solidFill>
                  <a:srgbClr val="C00000"/>
                </a:solidFill>
              </a:rPr>
              <a:t>rate:</a:t>
            </a:r>
            <a:r>
              <a:rPr lang="zh-CN" altLang="en-US" dirty="0">
                <a:solidFill>
                  <a:srgbClr val="C00000"/>
                </a:solidFill>
              </a:rPr>
              <a:t> </a:t>
            </a:r>
            <a:r>
              <a:rPr lang="en-US" altLang="zh-CN" dirty="0">
                <a:solidFill>
                  <a:srgbClr val="C00000"/>
                </a:solidFill>
              </a:rPr>
              <a:t>100%</a:t>
            </a:r>
          </a:p>
          <a:p>
            <a:r>
              <a:rPr lang="en-US" altLang="zh-CN" dirty="0">
                <a:solidFill>
                  <a:srgbClr val="C00000"/>
                </a:solidFill>
              </a:rPr>
              <a:t>Cache</a:t>
            </a:r>
            <a:r>
              <a:rPr lang="zh-CN" altLang="en-US" dirty="0">
                <a:solidFill>
                  <a:srgbClr val="C00000"/>
                </a:solidFill>
              </a:rPr>
              <a:t> </a:t>
            </a:r>
            <a:r>
              <a:rPr lang="en-US" altLang="zh-CN" dirty="0">
                <a:solidFill>
                  <a:srgbClr val="C00000"/>
                </a:solidFill>
              </a:rPr>
              <a:t>miss</a:t>
            </a:r>
            <a:r>
              <a:rPr lang="zh-CN" altLang="en-US" dirty="0">
                <a:solidFill>
                  <a:srgbClr val="C00000"/>
                </a:solidFill>
              </a:rPr>
              <a:t> </a:t>
            </a:r>
            <a:r>
              <a:rPr lang="en-US" altLang="zh-CN" dirty="0">
                <a:solidFill>
                  <a:srgbClr val="C00000"/>
                </a:solidFill>
              </a:rPr>
              <a:t>times:</a:t>
            </a:r>
            <a:r>
              <a:rPr lang="zh-CN" altLang="en-US" dirty="0">
                <a:solidFill>
                  <a:srgbClr val="C00000"/>
                </a:solidFill>
              </a:rPr>
              <a:t> </a:t>
            </a:r>
            <a:r>
              <a:rPr lang="en-US" altLang="zh-CN" dirty="0">
                <a:solidFill>
                  <a:srgbClr val="C00000"/>
                </a:solidFill>
              </a:rPr>
              <a:t>16</a:t>
            </a:r>
            <a:r>
              <a:rPr lang="zh-CN" altLang="en-US" dirty="0">
                <a:solidFill>
                  <a:srgbClr val="C00000"/>
                </a:solidFill>
              </a:rPr>
              <a:t>*</a:t>
            </a:r>
            <a:r>
              <a:rPr lang="en-US" altLang="zh-CN" dirty="0">
                <a:solidFill>
                  <a:srgbClr val="C00000"/>
                </a:solidFill>
              </a:rPr>
              <a:t>16</a:t>
            </a:r>
            <a:r>
              <a:rPr lang="zh-CN" altLang="en-US" dirty="0">
                <a:solidFill>
                  <a:srgbClr val="C00000"/>
                </a:solidFill>
              </a:rPr>
              <a:t> </a:t>
            </a:r>
            <a:r>
              <a:rPr lang="en-US" altLang="zh-CN" dirty="0">
                <a:solidFill>
                  <a:srgbClr val="C00000"/>
                </a:solidFill>
              </a:rPr>
              <a:t>=</a:t>
            </a:r>
            <a:r>
              <a:rPr lang="zh-CN" altLang="en-US" dirty="0">
                <a:solidFill>
                  <a:srgbClr val="C00000"/>
                </a:solidFill>
              </a:rPr>
              <a:t> </a:t>
            </a:r>
            <a:r>
              <a:rPr lang="en-US" altLang="zh-CN" dirty="0">
                <a:solidFill>
                  <a:srgbClr val="C00000"/>
                </a:solidFill>
              </a:rPr>
              <a:t>256</a:t>
            </a:r>
            <a:endParaRPr lang="en-US" dirty="0">
              <a:solidFill>
                <a:srgbClr val="C00000"/>
              </a:solidFill>
            </a:endParaRPr>
          </a:p>
        </p:txBody>
      </p:sp>
    </p:spTree>
    <p:extLst>
      <p:ext uri="{BB962C8B-B14F-4D97-AF65-F5344CB8AC3E}">
        <p14:creationId xmlns:p14="http://schemas.microsoft.com/office/powerpoint/2010/main" val="295450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2-J</a:t>
            </a:r>
            <a:r>
              <a:rPr lang="zh-CN" altLang="en-US"/>
              <a:t> </a:t>
            </a:r>
            <a:r>
              <a:rPr lang="en-US" altLang="zh-CN"/>
              <a:t>(bonus)</a:t>
            </a:r>
            <a:r>
              <a:rPr lang="zh-CN" altLang="en-US"/>
              <a:t> </a:t>
            </a:r>
            <a:r>
              <a:rPr lang="en-US" altLang="zh-CN"/>
              <a:t>exercise1</a:t>
            </a:r>
            <a:endParaRPr lang="en-US"/>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69</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a:t>
            </a:r>
            <a:r>
              <a:rPr lang="en-US" altLang="zh-CN"/>
              <a:t>8</a:t>
            </a:r>
            <a:r>
              <a:rPr lang="en-US"/>
              <a:t>, COLS=</a:t>
            </a:r>
            <a:r>
              <a:rPr lang="en-US" altLang="zh-CN"/>
              <a:t>32</a:t>
            </a:r>
            <a:r>
              <a:rPr lang="en-US"/>
              <a:t>.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grpSp>
        <p:nvGrpSpPr>
          <p:cNvPr id="5" name="Group 4">
            <a:extLst>
              <a:ext uri="{FF2B5EF4-FFF2-40B4-BE49-F238E27FC236}">
                <a16:creationId xmlns:a16="http://schemas.microsoft.com/office/drawing/2014/main" id="{77F3932B-180C-1343-9651-FD46F0BDD982}"/>
              </a:ext>
            </a:extLst>
          </p:cNvPr>
          <p:cNvGrpSpPr/>
          <p:nvPr/>
        </p:nvGrpSpPr>
        <p:grpSpPr>
          <a:xfrm rot="16200000" flipH="1">
            <a:off x="1531267" y="4406900"/>
            <a:ext cx="2057400" cy="1949450"/>
            <a:chOff x="1549400" y="4419600"/>
            <a:chExt cx="2057400" cy="1949450"/>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sp>
        <p:nvSpPr>
          <p:cNvPr id="3" name="Multiply 2">
            <a:extLst>
              <a:ext uri="{FF2B5EF4-FFF2-40B4-BE49-F238E27FC236}">
                <a16:creationId xmlns:a16="http://schemas.microsoft.com/office/drawing/2014/main" id="{92DEF1DD-7FD3-6E43-8758-1938DC586C11}"/>
              </a:ext>
            </a:extLst>
          </p:cNvPr>
          <p:cNvSpPr/>
          <p:nvPr/>
        </p:nvSpPr>
        <p:spPr>
          <a:xfrm>
            <a:off x="151667" y="5223417"/>
            <a:ext cx="624445" cy="389983"/>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8BBC724-77E4-834B-931C-70060EB58E03}"/>
              </a:ext>
            </a:extLst>
          </p:cNvPr>
          <p:cNvSpPr txBox="1"/>
          <p:nvPr/>
        </p:nvSpPr>
        <p:spPr>
          <a:xfrm>
            <a:off x="330200" y="4864100"/>
            <a:ext cx="239808" cy="369332"/>
          </a:xfrm>
          <a:prstGeom prst="rect">
            <a:avLst/>
          </a:prstGeom>
          <a:noFill/>
        </p:spPr>
        <p:txBody>
          <a:bodyPr wrap="square" rtlCol="0">
            <a:spAutoFit/>
          </a:bodyPr>
          <a:lstStyle/>
          <a:p>
            <a:r>
              <a:rPr lang="en-US" altLang="zh-CN"/>
              <a:t>8</a:t>
            </a:r>
            <a:endParaRPr lang="en-US"/>
          </a:p>
        </p:txBody>
      </p:sp>
      <p:sp>
        <p:nvSpPr>
          <p:cNvPr id="32" name="Multiply 31">
            <a:extLst>
              <a:ext uri="{FF2B5EF4-FFF2-40B4-BE49-F238E27FC236}">
                <a16:creationId xmlns:a16="http://schemas.microsoft.com/office/drawing/2014/main" id="{6141AEE9-3193-0649-9959-587775E7BE84}"/>
              </a:ext>
            </a:extLst>
          </p:cNvPr>
          <p:cNvSpPr/>
          <p:nvPr/>
        </p:nvSpPr>
        <p:spPr>
          <a:xfrm>
            <a:off x="3759712" y="3605112"/>
            <a:ext cx="624445" cy="389983"/>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93E8031-FE8F-B141-A200-8F5278ECBA89}"/>
              </a:ext>
            </a:extLst>
          </p:cNvPr>
          <p:cNvSpPr txBox="1"/>
          <p:nvPr/>
        </p:nvSpPr>
        <p:spPr>
          <a:xfrm>
            <a:off x="4319040" y="3618109"/>
            <a:ext cx="456160" cy="369332"/>
          </a:xfrm>
          <a:prstGeom prst="rect">
            <a:avLst/>
          </a:prstGeom>
          <a:noFill/>
        </p:spPr>
        <p:txBody>
          <a:bodyPr wrap="square" rtlCol="0">
            <a:spAutoFit/>
          </a:bodyPr>
          <a:lstStyle/>
          <a:p>
            <a:r>
              <a:rPr lang="en-US" altLang="zh-CN"/>
              <a:t>32</a:t>
            </a:r>
            <a:endParaRPr lang="en-US"/>
          </a:p>
        </p:txBody>
      </p:sp>
    </p:spTree>
    <p:extLst>
      <p:ext uri="{BB962C8B-B14F-4D97-AF65-F5344CB8AC3E}">
        <p14:creationId xmlns:p14="http://schemas.microsoft.com/office/powerpoint/2010/main" val="276104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32"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1-C</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lstStyle/>
          <a:p>
            <a:pPr marL="0" indent="0">
              <a:buNone/>
            </a:pPr>
            <a:r>
              <a:rPr lang="en-US"/>
              <a:t>Suppose %</a:t>
            </a:r>
            <a:r>
              <a:rPr lang="en-US" err="1"/>
              <a:t>eax</a:t>
            </a:r>
            <a:r>
              <a:rPr lang="en-US"/>
              <a:t> contains signed int 255. After successfully executing </a:t>
            </a:r>
            <a:r>
              <a:rPr lang="en-US" err="1"/>
              <a:t>movl</a:t>
            </a:r>
            <a:r>
              <a:rPr lang="en-US"/>
              <a:t> %</a:t>
            </a:r>
            <a:r>
              <a:rPr lang="en-US" err="1"/>
              <a:t>eax</a:t>
            </a:r>
            <a:r>
              <a:rPr lang="en-US"/>
              <a:t>, (%</a:t>
            </a:r>
            <a:r>
              <a:rPr lang="en-US" err="1"/>
              <a:t>ecx</a:t>
            </a:r>
            <a:r>
              <a:rPr lang="en-US"/>
              <a:t>), what is the byte value stored at the address given by %</a:t>
            </a:r>
            <a:r>
              <a:rPr lang="en-US" err="1"/>
              <a:t>ecx</a:t>
            </a:r>
            <a:r>
              <a:rPr lang="en-US"/>
              <a:t>? </a:t>
            </a:r>
          </a:p>
          <a:p>
            <a:pPr marL="514350" indent="-514350">
              <a:buFont typeface="+mj-lt"/>
              <a:buAutoNum type="arabicPeriod"/>
            </a:pPr>
            <a:r>
              <a:rPr lang="en-US" altLang="zh-CN"/>
              <a:t>0xff</a:t>
            </a:r>
          </a:p>
          <a:p>
            <a:pPr marL="514350" indent="-514350">
              <a:buFont typeface="+mj-lt"/>
              <a:buAutoNum type="arabicPeriod"/>
            </a:pPr>
            <a:r>
              <a:rPr lang="en-US" altLang="zh-CN"/>
              <a:t>0x00</a:t>
            </a:r>
          </a:p>
          <a:p>
            <a:pPr marL="514350" indent="-514350">
              <a:buFont typeface="+mj-lt"/>
              <a:buAutoNum type="arabicPeriod"/>
            </a:pPr>
            <a:r>
              <a:rPr lang="en-US" altLang="zh-CN"/>
              <a:t>0xf0</a:t>
            </a:r>
          </a:p>
          <a:p>
            <a:pPr marL="514350" indent="-514350">
              <a:buFont typeface="+mj-lt"/>
              <a:buAutoNum type="arabicPeriod"/>
            </a:pPr>
            <a:r>
              <a:rPr lang="en-US" altLang="zh-CN"/>
              <a:t>0x0f</a:t>
            </a:r>
          </a:p>
          <a:p>
            <a:pPr marL="514350" indent="-514350">
              <a:buFont typeface="+mj-lt"/>
              <a:buAutoNum type="arabicPeriod"/>
            </a:pPr>
            <a:r>
              <a:rPr lang="en-US" altLang="zh-CN"/>
              <a:t>None</a:t>
            </a:r>
            <a:r>
              <a:rPr lang="zh-CN" altLang="en-US"/>
              <a:t> </a:t>
            </a:r>
            <a:r>
              <a:rPr lang="en-US" altLang="zh-CN"/>
              <a:t>of</a:t>
            </a:r>
            <a:r>
              <a:rPr lang="zh-CN" altLang="en-US"/>
              <a:t> </a:t>
            </a:r>
            <a:r>
              <a:rPr lang="en-US" altLang="zh-CN"/>
              <a:t>the</a:t>
            </a:r>
            <a:r>
              <a:rPr lang="zh-CN" altLang="en-US"/>
              <a:t> </a:t>
            </a:r>
            <a:r>
              <a:rPr lang="en-US" altLang="zh-CN"/>
              <a:t>above</a:t>
            </a:r>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7</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5" name="TextBox 4">
            <a:extLst>
              <a:ext uri="{FF2B5EF4-FFF2-40B4-BE49-F238E27FC236}">
                <a16:creationId xmlns:a16="http://schemas.microsoft.com/office/drawing/2014/main" id="{D2F70862-3603-9748-AF0C-3EE36C74C17F}"/>
              </a:ext>
            </a:extLst>
          </p:cNvPr>
          <p:cNvSpPr txBox="1"/>
          <p:nvPr/>
        </p:nvSpPr>
        <p:spPr>
          <a:xfrm>
            <a:off x="4956312" y="3101008"/>
            <a:ext cx="5022043" cy="646331"/>
          </a:xfrm>
          <a:prstGeom prst="rect">
            <a:avLst/>
          </a:prstGeom>
          <a:noFill/>
        </p:spPr>
        <p:txBody>
          <a:bodyPr wrap="square" rtlCol="0">
            <a:spAutoFit/>
          </a:bodyPr>
          <a:lstStyle/>
          <a:p>
            <a:r>
              <a:rPr lang="en-US" altLang="zh-CN">
                <a:solidFill>
                  <a:schemeClr val="accent1">
                    <a:lumMod val="75000"/>
                  </a:schemeClr>
                </a:solidFill>
              </a:rPr>
              <a:t>%</a:t>
            </a:r>
            <a:r>
              <a:rPr lang="en-US" altLang="zh-CN" err="1">
                <a:solidFill>
                  <a:schemeClr val="accent1">
                    <a:lumMod val="75000"/>
                  </a:schemeClr>
                </a:solidFill>
              </a:rPr>
              <a:t>eax</a:t>
            </a:r>
            <a:r>
              <a:rPr lang="zh-CN" altLang="en-US">
                <a:solidFill>
                  <a:schemeClr val="accent1">
                    <a:lumMod val="75000"/>
                  </a:schemeClr>
                </a:solidFill>
              </a:rPr>
              <a:t> </a:t>
            </a:r>
            <a:r>
              <a:rPr lang="en-US" altLang="zh-CN">
                <a:solidFill>
                  <a:schemeClr val="accent1">
                    <a:lumMod val="75000"/>
                  </a:schemeClr>
                </a:solidFill>
              </a:rPr>
              <a:t>&amp;</a:t>
            </a:r>
            <a:r>
              <a:rPr lang="zh-CN" altLang="en-US">
                <a:solidFill>
                  <a:schemeClr val="accent1">
                    <a:lumMod val="75000"/>
                  </a:schemeClr>
                </a:solidFill>
              </a:rPr>
              <a:t> </a:t>
            </a:r>
            <a:r>
              <a:rPr lang="en-US" altLang="zh-CN" err="1">
                <a:solidFill>
                  <a:schemeClr val="accent1">
                    <a:lumMod val="75000"/>
                  </a:schemeClr>
                </a:solidFill>
              </a:rPr>
              <a:t>movl</a:t>
            </a:r>
            <a:r>
              <a:rPr lang="en-US" altLang="zh-CN">
                <a:solidFill>
                  <a:schemeClr val="accent1">
                    <a:lumMod val="75000"/>
                  </a:schemeClr>
                </a:solidFill>
              </a:rPr>
              <a:t>:</a:t>
            </a:r>
            <a:r>
              <a:rPr lang="zh-CN" altLang="en-US">
                <a:solidFill>
                  <a:schemeClr val="accent1">
                    <a:lumMod val="75000"/>
                  </a:schemeClr>
                </a:solidFill>
              </a:rPr>
              <a:t> </a:t>
            </a:r>
            <a:r>
              <a:rPr lang="en-US" altLang="zh-CN">
                <a:solidFill>
                  <a:schemeClr val="accent1">
                    <a:lumMod val="75000"/>
                  </a:schemeClr>
                </a:solidFill>
              </a:rPr>
              <a:t>4</a:t>
            </a:r>
            <a:r>
              <a:rPr lang="zh-CN" altLang="en-US">
                <a:solidFill>
                  <a:schemeClr val="accent1">
                    <a:lumMod val="75000"/>
                  </a:schemeClr>
                </a:solidFill>
              </a:rPr>
              <a:t> </a:t>
            </a:r>
            <a:r>
              <a:rPr lang="en-US" altLang="zh-CN">
                <a:solidFill>
                  <a:schemeClr val="accent1">
                    <a:lumMod val="75000"/>
                  </a:schemeClr>
                </a:solidFill>
              </a:rPr>
              <a:t>bytes</a:t>
            </a:r>
          </a:p>
          <a:p>
            <a:r>
              <a:rPr lang="en-US" altLang="zh-CN">
                <a:solidFill>
                  <a:schemeClr val="accent1">
                    <a:lumMod val="75000"/>
                  </a:schemeClr>
                </a:solidFill>
              </a:rPr>
              <a:t>255</a:t>
            </a:r>
            <a:r>
              <a:rPr lang="zh-CN" altLang="en-US">
                <a:solidFill>
                  <a:schemeClr val="accent1">
                    <a:lumMod val="75000"/>
                  </a:schemeClr>
                </a:solidFill>
              </a:rPr>
              <a:t> </a:t>
            </a:r>
            <a:r>
              <a:rPr lang="en-US" altLang="zh-CN">
                <a:solidFill>
                  <a:schemeClr val="accent1">
                    <a:lumMod val="75000"/>
                  </a:schemeClr>
                </a:solidFill>
              </a:rPr>
              <a:t>=&gt;</a:t>
            </a:r>
            <a:r>
              <a:rPr lang="zh-CN" altLang="en-US">
                <a:solidFill>
                  <a:schemeClr val="accent1">
                    <a:lumMod val="75000"/>
                  </a:schemeClr>
                </a:solidFill>
              </a:rPr>
              <a:t> </a:t>
            </a:r>
            <a:r>
              <a:rPr lang="en-US" altLang="zh-CN">
                <a:solidFill>
                  <a:schemeClr val="accent1">
                    <a:lumMod val="75000"/>
                  </a:schemeClr>
                </a:solidFill>
              </a:rPr>
              <a:t>0x00</a:t>
            </a:r>
            <a:r>
              <a:rPr lang="zh-CN" altLang="en-US">
                <a:solidFill>
                  <a:schemeClr val="accent1">
                    <a:lumMod val="75000"/>
                  </a:schemeClr>
                </a:solidFill>
              </a:rPr>
              <a:t> </a:t>
            </a:r>
            <a:r>
              <a:rPr lang="en-US" altLang="zh-CN">
                <a:solidFill>
                  <a:schemeClr val="accent1">
                    <a:lumMod val="75000"/>
                  </a:schemeClr>
                </a:solidFill>
              </a:rPr>
              <a:t>00</a:t>
            </a:r>
            <a:r>
              <a:rPr lang="zh-CN" altLang="en-US">
                <a:solidFill>
                  <a:schemeClr val="accent1">
                    <a:lumMod val="75000"/>
                  </a:schemeClr>
                </a:solidFill>
              </a:rPr>
              <a:t> </a:t>
            </a:r>
            <a:r>
              <a:rPr lang="en-US" altLang="zh-CN">
                <a:solidFill>
                  <a:schemeClr val="accent1">
                    <a:lumMod val="75000"/>
                  </a:schemeClr>
                </a:solidFill>
              </a:rPr>
              <a:t>00</a:t>
            </a:r>
            <a:r>
              <a:rPr lang="zh-CN" altLang="en-US">
                <a:solidFill>
                  <a:schemeClr val="accent1">
                    <a:lumMod val="75000"/>
                  </a:schemeClr>
                </a:solidFill>
              </a:rPr>
              <a:t> </a:t>
            </a:r>
            <a:r>
              <a:rPr lang="en-US" altLang="zh-CN">
                <a:solidFill>
                  <a:schemeClr val="accent1">
                    <a:lumMod val="75000"/>
                  </a:schemeClr>
                </a:solidFill>
              </a:rPr>
              <a:t>ff</a:t>
            </a:r>
            <a:endParaRPr lang="en-US">
              <a:solidFill>
                <a:schemeClr val="accent1">
                  <a:lumMod val="75000"/>
                </a:schemeClr>
              </a:solidFill>
            </a:endParaRPr>
          </a:p>
        </p:txBody>
      </p:sp>
      <p:sp>
        <p:nvSpPr>
          <p:cNvPr id="13" name="TextBox 12">
            <a:extLst>
              <a:ext uri="{FF2B5EF4-FFF2-40B4-BE49-F238E27FC236}">
                <a16:creationId xmlns:a16="http://schemas.microsoft.com/office/drawing/2014/main" id="{593FA3B3-19A6-0943-9671-0C5D782F3149}"/>
              </a:ext>
            </a:extLst>
          </p:cNvPr>
          <p:cNvSpPr txBox="1"/>
          <p:nvPr/>
        </p:nvSpPr>
        <p:spPr>
          <a:xfrm>
            <a:off x="4956311" y="4044394"/>
            <a:ext cx="5022043" cy="369332"/>
          </a:xfrm>
          <a:prstGeom prst="rect">
            <a:avLst/>
          </a:prstGeom>
          <a:noFill/>
        </p:spPr>
        <p:txBody>
          <a:bodyPr wrap="square" rtlCol="0">
            <a:spAutoFit/>
          </a:bodyPr>
          <a:lstStyle/>
          <a:p>
            <a:r>
              <a:rPr lang="en-US" altLang="zh-CN" b="1">
                <a:solidFill>
                  <a:schemeClr val="accent4">
                    <a:lumMod val="60000"/>
                    <a:lumOff val="40000"/>
                  </a:schemeClr>
                </a:solidFill>
              </a:rPr>
              <a:t>%</a:t>
            </a:r>
            <a:r>
              <a:rPr lang="en-US" altLang="zh-CN" b="1" err="1">
                <a:solidFill>
                  <a:schemeClr val="accent4">
                    <a:lumMod val="60000"/>
                    <a:lumOff val="40000"/>
                  </a:schemeClr>
                </a:solidFill>
              </a:rPr>
              <a:t>ecx</a:t>
            </a:r>
            <a:endParaRPr lang="en-US" b="1">
              <a:solidFill>
                <a:schemeClr val="accent4">
                  <a:lumMod val="60000"/>
                  <a:lumOff val="40000"/>
                </a:schemeClr>
              </a:solidFill>
            </a:endParaRPr>
          </a:p>
        </p:txBody>
      </p:sp>
      <p:cxnSp>
        <p:nvCxnSpPr>
          <p:cNvPr id="15" name="Straight Arrow Connector 14">
            <a:extLst>
              <a:ext uri="{FF2B5EF4-FFF2-40B4-BE49-F238E27FC236}">
                <a16:creationId xmlns:a16="http://schemas.microsoft.com/office/drawing/2014/main" id="{F41E3E28-2C7D-084A-B973-DEACED4F5F9D}"/>
              </a:ext>
            </a:extLst>
          </p:cNvPr>
          <p:cNvCxnSpPr/>
          <p:nvPr/>
        </p:nvCxnSpPr>
        <p:spPr>
          <a:xfrm>
            <a:off x="5293895" y="4413726"/>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4075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dirty="0"/>
              <a:t>2-J</a:t>
            </a:r>
            <a:r>
              <a:rPr lang="zh-CN" altLang="en-US" dirty="0"/>
              <a:t> </a:t>
            </a:r>
            <a:r>
              <a:rPr lang="en-US" altLang="zh-CN" dirty="0"/>
              <a:t>(bonus)</a:t>
            </a:r>
            <a:r>
              <a:rPr lang="zh-CN" altLang="en-US" dirty="0"/>
              <a:t> </a:t>
            </a:r>
            <a:r>
              <a:rPr lang="en-US" altLang="zh-CN" dirty="0"/>
              <a:t>exercise2</a:t>
            </a:r>
            <a:endParaRPr lang="en-US" dirty="0"/>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70</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dirty="0"/>
              <a:t>Suppose ROWS=</a:t>
            </a:r>
            <a:r>
              <a:rPr lang="en-US" altLang="zh-CN" dirty="0"/>
              <a:t>8</a:t>
            </a:r>
            <a:r>
              <a:rPr lang="en-US" dirty="0"/>
              <a:t>, COLS=</a:t>
            </a:r>
            <a:r>
              <a:rPr lang="en-US" altLang="zh-CN" dirty="0"/>
              <a:t>16</a:t>
            </a:r>
            <a:r>
              <a:rPr lang="en-US" dirty="0"/>
              <a:t>. Out of ROWS*COLS total 8-byte memory accesses,</a:t>
            </a:r>
            <a:r>
              <a:rPr lang="zh-CN" altLang="en-US" dirty="0"/>
              <a:t> </a:t>
            </a:r>
            <a:r>
              <a:rPr lang="en-US" dirty="0"/>
              <a:t>how many of them result in cache miss (assuming the cache is direct-mapped and it’s empty before the start</a:t>
            </a:r>
            <a:r>
              <a:rPr lang="zh-CN" altLang="en-US" dirty="0"/>
              <a:t> </a:t>
            </a:r>
            <a:r>
              <a:rPr lang="en-US" dirty="0"/>
              <a:t>of the loop)?</a:t>
            </a:r>
          </a:p>
          <a:p>
            <a:pPr marL="0" indent="0">
              <a:buNone/>
            </a:pPr>
            <a:endParaRPr lang="en-US" altLang="zh-CN" dirty="0"/>
          </a:p>
          <a:p>
            <a:pPr marL="0" indent="0">
              <a:buNone/>
            </a:pPr>
            <a:endParaRPr lang="en-US" altLang="zh-CN" dirty="0"/>
          </a:p>
          <a:p>
            <a:pPr marL="0" indent="0">
              <a:buNone/>
            </a:pPr>
            <a:endParaRPr lang="en-US" altLang="zh-CN" dirty="0"/>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Note:</a:t>
            </a:r>
            <a:r>
              <a:rPr lang="zh-CN" altLang="en-US"/>
              <a:t> </a:t>
            </a:r>
            <a:r>
              <a:rPr lang="en-US" altLang="zh-CN"/>
              <a:t>Here</a:t>
            </a:r>
            <a:r>
              <a:rPr lang="zh-CN" altLang="en-US"/>
              <a:t> </a:t>
            </a:r>
            <a:r>
              <a:rPr lang="en-US" altLang="zh-CN"/>
              <a:t>we</a:t>
            </a:r>
            <a:r>
              <a:rPr lang="zh-CN" altLang="en-US"/>
              <a:t> </a:t>
            </a:r>
            <a:r>
              <a:rPr lang="en-US" altLang="zh-CN"/>
              <a:t>suppose</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err="1"/>
              <a:t>cacheline</a:t>
            </a:r>
            <a:r>
              <a:rPr lang="en-US" altLang="zh-CN"/>
              <a:t>-aligned.</a:t>
            </a:r>
            <a:r>
              <a:rPr lang="zh-CN" altLang="en-US"/>
              <a:t> </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grpSp>
        <p:nvGrpSpPr>
          <p:cNvPr id="5" name="Group 4">
            <a:extLst>
              <a:ext uri="{FF2B5EF4-FFF2-40B4-BE49-F238E27FC236}">
                <a16:creationId xmlns:a16="http://schemas.microsoft.com/office/drawing/2014/main" id="{77F3932B-180C-1343-9651-FD46F0BDD982}"/>
              </a:ext>
            </a:extLst>
          </p:cNvPr>
          <p:cNvGrpSpPr/>
          <p:nvPr/>
        </p:nvGrpSpPr>
        <p:grpSpPr>
          <a:xfrm rot="16200000" flipH="1">
            <a:off x="1531267" y="4406900"/>
            <a:ext cx="2057400" cy="1949450"/>
            <a:chOff x="1549400" y="4419600"/>
            <a:chExt cx="2057400" cy="1949450"/>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sp>
        <p:nvSpPr>
          <p:cNvPr id="3" name="Multiply 2">
            <a:extLst>
              <a:ext uri="{FF2B5EF4-FFF2-40B4-BE49-F238E27FC236}">
                <a16:creationId xmlns:a16="http://schemas.microsoft.com/office/drawing/2014/main" id="{92DEF1DD-7FD3-6E43-8758-1938DC586C11}"/>
              </a:ext>
            </a:extLst>
          </p:cNvPr>
          <p:cNvSpPr/>
          <p:nvPr/>
        </p:nvSpPr>
        <p:spPr>
          <a:xfrm>
            <a:off x="151667" y="5223417"/>
            <a:ext cx="624445" cy="389983"/>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8BBC724-77E4-834B-931C-70060EB58E03}"/>
              </a:ext>
            </a:extLst>
          </p:cNvPr>
          <p:cNvSpPr txBox="1"/>
          <p:nvPr/>
        </p:nvSpPr>
        <p:spPr>
          <a:xfrm>
            <a:off x="330200" y="4864100"/>
            <a:ext cx="239808" cy="369332"/>
          </a:xfrm>
          <a:prstGeom prst="rect">
            <a:avLst/>
          </a:prstGeom>
          <a:noFill/>
        </p:spPr>
        <p:txBody>
          <a:bodyPr wrap="square" rtlCol="0">
            <a:spAutoFit/>
          </a:bodyPr>
          <a:lstStyle/>
          <a:p>
            <a:r>
              <a:rPr lang="en-US" altLang="zh-CN"/>
              <a:t>8</a:t>
            </a:r>
            <a:endParaRPr lang="en-US"/>
          </a:p>
        </p:txBody>
      </p:sp>
    </p:spTree>
    <p:extLst>
      <p:ext uri="{BB962C8B-B14F-4D97-AF65-F5344CB8AC3E}">
        <p14:creationId xmlns:p14="http://schemas.microsoft.com/office/powerpoint/2010/main" val="10573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dirty="0"/>
              <a:t>2-J</a:t>
            </a:r>
            <a:r>
              <a:rPr lang="zh-CN" altLang="en-US" dirty="0"/>
              <a:t> </a:t>
            </a:r>
            <a:r>
              <a:rPr lang="en-US" altLang="zh-CN" dirty="0"/>
              <a:t>(bonus)</a:t>
            </a:r>
            <a:r>
              <a:rPr lang="zh-CN" altLang="en-US" dirty="0"/>
              <a:t> </a:t>
            </a:r>
            <a:r>
              <a:rPr lang="en-US" altLang="zh-CN" dirty="0"/>
              <a:t>exercise2</a:t>
            </a:r>
            <a:endParaRPr lang="en-US" dirty="0"/>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71</a:t>
            </a:fld>
            <a:endParaRPr lang="en-US"/>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14" name="Content Placeholder 2">
            <a:extLst>
              <a:ext uri="{FF2B5EF4-FFF2-40B4-BE49-F238E27FC236}">
                <a16:creationId xmlns:a16="http://schemas.microsoft.com/office/drawing/2014/main" id="{C41C86D8-FFCE-AC4F-8713-1FEAD25F4931}"/>
              </a:ext>
            </a:extLst>
          </p:cNvPr>
          <p:cNvSpPr>
            <a:spLocks noGrp="1"/>
          </p:cNvSpPr>
          <p:nvPr>
            <p:ph idx="1"/>
          </p:nvPr>
        </p:nvSpPr>
        <p:spPr>
          <a:xfrm>
            <a:off x="838200" y="1825625"/>
            <a:ext cx="10515600" cy="1974479"/>
          </a:xfrm>
        </p:spPr>
        <p:txBody>
          <a:bodyPr>
            <a:normAutofit/>
          </a:bodyPr>
          <a:lstStyle/>
          <a:p>
            <a:pPr marL="0" indent="0">
              <a:buNone/>
            </a:pPr>
            <a:r>
              <a:rPr lang="en-US"/>
              <a:t>Suppose ROWS=</a:t>
            </a:r>
            <a:r>
              <a:rPr lang="en-US" altLang="zh-CN"/>
              <a:t>16</a:t>
            </a:r>
            <a:r>
              <a:rPr lang="en-US"/>
              <a:t>, COLS=</a:t>
            </a:r>
            <a:r>
              <a:rPr lang="en-US" altLang="zh-CN"/>
              <a:t>16</a:t>
            </a:r>
            <a:r>
              <a:rPr lang="en-US"/>
              <a:t>. Out of ROWS*COLS total 8-byte memory accesses,</a:t>
            </a:r>
            <a:r>
              <a:rPr lang="zh-CN" altLang="en-US"/>
              <a:t> </a:t>
            </a:r>
            <a:r>
              <a:rPr lang="en-US"/>
              <a:t>how many of them result in cache miss (assuming the cache is direct-mapped and it’s empty before the start</a:t>
            </a:r>
            <a:r>
              <a:rPr lang="zh-CN" altLang="en-US"/>
              <a:t> </a:t>
            </a:r>
            <a:r>
              <a:rPr lang="en-US"/>
              <a:t>of the loop)?</a:t>
            </a:r>
          </a:p>
          <a:p>
            <a:pPr marL="0" indent="0">
              <a:buNone/>
            </a:pPr>
            <a:endParaRPr lang="en-US" altLang="zh-CN"/>
          </a:p>
          <a:p>
            <a:pPr marL="0" indent="0">
              <a:buNone/>
            </a:pPr>
            <a:endParaRPr lang="en-US" altLang="zh-CN"/>
          </a:p>
          <a:p>
            <a:pPr marL="0" indent="0">
              <a:buNone/>
            </a:pPr>
            <a:endParaRPr lang="en-US" altLang="zh-CN"/>
          </a:p>
        </p:txBody>
      </p:sp>
      <p:sp>
        <p:nvSpPr>
          <p:cNvPr id="20" name="TextBox 19">
            <a:extLst>
              <a:ext uri="{FF2B5EF4-FFF2-40B4-BE49-F238E27FC236}">
                <a16:creationId xmlns:a16="http://schemas.microsoft.com/office/drawing/2014/main" id="{6221E2FC-E000-8249-9E47-8538485D78A4}"/>
              </a:ext>
            </a:extLst>
          </p:cNvPr>
          <p:cNvSpPr txBox="1"/>
          <p:nvPr/>
        </p:nvSpPr>
        <p:spPr>
          <a:xfrm>
            <a:off x="838200" y="3148431"/>
            <a:ext cx="8008917" cy="369332"/>
          </a:xfrm>
          <a:prstGeom prst="rect">
            <a:avLst/>
          </a:prstGeom>
          <a:noFill/>
        </p:spPr>
        <p:txBody>
          <a:bodyPr wrap="square" rtlCol="0">
            <a:spAutoFit/>
          </a:bodyPr>
          <a:lstStyle/>
          <a:p>
            <a:r>
              <a:rPr lang="en-US" altLang="zh-CN"/>
              <a:t>What</a:t>
            </a:r>
            <a:r>
              <a:rPr lang="zh-CN" altLang="en-US"/>
              <a:t> </a:t>
            </a:r>
            <a:r>
              <a:rPr lang="en-US" altLang="zh-CN"/>
              <a:t>happened</a:t>
            </a:r>
            <a:r>
              <a:rPr lang="zh-CN" altLang="en-US"/>
              <a:t> </a:t>
            </a:r>
            <a:r>
              <a:rPr lang="en-US" altLang="zh-CN"/>
              <a:t>if</a:t>
            </a:r>
            <a:r>
              <a:rPr lang="zh-CN" altLang="en-US"/>
              <a:t> </a:t>
            </a:r>
            <a:r>
              <a:rPr lang="en-US" altLang="zh-CN"/>
              <a:t>the</a:t>
            </a:r>
            <a:r>
              <a:rPr lang="zh-CN" altLang="en-US"/>
              <a:t> </a:t>
            </a:r>
            <a:r>
              <a:rPr lang="en-US" altLang="zh-CN"/>
              <a:t>start</a:t>
            </a:r>
            <a:r>
              <a:rPr lang="zh-CN" altLang="en-US"/>
              <a:t> </a:t>
            </a:r>
            <a:r>
              <a:rPr lang="en-US" altLang="zh-CN"/>
              <a:t>address</a:t>
            </a:r>
            <a:r>
              <a:rPr lang="zh-CN" altLang="en-US"/>
              <a:t> </a:t>
            </a:r>
            <a:r>
              <a:rPr lang="en-US" altLang="zh-CN"/>
              <a:t>of</a:t>
            </a:r>
            <a:r>
              <a:rPr lang="zh-CN" altLang="en-US"/>
              <a:t> </a:t>
            </a:r>
            <a:r>
              <a:rPr lang="en-US" altLang="zh-CN"/>
              <a:t>this</a:t>
            </a:r>
            <a:r>
              <a:rPr lang="zh-CN" altLang="en-US"/>
              <a:t> </a:t>
            </a:r>
            <a:r>
              <a:rPr lang="en-US" altLang="zh-CN"/>
              <a:t>array</a:t>
            </a:r>
            <a:r>
              <a:rPr lang="zh-CN" altLang="en-US"/>
              <a:t> </a:t>
            </a:r>
            <a:r>
              <a:rPr lang="en-US" altLang="zh-CN"/>
              <a:t>is</a:t>
            </a:r>
            <a:r>
              <a:rPr lang="zh-CN" altLang="en-US"/>
              <a:t> </a:t>
            </a:r>
            <a:r>
              <a:rPr lang="en-US" altLang="zh-CN" b="1" i="1"/>
              <a:t>not</a:t>
            </a:r>
            <a:r>
              <a:rPr lang="zh-CN" altLang="en-US"/>
              <a:t> </a:t>
            </a:r>
            <a:r>
              <a:rPr lang="en-US" altLang="zh-CN" err="1"/>
              <a:t>cacheline</a:t>
            </a:r>
            <a:r>
              <a:rPr lang="en-US" altLang="zh-CN"/>
              <a:t>-aligned?</a:t>
            </a:r>
            <a:endParaRPr lang="en-US"/>
          </a:p>
        </p:txBody>
      </p:sp>
      <p:graphicFrame>
        <p:nvGraphicFramePr>
          <p:cNvPr id="16" name="Table 16">
            <a:extLst>
              <a:ext uri="{FF2B5EF4-FFF2-40B4-BE49-F238E27FC236}">
                <a16:creationId xmlns:a16="http://schemas.microsoft.com/office/drawing/2014/main" id="{BF66B6E6-3878-6247-97DD-CE43856C1A5A}"/>
              </a:ext>
            </a:extLst>
          </p:cNvPr>
          <p:cNvGraphicFramePr>
            <a:graphicFrameLocks noGrp="1"/>
          </p:cNvGraphicFramePr>
          <p:nvPr/>
        </p:nvGraphicFramePr>
        <p:xfrm>
          <a:off x="1337317" y="418415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3" name="Straight Arrow Connector 22">
            <a:extLst>
              <a:ext uri="{FF2B5EF4-FFF2-40B4-BE49-F238E27FC236}">
                <a16:creationId xmlns:a16="http://schemas.microsoft.com/office/drawing/2014/main" id="{4460F4A7-4469-4F4E-8811-B1F4CDD61B19}"/>
              </a:ext>
            </a:extLst>
          </p:cNvPr>
          <p:cNvCxnSpPr/>
          <p:nvPr/>
        </p:nvCxnSpPr>
        <p:spPr>
          <a:xfrm>
            <a:off x="926275" y="418415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A5D5B9-F53E-2943-BF05-355511F25E6A}"/>
              </a:ext>
            </a:extLst>
          </p:cNvPr>
          <p:cNvSpPr txBox="1"/>
          <p:nvPr/>
        </p:nvSpPr>
        <p:spPr>
          <a:xfrm>
            <a:off x="213755" y="522341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25" name="Straight Arrow Connector 24">
            <a:extLst>
              <a:ext uri="{FF2B5EF4-FFF2-40B4-BE49-F238E27FC236}">
                <a16:creationId xmlns:a16="http://schemas.microsoft.com/office/drawing/2014/main" id="{2CA19241-F9AE-5649-A689-B5F6D0D9DE91}"/>
              </a:ext>
            </a:extLst>
          </p:cNvPr>
          <p:cNvCxnSpPr>
            <a:cxnSpLocks/>
          </p:cNvCxnSpPr>
          <p:nvPr/>
        </p:nvCxnSpPr>
        <p:spPr>
          <a:xfrm>
            <a:off x="1337317" y="390848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498DC6-7BC9-3A44-9723-9426573D04F9}"/>
              </a:ext>
            </a:extLst>
          </p:cNvPr>
          <p:cNvSpPr txBox="1"/>
          <p:nvPr/>
        </p:nvSpPr>
        <p:spPr>
          <a:xfrm>
            <a:off x="3837404" y="3618109"/>
            <a:ext cx="1031477" cy="646331"/>
          </a:xfrm>
          <a:prstGeom prst="rect">
            <a:avLst/>
          </a:prstGeom>
          <a:noFill/>
        </p:spPr>
        <p:txBody>
          <a:bodyPr wrap="square" rtlCol="0">
            <a:spAutoFit/>
          </a:bodyPr>
          <a:lstStyle/>
          <a:p>
            <a:r>
              <a:rPr lang="en-US" altLang="zh-CN"/>
              <a:t>16</a:t>
            </a:r>
          </a:p>
          <a:p>
            <a:r>
              <a:rPr lang="en-US" altLang="zh-CN"/>
              <a:t>columns</a:t>
            </a:r>
            <a:endParaRPr lang="en-US"/>
          </a:p>
        </p:txBody>
      </p:sp>
      <p:grpSp>
        <p:nvGrpSpPr>
          <p:cNvPr id="5" name="Group 4">
            <a:extLst>
              <a:ext uri="{FF2B5EF4-FFF2-40B4-BE49-F238E27FC236}">
                <a16:creationId xmlns:a16="http://schemas.microsoft.com/office/drawing/2014/main" id="{77F3932B-180C-1343-9651-FD46F0BDD982}"/>
              </a:ext>
            </a:extLst>
          </p:cNvPr>
          <p:cNvGrpSpPr/>
          <p:nvPr/>
        </p:nvGrpSpPr>
        <p:grpSpPr>
          <a:xfrm rot="16200000" flipH="1">
            <a:off x="1531267" y="4406900"/>
            <a:ext cx="2057400" cy="1949450"/>
            <a:chOff x="1549400" y="4419600"/>
            <a:chExt cx="2057400" cy="1949450"/>
          </a:xfrm>
        </p:grpSpPr>
        <p:cxnSp>
          <p:nvCxnSpPr>
            <p:cNvPr id="36" name="Straight Arrow Connector 35">
              <a:extLst>
                <a:ext uri="{FF2B5EF4-FFF2-40B4-BE49-F238E27FC236}">
                  <a16:creationId xmlns:a16="http://schemas.microsoft.com/office/drawing/2014/main" id="{D46121FF-F09F-1D4B-9D78-C3D3D5C92652}"/>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45D211-D0BC-8346-BA09-E3076FFD62A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B942C60-168E-E74F-93CF-A8EF1F3F09C6}"/>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7B74317-3D87-914C-A606-17EE2152F2A0}"/>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67CC80-8438-4F43-990B-F86031E3830C}"/>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764940-F45F-6C40-A922-314CEA2A295D}"/>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33D6F5-D794-BF41-AC0C-75B01369FC9E}"/>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E84AD9-31C8-694E-BCE1-9F227DAC2DFD}"/>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A92FF-01B0-094E-ADF6-61F0E2D081AD}"/>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A0B56D2D-785C-694A-9CAE-6BCDB8EFD4CD}"/>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graphicFrame>
        <p:nvGraphicFramePr>
          <p:cNvPr id="27" name="Table 16">
            <a:extLst>
              <a:ext uri="{FF2B5EF4-FFF2-40B4-BE49-F238E27FC236}">
                <a16:creationId xmlns:a16="http://schemas.microsoft.com/office/drawing/2014/main" id="{4B44A37E-C601-D14E-ACA0-F00D1000EE93}"/>
              </a:ext>
            </a:extLst>
          </p:cNvPr>
          <p:cNvGraphicFramePr>
            <a:graphicFrameLocks noGrp="1"/>
          </p:cNvGraphicFramePr>
          <p:nvPr>
            <p:extLst>
              <p:ext uri="{D42A27DB-BD31-4B8C-83A1-F6EECF244321}">
                <p14:modId xmlns:p14="http://schemas.microsoft.com/office/powerpoint/2010/main" val="2082488342"/>
              </p:ext>
            </p:extLst>
          </p:nvPr>
        </p:nvGraphicFramePr>
        <p:xfrm>
          <a:off x="6645435" y="4195520"/>
          <a:ext cx="2445300" cy="2447865"/>
        </p:xfrm>
        <a:graphic>
          <a:graphicData uri="http://schemas.openxmlformats.org/drawingml/2006/table">
            <a:tbl>
              <a:tblPr firstRow="1" bandRow="1">
                <a:tableStyleId>{5940675A-B579-460E-94D1-54222C63F5DA}</a:tableStyleId>
              </a:tblPr>
              <a:tblGrid>
                <a:gridCol w="489060">
                  <a:extLst>
                    <a:ext uri="{9D8B030D-6E8A-4147-A177-3AD203B41FA5}">
                      <a16:colId xmlns:a16="http://schemas.microsoft.com/office/drawing/2014/main" val="3322782215"/>
                    </a:ext>
                  </a:extLst>
                </a:gridCol>
                <a:gridCol w="489060">
                  <a:extLst>
                    <a:ext uri="{9D8B030D-6E8A-4147-A177-3AD203B41FA5}">
                      <a16:colId xmlns:a16="http://schemas.microsoft.com/office/drawing/2014/main" val="427994503"/>
                    </a:ext>
                  </a:extLst>
                </a:gridCol>
                <a:gridCol w="489060">
                  <a:extLst>
                    <a:ext uri="{9D8B030D-6E8A-4147-A177-3AD203B41FA5}">
                      <a16:colId xmlns:a16="http://schemas.microsoft.com/office/drawing/2014/main" val="1039741641"/>
                    </a:ext>
                  </a:extLst>
                </a:gridCol>
                <a:gridCol w="489060">
                  <a:extLst>
                    <a:ext uri="{9D8B030D-6E8A-4147-A177-3AD203B41FA5}">
                      <a16:colId xmlns:a16="http://schemas.microsoft.com/office/drawing/2014/main" val="2118182935"/>
                    </a:ext>
                  </a:extLst>
                </a:gridCol>
                <a:gridCol w="489060">
                  <a:extLst>
                    <a:ext uri="{9D8B030D-6E8A-4147-A177-3AD203B41FA5}">
                      <a16:colId xmlns:a16="http://schemas.microsoft.com/office/drawing/2014/main" val="2252476542"/>
                    </a:ext>
                  </a:extLst>
                </a:gridCol>
              </a:tblGrid>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742647968"/>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897524383"/>
                  </a:ext>
                </a:extLst>
              </a:tr>
              <a:tr h="489573">
                <a:tc>
                  <a:txBody>
                    <a:bodyPr/>
                    <a:lstStyle/>
                    <a:p>
                      <a:pPr algn="ctr"/>
                      <a:r>
                        <a:rPr lang="en-US" altLang="zh-CN">
                          <a:solidFill>
                            <a:schemeClr val="bg1"/>
                          </a:solidFill>
                        </a:rPr>
                        <a:t>…</a:t>
                      </a: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076337956"/>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39361000"/>
                  </a:ext>
                </a:extLst>
              </a:tr>
              <a:tr h="489573">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45657918"/>
                  </a:ext>
                </a:extLst>
              </a:tr>
            </a:tbl>
          </a:graphicData>
        </a:graphic>
      </p:graphicFrame>
      <p:cxnSp>
        <p:nvCxnSpPr>
          <p:cNvPr id="28" name="Straight Arrow Connector 27">
            <a:extLst>
              <a:ext uri="{FF2B5EF4-FFF2-40B4-BE49-F238E27FC236}">
                <a16:creationId xmlns:a16="http://schemas.microsoft.com/office/drawing/2014/main" id="{6503DB78-06AD-2148-8DCA-E3290D581104}"/>
              </a:ext>
            </a:extLst>
          </p:cNvPr>
          <p:cNvCxnSpPr/>
          <p:nvPr/>
        </p:nvCxnSpPr>
        <p:spPr>
          <a:xfrm>
            <a:off x="6234393" y="4195520"/>
            <a:ext cx="0" cy="24478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E0A9E4F-2B23-0140-9116-BDC0F394F804}"/>
              </a:ext>
            </a:extLst>
          </p:cNvPr>
          <p:cNvSpPr txBox="1"/>
          <p:nvPr/>
        </p:nvSpPr>
        <p:spPr>
          <a:xfrm>
            <a:off x="5521873" y="5234787"/>
            <a:ext cx="712507" cy="646331"/>
          </a:xfrm>
          <a:prstGeom prst="rect">
            <a:avLst/>
          </a:prstGeom>
          <a:noFill/>
        </p:spPr>
        <p:txBody>
          <a:bodyPr wrap="square" rtlCol="0">
            <a:spAutoFit/>
          </a:bodyPr>
          <a:lstStyle/>
          <a:p>
            <a:r>
              <a:rPr lang="en-US" altLang="zh-CN"/>
              <a:t>16</a:t>
            </a:r>
            <a:r>
              <a:rPr lang="zh-CN" altLang="en-US"/>
              <a:t> </a:t>
            </a:r>
            <a:r>
              <a:rPr lang="en-US" altLang="zh-CN"/>
              <a:t>rows</a:t>
            </a:r>
            <a:endParaRPr lang="en-US"/>
          </a:p>
        </p:txBody>
      </p:sp>
      <p:cxnSp>
        <p:nvCxnSpPr>
          <p:cNvPr id="30" name="Straight Arrow Connector 29">
            <a:extLst>
              <a:ext uri="{FF2B5EF4-FFF2-40B4-BE49-F238E27FC236}">
                <a16:creationId xmlns:a16="http://schemas.microsoft.com/office/drawing/2014/main" id="{4AF860C2-9B4E-114C-8F46-63432BBC3909}"/>
              </a:ext>
            </a:extLst>
          </p:cNvPr>
          <p:cNvCxnSpPr>
            <a:cxnSpLocks/>
          </p:cNvCxnSpPr>
          <p:nvPr/>
        </p:nvCxnSpPr>
        <p:spPr>
          <a:xfrm>
            <a:off x="6645435" y="3919855"/>
            <a:ext cx="24453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2622B93-6863-DC47-BBA8-CEAF6CF55EC8}"/>
              </a:ext>
            </a:extLst>
          </p:cNvPr>
          <p:cNvSpPr txBox="1"/>
          <p:nvPr/>
        </p:nvSpPr>
        <p:spPr>
          <a:xfrm>
            <a:off x="9145522" y="3629479"/>
            <a:ext cx="1031477" cy="646331"/>
          </a:xfrm>
          <a:prstGeom prst="rect">
            <a:avLst/>
          </a:prstGeom>
          <a:noFill/>
        </p:spPr>
        <p:txBody>
          <a:bodyPr wrap="square" rtlCol="0">
            <a:spAutoFit/>
          </a:bodyPr>
          <a:lstStyle/>
          <a:p>
            <a:r>
              <a:rPr lang="en-US" altLang="zh-CN"/>
              <a:t>16</a:t>
            </a:r>
          </a:p>
          <a:p>
            <a:r>
              <a:rPr lang="en-US" altLang="zh-CN"/>
              <a:t>columns</a:t>
            </a:r>
            <a:endParaRPr lang="en-US"/>
          </a:p>
        </p:txBody>
      </p:sp>
      <p:grpSp>
        <p:nvGrpSpPr>
          <p:cNvPr id="34" name="Group 33">
            <a:extLst>
              <a:ext uri="{FF2B5EF4-FFF2-40B4-BE49-F238E27FC236}">
                <a16:creationId xmlns:a16="http://schemas.microsoft.com/office/drawing/2014/main" id="{60ABDB18-52A0-8F4D-BEA2-CA74FE4F5F9D}"/>
              </a:ext>
            </a:extLst>
          </p:cNvPr>
          <p:cNvGrpSpPr/>
          <p:nvPr/>
        </p:nvGrpSpPr>
        <p:grpSpPr>
          <a:xfrm>
            <a:off x="6857518" y="4430970"/>
            <a:ext cx="4927600" cy="2172732"/>
            <a:chOff x="1549400" y="4419600"/>
            <a:chExt cx="4927600" cy="2172732"/>
          </a:xfrm>
        </p:grpSpPr>
        <p:cxnSp>
          <p:nvCxnSpPr>
            <p:cNvPr id="35" name="Straight Arrow Connector 34">
              <a:extLst>
                <a:ext uri="{FF2B5EF4-FFF2-40B4-BE49-F238E27FC236}">
                  <a16:creationId xmlns:a16="http://schemas.microsoft.com/office/drawing/2014/main" id="{EC956E95-A5C5-B14E-81CF-8F0750744E06}"/>
                </a:ext>
              </a:extLst>
            </p:cNvPr>
            <p:cNvCxnSpPr/>
            <p:nvPr/>
          </p:nvCxnSpPr>
          <p:spPr>
            <a:xfrm>
              <a:off x="1549400" y="44196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5F280CA-FFEE-C642-9FE8-A3DEE1F59D76}"/>
                </a:ext>
              </a:extLst>
            </p:cNvPr>
            <p:cNvCxnSpPr/>
            <p:nvPr/>
          </p:nvCxnSpPr>
          <p:spPr>
            <a:xfrm>
              <a:off x="1549400" y="490220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5B79371-0D34-5642-AD76-3DF404C94B68}"/>
                </a:ext>
              </a:extLst>
            </p:cNvPr>
            <p:cNvCxnSpPr/>
            <p:nvPr/>
          </p:nvCxnSpPr>
          <p:spPr>
            <a:xfrm>
              <a:off x="1549400" y="5408083"/>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205D1-DADF-1141-AAE5-E6C991AB108D}"/>
                </a:ext>
              </a:extLst>
            </p:cNvPr>
            <p:cNvCxnSpPr/>
            <p:nvPr/>
          </p:nvCxnSpPr>
          <p:spPr>
            <a:xfrm>
              <a:off x="1549400" y="5869748"/>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500D0FA-A94D-1B40-AABD-B7968A02E7E9}"/>
                </a:ext>
              </a:extLst>
            </p:cNvPr>
            <p:cNvCxnSpPr/>
            <p:nvPr/>
          </p:nvCxnSpPr>
          <p:spPr>
            <a:xfrm>
              <a:off x="1549400" y="6369050"/>
              <a:ext cx="2057400" cy="0"/>
            </a:xfrm>
            <a:prstGeom prst="straightConnector1">
              <a:avLst/>
            </a:prstGeom>
            <a:ln w="28575">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9A5B2EC-1826-C44B-AD69-147EE033A1EA}"/>
                </a:ext>
              </a:extLst>
            </p:cNvPr>
            <p:cNvCxnSpPr>
              <a:cxnSpLocks/>
            </p:cNvCxnSpPr>
            <p:nvPr/>
          </p:nvCxnSpPr>
          <p:spPr>
            <a:xfrm flipH="1">
              <a:off x="1549400" y="44196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85A06B1-276E-A347-A295-B8219E1175D5}"/>
                </a:ext>
              </a:extLst>
            </p:cNvPr>
            <p:cNvCxnSpPr>
              <a:cxnSpLocks/>
            </p:cNvCxnSpPr>
            <p:nvPr/>
          </p:nvCxnSpPr>
          <p:spPr>
            <a:xfrm flipH="1">
              <a:off x="1549400" y="4902200"/>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25EF57B-72C5-0B46-B147-4C4D5CD36132}"/>
                </a:ext>
              </a:extLst>
            </p:cNvPr>
            <p:cNvCxnSpPr>
              <a:cxnSpLocks/>
            </p:cNvCxnSpPr>
            <p:nvPr/>
          </p:nvCxnSpPr>
          <p:spPr>
            <a:xfrm flipH="1">
              <a:off x="1549400" y="5397731"/>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2E116B2-8A31-2A4A-B93E-9356C12A9DD7}"/>
                </a:ext>
              </a:extLst>
            </p:cNvPr>
            <p:cNvCxnSpPr>
              <a:cxnSpLocks/>
            </p:cNvCxnSpPr>
            <p:nvPr/>
          </p:nvCxnSpPr>
          <p:spPr>
            <a:xfrm flipH="1">
              <a:off x="1561272" y="5880306"/>
              <a:ext cx="1892300" cy="482600"/>
            </a:xfrm>
            <a:prstGeom prst="line">
              <a:avLst/>
            </a:prstGeom>
            <a:ln w="28575">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D10CAAD-D21D-394B-9B6F-72AD52B63182}"/>
                </a:ext>
              </a:extLst>
            </p:cNvPr>
            <p:cNvSpPr txBox="1"/>
            <p:nvPr/>
          </p:nvSpPr>
          <p:spPr>
            <a:xfrm>
              <a:off x="3928258" y="6223000"/>
              <a:ext cx="2548742" cy="369332"/>
            </a:xfrm>
            <a:prstGeom prst="rect">
              <a:avLst/>
            </a:prstGeom>
            <a:noFill/>
          </p:spPr>
          <p:txBody>
            <a:bodyPr wrap="square" rtlCol="0">
              <a:spAutoFit/>
            </a:bodyPr>
            <a:lstStyle/>
            <a:p>
              <a:r>
                <a:rPr lang="en-US" altLang="zh-CN"/>
                <a:t>Access</a:t>
              </a:r>
              <a:r>
                <a:rPr lang="zh-CN" altLang="en-US"/>
                <a:t> </a:t>
              </a:r>
              <a:r>
                <a:rPr lang="en-US" altLang="zh-CN"/>
                <a:t>sequence</a:t>
              </a:r>
              <a:endParaRPr lang="en-US"/>
            </a:p>
          </p:txBody>
        </p:sp>
      </p:grpSp>
    </p:spTree>
    <p:extLst>
      <p:ext uri="{BB962C8B-B14F-4D97-AF65-F5344CB8AC3E}">
        <p14:creationId xmlns:p14="http://schemas.microsoft.com/office/powerpoint/2010/main" val="5701508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6A80-2889-5C4D-987E-53484956BF8E}"/>
              </a:ext>
            </a:extLst>
          </p:cNvPr>
          <p:cNvSpPr>
            <a:spLocks noGrp="1"/>
          </p:cNvSpPr>
          <p:nvPr>
            <p:ph type="title"/>
          </p:nvPr>
        </p:nvSpPr>
        <p:spPr/>
        <p:txBody>
          <a:bodyPr/>
          <a:lstStyle/>
          <a:p>
            <a:r>
              <a:rPr lang="en-US"/>
              <a:t>3 Logic design (25 points)</a:t>
            </a:r>
          </a:p>
        </p:txBody>
      </p:sp>
      <p:sp>
        <p:nvSpPr>
          <p:cNvPr id="3" name="Text Placeholder 2">
            <a:extLst>
              <a:ext uri="{FF2B5EF4-FFF2-40B4-BE49-F238E27FC236}">
                <a16:creationId xmlns:a16="http://schemas.microsoft.com/office/drawing/2014/main" id="{18EE7C6D-7A55-D540-83DC-1B07630F2F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3AC8F7-B267-8148-ADFA-484DF59C636E}"/>
              </a:ext>
            </a:extLst>
          </p:cNvPr>
          <p:cNvSpPr>
            <a:spLocks noGrp="1"/>
          </p:cNvSpPr>
          <p:nvPr>
            <p:ph type="sldNum" sz="quarter" idx="12"/>
          </p:nvPr>
        </p:nvSpPr>
        <p:spPr/>
        <p:txBody>
          <a:bodyPr/>
          <a:lstStyle/>
          <a:p>
            <a:fld id="{8D4EC0DA-4BF5-A643-9CB7-B11B04F56005}" type="slidenum">
              <a:rPr lang="en-US" smtClean="0"/>
              <a:pPr/>
              <a:t>72</a:t>
            </a:fld>
            <a:endParaRPr lang="en-US"/>
          </a:p>
        </p:txBody>
      </p:sp>
    </p:spTree>
    <p:extLst>
      <p:ext uri="{BB962C8B-B14F-4D97-AF65-F5344CB8AC3E}">
        <p14:creationId xmlns:p14="http://schemas.microsoft.com/office/powerpoint/2010/main" val="2838847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t>3-A</a:t>
            </a:r>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lstStyle/>
          <a:p>
            <a:pPr marL="0" indent="0">
              <a:buNone/>
            </a:pPr>
            <a:r>
              <a:rPr lang="en-US"/>
              <a:t>What is the </a:t>
            </a:r>
            <a:r>
              <a:rPr lang="en-US" err="1"/>
              <a:t>boolean</a:t>
            </a:r>
            <a:r>
              <a:rPr lang="en-US"/>
              <a:t> expression that corresponds to what the following logic circuit outputs? (Please write the expression with the most direct correspondence to this circuit without simplification.)</a:t>
            </a:r>
          </a:p>
          <a:p>
            <a:r>
              <a:rPr lang="en-US">
                <a:solidFill>
                  <a:srgbClr val="FF0000"/>
                </a:solidFill>
              </a:rPr>
              <a:t>(bar(A+B))·C</a:t>
            </a:r>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73</a:t>
            </a:fld>
            <a:endParaRPr lang="en-US"/>
          </a:p>
        </p:txBody>
      </p:sp>
      <p:pic>
        <p:nvPicPr>
          <p:cNvPr id="5" name="Picture 4">
            <a:extLst>
              <a:ext uri="{FF2B5EF4-FFF2-40B4-BE49-F238E27FC236}">
                <a16:creationId xmlns:a16="http://schemas.microsoft.com/office/drawing/2014/main" id="{8ECD43D6-5C58-AD49-9A8A-6580DC8C5CCF}"/>
              </a:ext>
            </a:extLst>
          </p:cNvPr>
          <p:cNvPicPr>
            <a:picLocks noChangeAspect="1"/>
          </p:cNvPicPr>
          <p:nvPr/>
        </p:nvPicPr>
        <p:blipFill>
          <a:blip r:embed="rId2"/>
          <a:stretch>
            <a:fillRect/>
          </a:stretch>
        </p:blipFill>
        <p:spPr>
          <a:xfrm>
            <a:off x="4284134" y="300038"/>
            <a:ext cx="4876800" cy="1346200"/>
          </a:xfrm>
          <a:prstGeom prst="rect">
            <a:avLst/>
          </a:prstGeom>
        </p:spPr>
      </p:pic>
    </p:spTree>
    <p:extLst>
      <p:ext uri="{BB962C8B-B14F-4D97-AF65-F5344CB8AC3E}">
        <p14:creationId xmlns:p14="http://schemas.microsoft.com/office/powerpoint/2010/main" val="42031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5298A-7BBF-4044-9152-E68789E09679}"/>
              </a:ext>
            </a:extLst>
          </p:cNvPr>
          <p:cNvSpPr>
            <a:spLocks noGrp="1"/>
          </p:cNvSpPr>
          <p:nvPr>
            <p:ph type="title"/>
          </p:nvPr>
        </p:nvSpPr>
        <p:spPr/>
        <p:txBody>
          <a:bodyPr/>
          <a:lstStyle/>
          <a:p>
            <a:r>
              <a:rPr lang="en-US"/>
              <a:t>3-B</a:t>
            </a:r>
          </a:p>
        </p:txBody>
      </p:sp>
      <p:sp>
        <p:nvSpPr>
          <p:cNvPr id="3" name="Content Placeholder 2">
            <a:extLst>
              <a:ext uri="{FF2B5EF4-FFF2-40B4-BE49-F238E27FC236}">
                <a16:creationId xmlns:a16="http://schemas.microsoft.com/office/drawing/2014/main" id="{677478FD-78C8-F449-B4D6-325C2D1502C1}"/>
              </a:ext>
            </a:extLst>
          </p:cNvPr>
          <p:cNvSpPr>
            <a:spLocks noGrp="1"/>
          </p:cNvSpPr>
          <p:nvPr>
            <p:ph idx="1"/>
          </p:nvPr>
        </p:nvSpPr>
        <p:spPr/>
        <p:txBody>
          <a:bodyPr/>
          <a:lstStyle/>
          <a:p>
            <a:pPr marL="0" indent="0">
              <a:buNone/>
            </a:pPr>
            <a:r>
              <a:rPr lang="en-US" dirty="0"/>
              <a:t>Please simplify the </a:t>
            </a:r>
            <a:r>
              <a:rPr lang="en-US" dirty="0" err="1"/>
              <a:t>boolean</a:t>
            </a:r>
            <a:r>
              <a:rPr lang="en-US" dirty="0"/>
              <a:t> expression (A+B)·(A+B) according to the </a:t>
            </a:r>
            <a:r>
              <a:rPr lang="en-US" dirty="0" err="1"/>
              <a:t>boolean</a:t>
            </a:r>
            <a:r>
              <a:rPr lang="en-US" dirty="0"/>
              <a:t> logic laws in Appendix 6. Write down the detailed steps where each step applies only one law and name that law</a:t>
            </a:r>
          </a:p>
          <a:p>
            <a:r>
              <a:rPr lang="en-US" altLang="zh-CN" dirty="0">
                <a:solidFill>
                  <a:srgbClr val="FF0000"/>
                </a:solidFill>
              </a:rPr>
              <a:t>Covered</a:t>
            </a:r>
            <a:r>
              <a:rPr lang="zh-CN" altLang="en-US" dirty="0">
                <a:solidFill>
                  <a:srgbClr val="FF0000"/>
                </a:solidFill>
              </a:rPr>
              <a:t> </a:t>
            </a:r>
            <a:r>
              <a:rPr lang="en-US" altLang="zh-CN" dirty="0">
                <a:solidFill>
                  <a:srgbClr val="FF0000"/>
                </a:solidFill>
              </a:rPr>
              <a:t>in</a:t>
            </a:r>
            <a:r>
              <a:rPr lang="zh-CN" altLang="en-US" dirty="0">
                <a:solidFill>
                  <a:srgbClr val="FF0000"/>
                </a:solidFill>
              </a:rPr>
              <a:t> </a:t>
            </a:r>
            <a:r>
              <a:rPr lang="en-US" altLang="zh-CN" dirty="0">
                <a:solidFill>
                  <a:srgbClr val="FF0000"/>
                </a:solidFill>
              </a:rPr>
              <a:t>Q2</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recitation</a:t>
            </a:r>
            <a:r>
              <a:rPr lang="zh-CN" altLang="en-US" dirty="0">
                <a:solidFill>
                  <a:srgbClr val="FF0000"/>
                </a:solidFill>
              </a:rPr>
              <a:t> </a:t>
            </a:r>
            <a:r>
              <a:rPr lang="en-US" altLang="zh-CN" dirty="0">
                <a:solidFill>
                  <a:srgbClr val="FF0000"/>
                </a:solidFill>
              </a:rPr>
              <a:t>13</a:t>
            </a:r>
            <a:endParaRPr lang="en-US" dirty="0">
              <a:solidFill>
                <a:srgbClr val="FF0000"/>
              </a:solidFill>
            </a:endParaRPr>
          </a:p>
          <a:p>
            <a:endParaRPr lang="en-US" dirty="0"/>
          </a:p>
        </p:txBody>
      </p:sp>
      <p:sp>
        <p:nvSpPr>
          <p:cNvPr id="4" name="Slide Number Placeholder 3">
            <a:extLst>
              <a:ext uri="{FF2B5EF4-FFF2-40B4-BE49-F238E27FC236}">
                <a16:creationId xmlns:a16="http://schemas.microsoft.com/office/drawing/2014/main" id="{2D31F667-6D5D-4C45-87BB-899B4DBFBD40}"/>
              </a:ext>
            </a:extLst>
          </p:cNvPr>
          <p:cNvSpPr>
            <a:spLocks noGrp="1"/>
          </p:cNvSpPr>
          <p:nvPr>
            <p:ph type="sldNum" sz="quarter" idx="12"/>
          </p:nvPr>
        </p:nvSpPr>
        <p:spPr/>
        <p:txBody>
          <a:bodyPr/>
          <a:lstStyle/>
          <a:p>
            <a:fld id="{8D4EC0DA-4BF5-A643-9CB7-B11B04F56005}" type="slidenum">
              <a:rPr lang="en-US" smtClean="0"/>
              <a:pPr/>
              <a:t>74</a:t>
            </a:fld>
            <a:endParaRPr lang="en-US"/>
          </a:p>
        </p:txBody>
      </p:sp>
    </p:spTree>
    <p:extLst>
      <p:ext uri="{BB962C8B-B14F-4D97-AF65-F5344CB8AC3E}">
        <p14:creationId xmlns:p14="http://schemas.microsoft.com/office/powerpoint/2010/main" val="29933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Q2 </a:t>
            </a:r>
            <a:r>
              <a:rPr lang="en-US" dirty="0"/>
              <a:t>Simplify </a:t>
            </a:r>
            <a:r>
              <a:rPr lang="en-US" dirty="0" err="1"/>
              <a:t>boolean</a:t>
            </a:r>
            <a:r>
              <a:rPr lang="en-US" dirty="0"/>
              <a:t> expression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AD2F937-36CB-498B-B513-CA1AEA873AF3}"/>
                  </a:ext>
                </a:extLst>
              </p:cNvPr>
              <p:cNvSpPr>
                <a:spLocks noGrp="1"/>
              </p:cNvSpPr>
              <p:nvPr>
                <p:ph idx="1"/>
              </p:nvPr>
            </p:nvSpPr>
            <p:spPr/>
            <p:txBody>
              <a:bodyPr/>
              <a:lstStyle/>
              <a:p>
                <a:r>
                  <a:rPr lang="en-US"/>
                  <a:t>Simplify </a:t>
                </a:r>
                <a:r>
                  <a:rPr lang="en-US" err="1"/>
                  <a:t>boolean</a:t>
                </a:r>
                <a:r>
                  <a:rPr lang="en-US"/>
                  <a:t> expression (A+B) ⋅(</a:t>
                </a:r>
                <a14:m>
                  <m:oMath xmlns:m="http://schemas.openxmlformats.org/officeDocument/2006/math">
                    <m:acc>
                      <m:accPr>
                        <m:chr m:val="̅"/>
                        <m:ctrlPr>
                          <a:rPr lang="pt-BR" i="1">
                            <a:latin typeface="Cambria Math" panose="02040503050406030204" pitchFamily="18" charset="0"/>
                          </a:rPr>
                        </m:ctrlPr>
                      </m:accPr>
                      <m:e>
                        <m:r>
                          <a:rPr lang="en-US" i="1">
                            <a:latin typeface="Cambria Math" panose="02040503050406030204" pitchFamily="18" charset="0"/>
                          </a:rPr>
                          <m:t>𝐴</m:t>
                        </m:r>
                      </m:e>
                    </m:acc>
                    <m:r>
                      <a:rPr lang="en-US" i="1">
                        <a:latin typeface="Cambria Math" panose="02040503050406030204" pitchFamily="18" charset="0"/>
                      </a:rPr>
                      <m:t> </m:t>
                    </m:r>
                  </m:oMath>
                </a14:m>
                <a:r>
                  <a:rPr lang="en-US"/>
                  <a:t>+</a:t>
                </a:r>
                <a:r>
                  <a:rPr lang="pt-BR"/>
                  <a:t> </a:t>
                </a:r>
                <a14:m>
                  <m:oMath xmlns:m="http://schemas.openxmlformats.org/officeDocument/2006/math">
                    <m:acc>
                      <m:accPr>
                        <m:chr m:val="̅"/>
                        <m:ctrlPr>
                          <a:rPr lang="pt-BR" i="1">
                            <a:latin typeface="Cambria Math" panose="02040503050406030204" pitchFamily="18" charset="0"/>
                          </a:rPr>
                        </m:ctrlPr>
                      </m:accPr>
                      <m:e>
                        <m:r>
                          <a:rPr lang="en-US" b="0" i="1" smtClean="0">
                            <a:latin typeface="Cambria Math" panose="02040503050406030204" pitchFamily="18" charset="0"/>
                          </a:rPr>
                          <m:t>𝐵</m:t>
                        </m:r>
                      </m:e>
                    </m:acc>
                  </m:oMath>
                </a14:m>
                <a:r>
                  <a:rPr lang="en-US"/>
                  <a:t>).</a:t>
                </a:r>
              </a:p>
              <a:p>
                <a:r>
                  <a:rPr lang="en-US"/>
                  <a:t>You may write `*` for ⋅, and write `</a:t>
                </a:r>
                <a:r>
                  <a:rPr lang="en-US" err="1"/>
                  <a:t>barA</a:t>
                </a:r>
                <a:r>
                  <a:rPr lang="en-US"/>
                  <a:t>` for </a:t>
                </a:r>
                <a14:m>
                  <m:oMath xmlns:m="http://schemas.openxmlformats.org/officeDocument/2006/math">
                    <m:acc>
                      <m:accPr>
                        <m:chr m:val="̅"/>
                        <m:ctrlPr>
                          <a:rPr lang="pt-BR" i="1">
                            <a:latin typeface="Cambria Math" panose="02040503050406030204" pitchFamily="18" charset="0"/>
                          </a:rPr>
                        </m:ctrlPr>
                      </m:accPr>
                      <m:e>
                        <m:r>
                          <a:rPr lang="en-US" i="1">
                            <a:latin typeface="Cambria Math" panose="02040503050406030204" pitchFamily="18" charset="0"/>
                          </a:rPr>
                          <m:t>𝐴</m:t>
                        </m:r>
                      </m:e>
                    </m:acc>
                  </m:oMath>
                </a14:m>
                <a:r>
                  <a:rPr lang="en-US"/>
                  <a:t> (or `</a:t>
                </a:r>
                <a:r>
                  <a:rPr lang="en-US" err="1"/>
                  <a:t>barB</a:t>
                </a:r>
                <a:r>
                  <a:rPr lang="en-US"/>
                  <a:t>` or </a:t>
                </a:r>
                <a14:m>
                  <m:oMath xmlns:m="http://schemas.openxmlformats.org/officeDocument/2006/math">
                    <m:acc>
                      <m:accPr>
                        <m:chr m:val="̅"/>
                        <m:ctrlPr>
                          <a:rPr lang="pt-BR" i="1">
                            <a:latin typeface="Cambria Math" panose="02040503050406030204" pitchFamily="18" charset="0"/>
                          </a:rPr>
                        </m:ctrlPr>
                      </m:accPr>
                      <m:e>
                        <m:r>
                          <a:rPr lang="en-US" b="0" i="1" smtClean="0">
                            <a:latin typeface="Cambria Math" panose="02040503050406030204" pitchFamily="18" charset="0"/>
                          </a:rPr>
                          <m:t>𝐵</m:t>
                        </m:r>
                      </m:e>
                    </m:acc>
                  </m:oMath>
                </a14:m>
                <a:r>
                  <a:rPr lang="en-US"/>
                  <a:t>)</a:t>
                </a:r>
              </a:p>
              <a:p>
                <a:r>
                  <a:rPr lang="en-US"/>
                  <a:t>(A+B)*(</a:t>
                </a:r>
                <a:r>
                  <a:rPr lang="en-US" err="1"/>
                  <a:t>barA+barB</a:t>
                </a:r>
                <a:r>
                  <a:rPr lang="en-US"/>
                  <a:t>)</a:t>
                </a:r>
              </a:p>
              <a:p>
                <a:r>
                  <a:rPr lang="en-US"/>
                  <a:t>=(A+B)*</a:t>
                </a:r>
                <a:r>
                  <a:rPr lang="en-US" err="1"/>
                  <a:t>barA</a:t>
                </a:r>
                <a:r>
                  <a:rPr lang="en-US"/>
                  <a:t> + (A+B)*</a:t>
                </a:r>
                <a:r>
                  <a:rPr lang="en-US" err="1"/>
                  <a:t>barB</a:t>
                </a:r>
                <a:endParaRPr lang="en-US"/>
              </a:p>
              <a:p>
                <a:r>
                  <a:rPr lang="en-US"/>
                  <a:t>=</a:t>
                </a:r>
                <a:r>
                  <a:rPr lang="en-US" err="1"/>
                  <a:t>barA</a:t>
                </a:r>
                <a:r>
                  <a:rPr lang="en-US"/>
                  <a:t>*A + </a:t>
                </a:r>
                <a:r>
                  <a:rPr lang="en-US" err="1"/>
                  <a:t>barA</a:t>
                </a:r>
                <a:r>
                  <a:rPr lang="en-US"/>
                  <a:t>*B + </a:t>
                </a:r>
                <a:r>
                  <a:rPr lang="en-US" err="1"/>
                  <a:t>barB</a:t>
                </a:r>
                <a:r>
                  <a:rPr lang="en-US"/>
                  <a:t>*A + </a:t>
                </a:r>
                <a:r>
                  <a:rPr lang="en-US" err="1"/>
                  <a:t>barB</a:t>
                </a:r>
                <a:r>
                  <a:rPr lang="en-US"/>
                  <a:t>*B</a:t>
                </a:r>
              </a:p>
              <a:p>
                <a:r>
                  <a:rPr lang="en-US"/>
                  <a:t>=0+barA*</a:t>
                </a:r>
                <a:r>
                  <a:rPr lang="en-US" err="1"/>
                  <a:t>B+barB</a:t>
                </a:r>
                <a:r>
                  <a:rPr lang="en-US"/>
                  <a:t>*A+0</a:t>
                </a:r>
              </a:p>
              <a:p>
                <a:r>
                  <a:rPr lang="en-US"/>
                  <a:t>=</a:t>
                </a:r>
                <a:r>
                  <a:rPr lang="en-US" err="1">
                    <a:solidFill>
                      <a:srgbClr val="C00000"/>
                    </a:solidFill>
                  </a:rPr>
                  <a:t>barA</a:t>
                </a:r>
                <a:r>
                  <a:rPr lang="en-US">
                    <a:solidFill>
                      <a:srgbClr val="C00000"/>
                    </a:solidFill>
                  </a:rPr>
                  <a:t>*</a:t>
                </a:r>
                <a:r>
                  <a:rPr lang="en-US" err="1">
                    <a:solidFill>
                      <a:srgbClr val="C00000"/>
                    </a:solidFill>
                  </a:rPr>
                  <a:t>B+barB</a:t>
                </a:r>
                <a:r>
                  <a:rPr lang="en-US">
                    <a:solidFill>
                      <a:srgbClr val="C00000"/>
                    </a:solidFill>
                  </a:rPr>
                  <a:t>*A</a:t>
                </a:r>
              </a:p>
            </p:txBody>
          </p:sp>
        </mc:Choice>
        <mc:Fallback xmlns="">
          <p:sp>
            <p:nvSpPr>
              <p:cNvPr id="5" name="Content Placeholder 4">
                <a:extLst>
                  <a:ext uri="{FF2B5EF4-FFF2-40B4-BE49-F238E27FC236}">
                    <a16:creationId xmlns:a16="http://schemas.microsoft.com/office/drawing/2014/main" id="{EAD2F937-36CB-498B-B513-CA1AEA873AF3}"/>
                  </a:ext>
                </a:extLst>
              </p:cNvPr>
              <p:cNvSpPr>
                <a:spLocks noGrp="1" noRot="1" noChangeAspect="1" noMove="1" noResize="1" noEditPoints="1" noAdjustHandles="1" noChangeArrowheads="1" noChangeShapeType="1" noTextEdit="1"/>
              </p:cNvSpPr>
              <p:nvPr>
                <p:ph idx="1"/>
              </p:nvPr>
            </p:nvSpPr>
            <p:spPr>
              <a:blipFill>
                <a:blip r:embed="rId3"/>
                <a:stretch>
                  <a:fillRect l="-1043" t="-2661"/>
                </a:stretch>
              </a:blipFill>
            </p:spPr>
            <p:txBody>
              <a:bodyPr/>
              <a:lstStyle/>
              <a:p>
                <a:r>
                  <a:rPr lang="en-US">
                    <a:noFill/>
                  </a:rPr>
                  <a:t> </a:t>
                </a:r>
              </a:p>
            </p:txBody>
          </p:sp>
        </mc:Fallback>
      </mc:AlternateContent>
      <p:sp>
        <p:nvSpPr>
          <p:cNvPr id="3" name="TextBox 2"/>
          <p:cNvSpPr txBox="1"/>
          <p:nvPr/>
        </p:nvSpPr>
        <p:spPr>
          <a:xfrm>
            <a:off x="6100354" y="3448594"/>
            <a:ext cx="3317966" cy="369332"/>
          </a:xfrm>
          <a:prstGeom prst="rect">
            <a:avLst/>
          </a:prstGeom>
          <a:noFill/>
        </p:spPr>
        <p:txBody>
          <a:bodyPr wrap="square" rtlCol="0">
            <a:spAutoFit/>
          </a:bodyPr>
          <a:lstStyle/>
          <a:p>
            <a:r>
              <a:rPr lang="en-US">
                <a:solidFill>
                  <a:schemeClr val="accent1"/>
                </a:solidFill>
              </a:rPr>
              <a:t>Distribution law</a:t>
            </a:r>
          </a:p>
        </p:txBody>
      </p:sp>
      <p:sp>
        <p:nvSpPr>
          <p:cNvPr id="6" name="TextBox 5"/>
          <p:cNvSpPr txBox="1"/>
          <p:nvPr/>
        </p:nvSpPr>
        <p:spPr>
          <a:xfrm>
            <a:off x="6840583" y="3952863"/>
            <a:ext cx="3317966" cy="369332"/>
          </a:xfrm>
          <a:prstGeom prst="rect">
            <a:avLst/>
          </a:prstGeom>
          <a:noFill/>
        </p:spPr>
        <p:txBody>
          <a:bodyPr wrap="square" rtlCol="0">
            <a:spAutoFit/>
          </a:bodyPr>
          <a:lstStyle/>
          <a:p>
            <a:r>
              <a:rPr lang="en-US">
                <a:solidFill>
                  <a:schemeClr val="accent1"/>
                </a:solidFill>
              </a:rPr>
              <a:t>Distribution law</a:t>
            </a:r>
          </a:p>
        </p:txBody>
      </p:sp>
      <p:sp>
        <p:nvSpPr>
          <p:cNvPr id="7" name="TextBox 6"/>
          <p:cNvSpPr txBox="1"/>
          <p:nvPr/>
        </p:nvSpPr>
        <p:spPr>
          <a:xfrm>
            <a:off x="5612674" y="4425200"/>
            <a:ext cx="3317966" cy="369332"/>
          </a:xfrm>
          <a:prstGeom prst="rect">
            <a:avLst/>
          </a:prstGeom>
          <a:noFill/>
        </p:spPr>
        <p:txBody>
          <a:bodyPr wrap="square" rtlCol="0">
            <a:spAutoFit/>
          </a:bodyPr>
          <a:lstStyle/>
          <a:p>
            <a:r>
              <a:rPr lang="en-US">
                <a:solidFill>
                  <a:schemeClr val="accent1"/>
                </a:solidFill>
              </a:rPr>
              <a:t>Inverse law</a:t>
            </a:r>
          </a:p>
        </p:txBody>
      </p:sp>
      <p:sp>
        <p:nvSpPr>
          <p:cNvPr id="8" name="TextBox 7"/>
          <p:cNvSpPr txBox="1"/>
          <p:nvPr/>
        </p:nvSpPr>
        <p:spPr>
          <a:xfrm>
            <a:off x="5612674" y="4931749"/>
            <a:ext cx="3317966" cy="369332"/>
          </a:xfrm>
          <a:prstGeom prst="rect">
            <a:avLst/>
          </a:prstGeom>
          <a:noFill/>
        </p:spPr>
        <p:txBody>
          <a:bodyPr wrap="square" rtlCol="0">
            <a:spAutoFit/>
          </a:bodyPr>
          <a:lstStyle/>
          <a:p>
            <a:r>
              <a:rPr lang="en-US">
                <a:solidFill>
                  <a:schemeClr val="accent1"/>
                </a:solidFill>
              </a:rPr>
              <a:t>Basic law</a:t>
            </a:r>
          </a:p>
        </p:txBody>
      </p:sp>
    </p:spTree>
    <p:extLst>
      <p:ext uri="{BB962C8B-B14F-4D97-AF65-F5344CB8AC3E}">
        <p14:creationId xmlns:p14="http://schemas.microsoft.com/office/powerpoint/2010/main" val="1267146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B808-7604-C64C-A0C0-28A07182CC6B}"/>
              </a:ext>
            </a:extLst>
          </p:cNvPr>
          <p:cNvSpPr>
            <a:spLocks noGrp="1"/>
          </p:cNvSpPr>
          <p:nvPr>
            <p:ph type="title"/>
          </p:nvPr>
        </p:nvSpPr>
        <p:spPr/>
        <p:txBody>
          <a:bodyPr/>
          <a:lstStyle/>
          <a:p>
            <a:r>
              <a:rPr lang="en-US"/>
              <a:t>3-C</a:t>
            </a:r>
          </a:p>
        </p:txBody>
      </p:sp>
      <p:sp>
        <p:nvSpPr>
          <p:cNvPr id="3" name="Content Placeholder 2">
            <a:extLst>
              <a:ext uri="{FF2B5EF4-FFF2-40B4-BE49-F238E27FC236}">
                <a16:creationId xmlns:a16="http://schemas.microsoft.com/office/drawing/2014/main" id="{72CAFE98-D6A7-664C-A857-AE6012252042}"/>
              </a:ext>
            </a:extLst>
          </p:cNvPr>
          <p:cNvSpPr>
            <a:spLocks noGrp="1"/>
          </p:cNvSpPr>
          <p:nvPr>
            <p:ph idx="1"/>
          </p:nvPr>
        </p:nvSpPr>
        <p:spPr/>
        <p:txBody>
          <a:bodyPr/>
          <a:lstStyle/>
          <a:p>
            <a:r>
              <a:rPr lang="en-US"/>
              <a:t>If we are to use a single logic gate to implement the simplified expression in B. Which gate to use?</a:t>
            </a:r>
          </a:p>
          <a:p>
            <a:pPr marL="514350" indent="-514350">
              <a:buFont typeface="+mj-lt"/>
              <a:buAutoNum type="arabicPeriod"/>
            </a:pPr>
            <a:r>
              <a:rPr lang="en-US"/>
              <a:t>AND </a:t>
            </a:r>
          </a:p>
          <a:p>
            <a:pPr marL="514350" indent="-514350">
              <a:buFont typeface="+mj-lt"/>
              <a:buAutoNum type="arabicPeriod"/>
            </a:pPr>
            <a:r>
              <a:rPr lang="en-US"/>
              <a:t>OR </a:t>
            </a:r>
          </a:p>
          <a:p>
            <a:pPr marL="514350" indent="-514350">
              <a:buFont typeface="+mj-lt"/>
              <a:buAutoNum type="arabicPeriod"/>
            </a:pPr>
            <a:r>
              <a:rPr lang="en-US"/>
              <a:t>NOR </a:t>
            </a:r>
          </a:p>
          <a:p>
            <a:pPr marL="514350" indent="-514350">
              <a:buFont typeface="+mj-lt"/>
              <a:buAutoNum type="arabicPeriod"/>
            </a:pPr>
            <a:r>
              <a:rPr lang="en-US"/>
              <a:t>NAND </a:t>
            </a:r>
          </a:p>
          <a:p>
            <a:pPr marL="514350" indent="-514350">
              <a:buFont typeface="+mj-lt"/>
              <a:buAutoNum type="arabicPeriod"/>
            </a:pPr>
            <a:r>
              <a:rPr lang="en-US"/>
              <a:t>XOR </a:t>
            </a:r>
          </a:p>
          <a:p>
            <a:pPr marL="514350" indent="-514350">
              <a:buFont typeface="+mj-lt"/>
              <a:buAutoNum type="arabicPeriod"/>
            </a:pPr>
            <a:r>
              <a:rPr lang="en-US"/>
              <a:t>None of the above</a:t>
            </a:r>
          </a:p>
        </p:txBody>
      </p:sp>
      <p:sp>
        <p:nvSpPr>
          <p:cNvPr id="4" name="Slide Number Placeholder 3">
            <a:extLst>
              <a:ext uri="{FF2B5EF4-FFF2-40B4-BE49-F238E27FC236}">
                <a16:creationId xmlns:a16="http://schemas.microsoft.com/office/drawing/2014/main" id="{F3AECF8F-C034-1341-88CB-A5BAC7691C94}"/>
              </a:ext>
            </a:extLst>
          </p:cNvPr>
          <p:cNvSpPr>
            <a:spLocks noGrp="1"/>
          </p:cNvSpPr>
          <p:nvPr>
            <p:ph type="sldNum" sz="quarter" idx="12"/>
          </p:nvPr>
        </p:nvSpPr>
        <p:spPr/>
        <p:txBody>
          <a:bodyPr/>
          <a:lstStyle/>
          <a:p>
            <a:fld id="{8D4EC0DA-4BF5-A643-9CB7-B11B04F56005}" type="slidenum">
              <a:rPr lang="en-US" smtClean="0"/>
              <a:pPr/>
              <a:t>76</a:t>
            </a:fld>
            <a:endParaRPr lang="en-US"/>
          </a:p>
        </p:txBody>
      </p:sp>
      <p:sp>
        <p:nvSpPr>
          <p:cNvPr id="5" name="Oval 4">
            <a:extLst>
              <a:ext uri="{FF2B5EF4-FFF2-40B4-BE49-F238E27FC236}">
                <a16:creationId xmlns:a16="http://schemas.microsoft.com/office/drawing/2014/main" id="{5A1BE529-27CE-724F-B359-16022DBE4196}"/>
              </a:ext>
            </a:extLst>
          </p:cNvPr>
          <p:cNvSpPr/>
          <p:nvPr/>
        </p:nvSpPr>
        <p:spPr>
          <a:xfrm>
            <a:off x="643467" y="4673600"/>
            <a:ext cx="3911600" cy="558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174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5921-72DC-554B-9067-DEAC7FC5B837}"/>
              </a:ext>
            </a:extLst>
          </p:cNvPr>
          <p:cNvSpPr>
            <a:spLocks noGrp="1"/>
          </p:cNvSpPr>
          <p:nvPr>
            <p:ph type="title"/>
          </p:nvPr>
        </p:nvSpPr>
        <p:spPr/>
        <p:txBody>
          <a:bodyPr/>
          <a:lstStyle/>
          <a:p>
            <a:r>
              <a:rPr lang="en-US" altLang="zh-CN"/>
              <a:t>3-</a:t>
            </a:r>
            <a:r>
              <a:rPr lang="en-US"/>
              <a:t>Question C. and D.</a:t>
            </a:r>
          </a:p>
        </p:txBody>
      </p:sp>
      <p:sp>
        <p:nvSpPr>
          <p:cNvPr id="3" name="Content Placeholder 2">
            <a:extLst>
              <a:ext uri="{FF2B5EF4-FFF2-40B4-BE49-F238E27FC236}">
                <a16:creationId xmlns:a16="http://schemas.microsoft.com/office/drawing/2014/main" id="{BCFF3B2D-A22B-B04C-BB90-BB3B45D82F32}"/>
              </a:ext>
            </a:extLst>
          </p:cNvPr>
          <p:cNvSpPr>
            <a:spLocks noGrp="1"/>
          </p:cNvSpPr>
          <p:nvPr>
            <p:ph idx="1"/>
          </p:nvPr>
        </p:nvSpPr>
        <p:spPr/>
        <p:txBody>
          <a:bodyPr/>
          <a:lstStyle/>
          <a:p>
            <a:r>
              <a:rPr lang="en-US"/>
              <a:t>Question C. and D. ask you to implement a combinatorial circuit to compute a 3-input parity function. A parity function takes multiple 1-bit input signals and computes a 1-bit parity bit as the output. The parity bit is the sum of all input signals modulo 2. For example, if the 3 input signals are 110, the parity output is (1+1+0)%2 = 0. If the 3 input signals are 111, the parity output is (1+1+1)%2 = 1.</a:t>
            </a:r>
          </a:p>
        </p:txBody>
      </p:sp>
      <p:sp>
        <p:nvSpPr>
          <p:cNvPr id="4" name="Slide Number Placeholder 3">
            <a:extLst>
              <a:ext uri="{FF2B5EF4-FFF2-40B4-BE49-F238E27FC236}">
                <a16:creationId xmlns:a16="http://schemas.microsoft.com/office/drawing/2014/main" id="{33987014-D0B0-E14D-9561-277F40743B0C}"/>
              </a:ext>
            </a:extLst>
          </p:cNvPr>
          <p:cNvSpPr>
            <a:spLocks noGrp="1"/>
          </p:cNvSpPr>
          <p:nvPr>
            <p:ph type="sldNum" sz="quarter" idx="12"/>
          </p:nvPr>
        </p:nvSpPr>
        <p:spPr/>
        <p:txBody>
          <a:bodyPr/>
          <a:lstStyle/>
          <a:p>
            <a:fld id="{8D4EC0DA-4BF5-A643-9CB7-B11B04F56005}" type="slidenum">
              <a:rPr lang="en-US" smtClean="0"/>
              <a:pPr/>
              <a:t>77</a:t>
            </a:fld>
            <a:endParaRPr lang="en-US"/>
          </a:p>
        </p:txBody>
      </p:sp>
    </p:spTree>
    <p:extLst>
      <p:ext uri="{BB962C8B-B14F-4D97-AF65-F5344CB8AC3E}">
        <p14:creationId xmlns:p14="http://schemas.microsoft.com/office/powerpoint/2010/main" val="9252688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F5A0-4E55-864F-8263-E96D2FA1336D}"/>
              </a:ext>
            </a:extLst>
          </p:cNvPr>
          <p:cNvSpPr>
            <a:spLocks noGrp="1"/>
          </p:cNvSpPr>
          <p:nvPr>
            <p:ph type="title"/>
          </p:nvPr>
        </p:nvSpPr>
        <p:spPr/>
        <p:txBody>
          <a:bodyPr/>
          <a:lstStyle/>
          <a:p>
            <a:r>
              <a:rPr lang="en-US"/>
              <a:t>3-C</a:t>
            </a:r>
          </a:p>
        </p:txBody>
      </p:sp>
      <p:sp>
        <p:nvSpPr>
          <p:cNvPr id="3" name="Content Placeholder 2">
            <a:extLst>
              <a:ext uri="{FF2B5EF4-FFF2-40B4-BE49-F238E27FC236}">
                <a16:creationId xmlns:a16="http://schemas.microsoft.com/office/drawing/2014/main" id="{9F7A632D-EFC0-984C-B22B-7BF8799E87DB}"/>
              </a:ext>
            </a:extLst>
          </p:cNvPr>
          <p:cNvSpPr>
            <a:spLocks noGrp="1"/>
          </p:cNvSpPr>
          <p:nvPr>
            <p:ph idx="1"/>
          </p:nvPr>
        </p:nvSpPr>
        <p:spPr/>
        <p:txBody>
          <a:bodyPr/>
          <a:lstStyle/>
          <a:p>
            <a:r>
              <a:rPr lang="en-US"/>
              <a:t>Please write the truth table for the 3-input parity function.</a:t>
            </a:r>
          </a:p>
        </p:txBody>
      </p:sp>
      <p:sp>
        <p:nvSpPr>
          <p:cNvPr id="4" name="Slide Number Placeholder 3">
            <a:extLst>
              <a:ext uri="{FF2B5EF4-FFF2-40B4-BE49-F238E27FC236}">
                <a16:creationId xmlns:a16="http://schemas.microsoft.com/office/drawing/2014/main" id="{0DE48469-ED64-B442-BF7F-372A28031460}"/>
              </a:ext>
            </a:extLst>
          </p:cNvPr>
          <p:cNvSpPr>
            <a:spLocks noGrp="1"/>
          </p:cNvSpPr>
          <p:nvPr>
            <p:ph type="sldNum" sz="quarter" idx="12"/>
          </p:nvPr>
        </p:nvSpPr>
        <p:spPr/>
        <p:txBody>
          <a:bodyPr/>
          <a:lstStyle/>
          <a:p>
            <a:fld id="{8D4EC0DA-4BF5-A643-9CB7-B11B04F56005}" type="slidenum">
              <a:rPr lang="en-US" smtClean="0"/>
              <a:pPr/>
              <a:t>78</a:t>
            </a:fld>
            <a:endParaRPr lang="en-US"/>
          </a:p>
        </p:txBody>
      </p:sp>
      <p:graphicFrame>
        <p:nvGraphicFramePr>
          <p:cNvPr id="5" name="Table 4">
            <a:extLst>
              <a:ext uri="{FF2B5EF4-FFF2-40B4-BE49-F238E27FC236}">
                <a16:creationId xmlns:a16="http://schemas.microsoft.com/office/drawing/2014/main" id="{8D8F3B29-A380-AE4A-AC9D-D71B166B351A}"/>
              </a:ext>
            </a:extLst>
          </p:cNvPr>
          <p:cNvGraphicFramePr>
            <a:graphicFrameLocks noGrp="1"/>
          </p:cNvGraphicFramePr>
          <p:nvPr/>
        </p:nvGraphicFramePr>
        <p:xfrm>
          <a:off x="2150533" y="2517934"/>
          <a:ext cx="8128000" cy="33375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157569143"/>
                    </a:ext>
                  </a:extLst>
                </a:gridCol>
                <a:gridCol w="2032000">
                  <a:extLst>
                    <a:ext uri="{9D8B030D-6E8A-4147-A177-3AD203B41FA5}">
                      <a16:colId xmlns:a16="http://schemas.microsoft.com/office/drawing/2014/main" val="1965443196"/>
                    </a:ext>
                  </a:extLst>
                </a:gridCol>
                <a:gridCol w="2032000">
                  <a:extLst>
                    <a:ext uri="{9D8B030D-6E8A-4147-A177-3AD203B41FA5}">
                      <a16:colId xmlns:a16="http://schemas.microsoft.com/office/drawing/2014/main" val="3544612938"/>
                    </a:ext>
                  </a:extLst>
                </a:gridCol>
                <a:gridCol w="2032000">
                  <a:extLst>
                    <a:ext uri="{9D8B030D-6E8A-4147-A177-3AD203B41FA5}">
                      <a16:colId xmlns:a16="http://schemas.microsoft.com/office/drawing/2014/main" val="2098188823"/>
                    </a:ext>
                  </a:extLst>
                </a:gridCol>
              </a:tblGrid>
              <a:tr h="370840">
                <a:tc>
                  <a:txBody>
                    <a:bodyPr/>
                    <a:lstStyle/>
                    <a:p>
                      <a:r>
                        <a:rPr lang="en-US"/>
                        <a:t>A</a:t>
                      </a:r>
                    </a:p>
                  </a:txBody>
                  <a:tcPr/>
                </a:tc>
                <a:tc>
                  <a:txBody>
                    <a:bodyPr/>
                    <a:lstStyle/>
                    <a:p>
                      <a:r>
                        <a:rPr lang="en-US"/>
                        <a:t>B</a:t>
                      </a:r>
                    </a:p>
                  </a:txBody>
                  <a:tcPr/>
                </a:tc>
                <a:tc>
                  <a:txBody>
                    <a:bodyPr/>
                    <a:lstStyle/>
                    <a:p>
                      <a:r>
                        <a:rPr lang="en-US"/>
                        <a:t>C</a:t>
                      </a:r>
                    </a:p>
                  </a:txBody>
                  <a:tcPr/>
                </a:tc>
                <a:tc>
                  <a:txBody>
                    <a:bodyPr/>
                    <a:lstStyle/>
                    <a:p>
                      <a:r>
                        <a:rPr lang="en-US"/>
                        <a:t>Output</a:t>
                      </a:r>
                    </a:p>
                  </a:txBody>
                  <a:tcPr/>
                </a:tc>
                <a:extLst>
                  <a:ext uri="{0D108BD9-81ED-4DB2-BD59-A6C34878D82A}">
                    <a16:rowId xmlns:a16="http://schemas.microsoft.com/office/drawing/2014/main" val="2294829809"/>
                  </a:ext>
                </a:extLst>
              </a:tr>
              <a:tr h="370840">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4278077587"/>
                  </a:ext>
                </a:extLst>
              </a:tr>
              <a:tr h="370840">
                <a:tc>
                  <a:txBody>
                    <a:bodyPr/>
                    <a:lstStyle/>
                    <a:p>
                      <a:r>
                        <a:rPr lang="en-US"/>
                        <a:t>0</a:t>
                      </a:r>
                    </a:p>
                  </a:txBody>
                  <a:tcPr/>
                </a:tc>
                <a:tc>
                  <a:txBody>
                    <a:bodyPr/>
                    <a:lstStyle/>
                    <a:p>
                      <a:r>
                        <a:rPr lang="en-US"/>
                        <a:t>0</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4190226481"/>
                  </a:ext>
                </a:extLst>
              </a:tr>
              <a:tr h="370840">
                <a:tc>
                  <a:txBody>
                    <a:bodyPr/>
                    <a:lstStyle/>
                    <a:p>
                      <a:r>
                        <a:rPr lang="en-US"/>
                        <a:t>0</a:t>
                      </a:r>
                    </a:p>
                  </a:txBody>
                  <a:tcPr/>
                </a:tc>
                <a:tc>
                  <a:txBody>
                    <a:bodyPr/>
                    <a:lstStyle/>
                    <a:p>
                      <a:r>
                        <a:rPr lang="en-US"/>
                        <a:t>1</a:t>
                      </a:r>
                    </a:p>
                  </a:txBody>
                  <a:tcPr/>
                </a:tc>
                <a:tc>
                  <a:txBody>
                    <a:bodyPr/>
                    <a:lstStyle/>
                    <a:p>
                      <a:r>
                        <a:rPr lang="en-US"/>
                        <a:t>0</a:t>
                      </a:r>
                    </a:p>
                  </a:txBody>
                  <a:tcPr/>
                </a:tc>
                <a:tc>
                  <a:txBody>
                    <a:bodyPr/>
                    <a:lstStyle/>
                    <a:p>
                      <a:r>
                        <a:rPr lang="en-US"/>
                        <a:t>1</a:t>
                      </a:r>
                    </a:p>
                  </a:txBody>
                  <a:tcPr/>
                </a:tc>
                <a:extLst>
                  <a:ext uri="{0D108BD9-81ED-4DB2-BD59-A6C34878D82A}">
                    <a16:rowId xmlns:a16="http://schemas.microsoft.com/office/drawing/2014/main" val="2526044611"/>
                  </a:ext>
                </a:extLst>
              </a:tr>
              <a:tr h="370840">
                <a:tc>
                  <a:txBody>
                    <a:bodyPr/>
                    <a:lstStyle/>
                    <a:p>
                      <a:r>
                        <a:rPr lang="en-US"/>
                        <a:t>0</a:t>
                      </a:r>
                    </a:p>
                  </a:txBody>
                  <a:tcPr/>
                </a:tc>
                <a:tc>
                  <a:txBody>
                    <a:bodyPr/>
                    <a:lstStyle/>
                    <a:p>
                      <a:r>
                        <a:rPr lang="en-US"/>
                        <a:t>1</a:t>
                      </a:r>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3208915335"/>
                  </a:ext>
                </a:extLst>
              </a:tr>
              <a:tr h="370840">
                <a:tc>
                  <a:txBody>
                    <a:bodyPr/>
                    <a:lstStyle/>
                    <a:p>
                      <a:r>
                        <a:rPr lang="en-US"/>
                        <a:t>1</a:t>
                      </a:r>
                    </a:p>
                  </a:txBody>
                  <a:tcPr/>
                </a:tc>
                <a:tc>
                  <a:txBody>
                    <a:bodyPr/>
                    <a:lstStyle/>
                    <a:p>
                      <a:r>
                        <a:rPr lang="en-US"/>
                        <a:t>0</a:t>
                      </a:r>
                    </a:p>
                  </a:txBody>
                  <a:tcPr/>
                </a:tc>
                <a:tc>
                  <a:txBody>
                    <a:bodyPr/>
                    <a:lstStyle/>
                    <a:p>
                      <a:r>
                        <a:rPr lang="en-US"/>
                        <a:t>0</a:t>
                      </a:r>
                    </a:p>
                  </a:txBody>
                  <a:tcPr/>
                </a:tc>
                <a:tc>
                  <a:txBody>
                    <a:bodyPr/>
                    <a:lstStyle/>
                    <a:p>
                      <a:r>
                        <a:rPr lang="en-US"/>
                        <a:t>1</a:t>
                      </a:r>
                    </a:p>
                  </a:txBody>
                  <a:tcPr/>
                </a:tc>
                <a:extLst>
                  <a:ext uri="{0D108BD9-81ED-4DB2-BD59-A6C34878D82A}">
                    <a16:rowId xmlns:a16="http://schemas.microsoft.com/office/drawing/2014/main" val="4225491111"/>
                  </a:ext>
                </a:extLst>
              </a:tr>
              <a:tr h="370840">
                <a:tc>
                  <a:txBody>
                    <a:bodyPr/>
                    <a:lstStyle/>
                    <a:p>
                      <a:r>
                        <a:rPr lang="en-US"/>
                        <a:t>1</a:t>
                      </a:r>
                    </a:p>
                  </a:txBody>
                  <a:tcPr/>
                </a:tc>
                <a:tc>
                  <a:txBody>
                    <a:bodyPr/>
                    <a:lstStyle/>
                    <a:p>
                      <a:r>
                        <a:rPr lang="en-US"/>
                        <a:t>0</a:t>
                      </a:r>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785936052"/>
                  </a:ext>
                </a:extLst>
              </a:tr>
              <a:tr h="370840">
                <a:tc>
                  <a:txBody>
                    <a:bodyPr/>
                    <a:lstStyle/>
                    <a:p>
                      <a:r>
                        <a:rPr lang="en-US"/>
                        <a:t>1</a:t>
                      </a:r>
                    </a:p>
                  </a:txBody>
                  <a:tcPr/>
                </a:tc>
                <a:tc>
                  <a:txBody>
                    <a:bodyPr/>
                    <a:lstStyle/>
                    <a:p>
                      <a:r>
                        <a:rPr lang="en-US"/>
                        <a:t>1</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2153838434"/>
                  </a:ext>
                </a:extLst>
              </a:tr>
              <a:tr h="370840">
                <a:tc>
                  <a:txBody>
                    <a:bodyPr/>
                    <a:lstStyle/>
                    <a:p>
                      <a:r>
                        <a:rPr lang="en-US"/>
                        <a:t>1</a:t>
                      </a:r>
                    </a:p>
                  </a:txBody>
                  <a:tcPr/>
                </a:tc>
                <a:tc>
                  <a:txBody>
                    <a:bodyPr/>
                    <a:lstStyle/>
                    <a:p>
                      <a:r>
                        <a:rPr lang="en-US"/>
                        <a:t>1</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3111935"/>
                  </a:ext>
                </a:extLst>
              </a:tr>
            </a:tbl>
          </a:graphicData>
        </a:graphic>
      </p:graphicFrame>
    </p:spTree>
    <p:extLst>
      <p:ext uri="{BB962C8B-B14F-4D97-AF65-F5344CB8AC3E}">
        <p14:creationId xmlns:p14="http://schemas.microsoft.com/office/powerpoint/2010/main" val="385122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1BEE-C8DF-2B4F-B1B1-BC23014496D3}"/>
              </a:ext>
            </a:extLst>
          </p:cNvPr>
          <p:cNvSpPr>
            <a:spLocks noGrp="1"/>
          </p:cNvSpPr>
          <p:nvPr>
            <p:ph type="title"/>
          </p:nvPr>
        </p:nvSpPr>
        <p:spPr/>
        <p:txBody>
          <a:bodyPr/>
          <a:lstStyle/>
          <a:p>
            <a:r>
              <a:rPr lang="en-US"/>
              <a:t>3-D</a:t>
            </a:r>
          </a:p>
        </p:txBody>
      </p:sp>
      <p:sp>
        <p:nvSpPr>
          <p:cNvPr id="3" name="Content Placeholder 2">
            <a:extLst>
              <a:ext uri="{FF2B5EF4-FFF2-40B4-BE49-F238E27FC236}">
                <a16:creationId xmlns:a16="http://schemas.microsoft.com/office/drawing/2014/main" id="{B3732F44-A517-CC4B-867F-98C4FC24FE18}"/>
              </a:ext>
            </a:extLst>
          </p:cNvPr>
          <p:cNvSpPr>
            <a:spLocks noGrp="1"/>
          </p:cNvSpPr>
          <p:nvPr>
            <p:ph idx="1"/>
          </p:nvPr>
        </p:nvSpPr>
        <p:spPr/>
        <p:txBody>
          <a:bodyPr/>
          <a:lstStyle/>
          <a:p>
            <a:r>
              <a:rPr lang="en-US"/>
              <a:t>Please draw the combinatorial circuit that implements the above parity function.</a:t>
            </a:r>
          </a:p>
        </p:txBody>
      </p:sp>
      <p:sp>
        <p:nvSpPr>
          <p:cNvPr id="4" name="Slide Number Placeholder 3">
            <a:extLst>
              <a:ext uri="{FF2B5EF4-FFF2-40B4-BE49-F238E27FC236}">
                <a16:creationId xmlns:a16="http://schemas.microsoft.com/office/drawing/2014/main" id="{3BE9C498-9786-844C-8C5A-5CEECE11F1C5}"/>
              </a:ext>
            </a:extLst>
          </p:cNvPr>
          <p:cNvSpPr>
            <a:spLocks noGrp="1"/>
          </p:cNvSpPr>
          <p:nvPr>
            <p:ph type="sldNum" sz="quarter" idx="12"/>
          </p:nvPr>
        </p:nvSpPr>
        <p:spPr/>
        <p:txBody>
          <a:bodyPr/>
          <a:lstStyle/>
          <a:p>
            <a:fld id="{8D4EC0DA-4BF5-A643-9CB7-B11B04F56005}" type="slidenum">
              <a:rPr lang="en-US" smtClean="0"/>
              <a:pPr/>
              <a:t>79</a:t>
            </a:fld>
            <a:endParaRPr lang="en-US"/>
          </a:p>
        </p:txBody>
      </p:sp>
      <p:graphicFrame>
        <p:nvGraphicFramePr>
          <p:cNvPr id="6" name="Table 5">
            <a:extLst>
              <a:ext uri="{FF2B5EF4-FFF2-40B4-BE49-F238E27FC236}">
                <a16:creationId xmlns:a16="http://schemas.microsoft.com/office/drawing/2014/main" id="{443F3F62-9883-F141-9C95-EB55D5FA477F}"/>
              </a:ext>
            </a:extLst>
          </p:cNvPr>
          <p:cNvGraphicFramePr>
            <a:graphicFrameLocks noGrp="1"/>
          </p:cNvGraphicFramePr>
          <p:nvPr/>
        </p:nvGraphicFramePr>
        <p:xfrm>
          <a:off x="1254063" y="3018790"/>
          <a:ext cx="8128000" cy="33375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157569143"/>
                    </a:ext>
                  </a:extLst>
                </a:gridCol>
                <a:gridCol w="2032000">
                  <a:extLst>
                    <a:ext uri="{9D8B030D-6E8A-4147-A177-3AD203B41FA5}">
                      <a16:colId xmlns:a16="http://schemas.microsoft.com/office/drawing/2014/main" val="1965443196"/>
                    </a:ext>
                  </a:extLst>
                </a:gridCol>
                <a:gridCol w="2032000">
                  <a:extLst>
                    <a:ext uri="{9D8B030D-6E8A-4147-A177-3AD203B41FA5}">
                      <a16:colId xmlns:a16="http://schemas.microsoft.com/office/drawing/2014/main" val="3544612938"/>
                    </a:ext>
                  </a:extLst>
                </a:gridCol>
                <a:gridCol w="2032000">
                  <a:extLst>
                    <a:ext uri="{9D8B030D-6E8A-4147-A177-3AD203B41FA5}">
                      <a16:colId xmlns:a16="http://schemas.microsoft.com/office/drawing/2014/main" val="2098188823"/>
                    </a:ext>
                  </a:extLst>
                </a:gridCol>
              </a:tblGrid>
              <a:tr h="370840">
                <a:tc>
                  <a:txBody>
                    <a:bodyPr/>
                    <a:lstStyle/>
                    <a:p>
                      <a:r>
                        <a:rPr lang="en-US"/>
                        <a:t>A</a:t>
                      </a:r>
                    </a:p>
                  </a:txBody>
                  <a:tcPr/>
                </a:tc>
                <a:tc>
                  <a:txBody>
                    <a:bodyPr/>
                    <a:lstStyle/>
                    <a:p>
                      <a:r>
                        <a:rPr lang="en-US"/>
                        <a:t>B</a:t>
                      </a:r>
                    </a:p>
                  </a:txBody>
                  <a:tcPr/>
                </a:tc>
                <a:tc>
                  <a:txBody>
                    <a:bodyPr/>
                    <a:lstStyle/>
                    <a:p>
                      <a:r>
                        <a:rPr lang="en-US"/>
                        <a:t>C</a:t>
                      </a:r>
                    </a:p>
                  </a:txBody>
                  <a:tcPr/>
                </a:tc>
                <a:tc>
                  <a:txBody>
                    <a:bodyPr/>
                    <a:lstStyle/>
                    <a:p>
                      <a:r>
                        <a:rPr lang="en-US"/>
                        <a:t>Output</a:t>
                      </a:r>
                    </a:p>
                  </a:txBody>
                  <a:tcPr/>
                </a:tc>
                <a:extLst>
                  <a:ext uri="{0D108BD9-81ED-4DB2-BD59-A6C34878D82A}">
                    <a16:rowId xmlns:a16="http://schemas.microsoft.com/office/drawing/2014/main" val="2294829809"/>
                  </a:ext>
                </a:extLst>
              </a:tr>
              <a:tr h="370840">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4278077587"/>
                  </a:ext>
                </a:extLst>
              </a:tr>
              <a:tr h="370840">
                <a:tc>
                  <a:txBody>
                    <a:bodyPr/>
                    <a:lstStyle/>
                    <a:p>
                      <a:r>
                        <a:rPr lang="en-US">
                          <a:solidFill>
                            <a:srgbClr val="FF0000"/>
                          </a:solidFill>
                        </a:rPr>
                        <a:t>0</a:t>
                      </a:r>
                    </a:p>
                  </a:txBody>
                  <a:tcPr/>
                </a:tc>
                <a:tc>
                  <a:txBody>
                    <a:bodyPr/>
                    <a:lstStyle/>
                    <a:p>
                      <a:r>
                        <a:rPr lang="en-US">
                          <a:solidFill>
                            <a:srgbClr val="FF0000"/>
                          </a:solidFill>
                        </a:rPr>
                        <a:t>0</a:t>
                      </a:r>
                    </a:p>
                  </a:txBody>
                  <a:tcPr/>
                </a:tc>
                <a:tc>
                  <a:txBody>
                    <a:bodyPr/>
                    <a:lstStyle/>
                    <a:p>
                      <a:r>
                        <a:rPr lang="en-US">
                          <a:solidFill>
                            <a:srgbClr val="FF0000"/>
                          </a:solidFill>
                        </a:rPr>
                        <a:t>1</a:t>
                      </a:r>
                    </a:p>
                  </a:txBody>
                  <a:tcPr/>
                </a:tc>
                <a:tc>
                  <a:txBody>
                    <a:bodyPr/>
                    <a:lstStyle/>
                    <a:p>
                      <a:r>
                        <a:rPr lang="en-US">
                          <a:solidFill>
                            <a:srgbClr val="FF0000"/>
                          </a:solidFill>
                        </a:rPr>
                        <a:t>1</a:t>
                      </a:r>
                    </a:p>
                  </a:txBody>
                  <a:tcPr/>
                </a:tc>
                <a:extLst>
                  <a:ext uri="{0D108BD9-81ED-4DB2-BD59-A6C34878D82A}">
                    <a16:rowId xmlns:a16="http://schemas.microsoft.com/office/drawing/2014/main" val="4190226481"/>
                  </a:ext>
                </a:extLst>
              </a:tr>
              <a:tr h="370840">
                <a:tc>
                  <a:txBody>
                    <a:bodyPr/>
                    <a:lstStyle/>
                    <a:p>
                      <a:r>
                        <a:rPr lang="en-US">
                          <a:solidFill>
                            <a:srgbClr val="FF0000"/>
                          </a:solidFill>
                        </a:rPr>
                        <a:t>0</a:t>
                      </a:r>
                    </a:p>
                  </a:txBody>
                  <a:tcPr/>
                </a:tc>
                <a:tc>
                  <a:txBody>
                    <a:bodyPr/>
                    <a:lstStyle/>
                    <a:p>
                      <a:r>
                        <a:rPr lang="en-US">
                          <a:solidFill>
                            <a:srgbClr val="FF0000"/>
                          </a:solidFill>
                        </a:rPr>
                        <a:t>1</a:t>
                      </a:r>
                    </a:p>
                  </a:txBody>
                  <a:tcPr/>
                </a:tc>
                <a:tc>
                  <a:txBody>
                    <a:bodyPr/>
                    <a:lstStyle/>
                    <a:p>
                      <a:r>
                        <a:rPr lang="en-US">
                          <a:solidFill>
                            <a:srgbClr val="FF0000"/>
                          </a:solidFill>
                        </a:rPr>
                        <a:t>0</a:t>
                      </a:r>
                    </a:p>
                  </a:txBody>
                  <a:tcPr/>
                </a:tc>
                <a:tc>
                  <a:txBody>
                    <a:bodyPr/>
                    <a:lstStyle/>
                    <a:p>
                      <a:r>
                        <a:rPr lang="en-US">
                          <a:solidFill>
                            <a:srgbClr val="FF0000"/>
                          </a:solidFill>
                        </a:rPr>
                        <a:t>1</a:t>
                      </a:r>
                    </a:p>
                  </a:txBody>
                  <a:tcPr/>
                </a:tc>
                <a:extLst>
                  <a:ext uri="{0D108BD9-81ED-4DB2-BD59-A6C34878D82A}">
                    <a16:rowId xmlns:a16="http://schemas.microsoft.com/office/drawing/2014/main" val="2526044611"/>
                  </a:ext>
                </a:extLst>
              </a:tr>
              <a:tr h="370840">
                <a:tc>
                  <a:txBody>
                    <a:bodyPr/>
                    <a:lstStyle/>
                    <a:p>
                      <a:r>
                        <a:rPr lang="en-US"/>
                        <a:t>0</a:t>
                      </a:r>
                    </a:p>
                  </a:txBody>
                  <a:tcPr/>
                </a:tc>
                <a:tc>
                  <a:txBody>
                    <a:bodyPr/>
                    <a:lstStyle/>
                    <a:p>
                      <a:r>
                        <a:rPr lang="en-US"/>
                        <a:t>1</a:t>
                      </a:r>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3208915335"/>
                  </a:ext>
                </a:extLst>
              </a:tr>
              <a:tr h="370840">
                <a:tc>
                  <a:txBody>
                    <a:bodyPr/>
                    <a:lstStyle/>
                    <a:p>
                      <a:r>
                        <a:rPr lang="en-US">
                          <a:solidFill>
                            <a:srgbClr val="FF0000"/>
                          </a:solidFill>
                        </a:rPr>
                        <a:t>1</a:t>
                      </a:r>
                    </a:p>
                  </a:txBody>
                  <a:tcPr/>
                </a:tc>
                <a:tc>
                  <a:txBody>
                    <a:bodyPr/>
                    <a:lstStyle/>
                    <a:p>
                      <a:r>
                        <a:rPr lang="en-US">
                          <a:solidFill>
                            <a:srgbClr val="FF0000"/>
                          </a:solidFill>
                        </a:rPr>
                        <a:t>0</a:t>
                      </a:r>
                    </a:p>
                  </a:txBody>
                  <a:tcPr/>
                </a:tc>
                <a:tc>
                  <a:txBody>
                    <a:bodyPr/>
                    <a:lstStyle/>
                    <a:p>
                      <a:r>
                        <a:rPr lang="en-US">
                          <a:solidFill>
                            <a:srgbClr val="FF0000"/>
                          </a:solidFill>
                        </a:rPr>
                        <a:t>0</a:t>
                      </a:r>
                    </a:p>
                  </a:txBody>
                  <a:tcPr/>
                </a:tc>
                <a:tc>
                  <a:txBody>
                    <a:bodyPr/>
                    <a:lstStyle/>
                    <a:p>
                      <a:r>
                        <a:rPr lang="en-US">
                          <a:solidFill>
                            <a:srgbClr val="FF0000"/>
                          </a:solidFill>
                        </a:rPr>
                        <a:t>1</a:t>
                      </a:r>
                    </a:p>
                  </a:txBody>
                  <a:tcPr/>
                </a:tc>
                <a:extLst>
                  <a:ext uri="{0D108BD9-81ED-4DB2-BD59-A6C34878D82A}">
                    <a16:rowId xmlns:a16="http://schemas.microsoft.com/office/drawing/2014/main" val="4225491111"/>
                  </a:ext>
                </a:extLst>
              </a:tr>
              <a:tr h="370840">
                <a:tc>
                  <a:txBody>
                    <a:bodyPr/>
                    <a:lstStyle/>
                    <a:p>
                      <a:r>
                        <a:rPr lang="en-US"/>
                        <a:t>1</a:t>
                      </a:r>
                    </a:p>
                  </a:txBody>
                  <a:tcPr/>
                </a:tc>
                <a:tc>
                  <a:txBody>
                    <a:bodyPr/>
                    <a:lstStyle/>
                    <a:p>
                      <a:r>
                        <a:rPr lang="en-US"/>
                        <a:t>0</a:t>
                      </a:r>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785936052"/>
                  </a:ext>
                </a:extLst>
              </a:tr>
              <a:tr h="370840">
                <a:tc>
                  <a:txBody>
                    <a:bodyPr/>
                    <a:lstStyle/>
                    <a:p>
                      <a:r>
                        <a:rPr lang="en-US"/>
                        <a:t>1</a:t>
                      </a:r>
                    </a:p>
                  </a:txBody>
                  <a:tcPr/>
                </a:tc>
                <a:tc>
                  <a:txBody>
                    <a:bodyPr/>
                    <a:lstStyle/>
                    <a:p>
                      <a:r>
                        <a:rPr lang="en-US"/>
                        <a:t>1</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2153838434"/>
                  </a:ext>
                </a:extLst>
              </a:tr>
              <a:tr h="370840">
                <a:tc>
                  <a:txBody>
                    <a:bodyPr/>
                    <a:lstStyle/>
                    <a:p>
                      <a:r>
                        <a:rPr lang="en-US">
                          <a:solidFill>
                            <a:srgbClr val="FF0000"/>
                          </a:solidFill>
                        </a:rPr>
                        <a:t>1</a:t>
                      </a:r>
                    </a:p>
                  </a:txBody>
                  <a:tcPr/>
                </a:tc>
                <a:tc>
                  <a:txBody>
                    <a:bodyPr/>
                    <a:lstStyle/>
                    <a:p>
                      <a:r>
                        <a:rPr lang="en-US">
                          <a:solidFill>
                            <a:srgbClr val="FF0000"/>
                          </a:solidFill>
                        </a:rPr>
                        <a:t>1</a:t>
                      </a:r>
                    </a:p>
                  </a:txBody>
                  <a:tcPr/>
                </a:tc>
                <a:tc>
                  <a:txBody>
                    <a:bodyPr/>
                    <a:lstStyle/>
                    <a:p>
                      <a:r>
                        <a:rPr lang="en-US">
                          <a:solidFill>
                            <a:srgbClr val="FF0000"/>
                          </a:solidFill>
                        </a:rPr>
                        <a:t>1</a:t>
                      </a:r>
                    </a:p>
                  </a:txBody>
                  <a:tcPr/>
                </a:tc>
                <a:tc>
                  <a:txBody>
                    <a:bodyPr/>
                    <a:lstStyle/>
                    <a:p>
                      <a:r>
                        <a:rPr lang="en-US">
                          <a:solidFill>
                            <a:srgbClr val="FF0000"/>
                          </a:solidFill>
                        </a:rPr>
                        <a:t>1</a:t>
                      </a:r>
                    </a:p>
                  </a:txBody>
                  <a:tcPr/>
                </a:tc>
                <a:extLst>
                  <a:ext uri="{0D108BD9-81ED-4DB2-BD59-A6C34878D82A}">
                    <a16:rowId xmlns:a16="http://schemas.microsoft.com/office/drawing/2014/main" val="3111935"/>
                  </a:ext>
                </a:extLst>
              </a:tr>
            </a:tbl>
          </a:graphicData>
        </a:graphic>
      </p:graphicFrame>
      <p:sp>
        <p:nvSpPr>
          <p:cNvPr id="7" name="TextBox 6">
            <a:extLst>
              <a:ext uri="{FF2B5EF4-FFF2-40B4-BE49-F238E27FC236}">
                <a16:creationId xmlns:a16="http://schemas.microsoft.com/office/drawing/2014/main" id="{AAA54632-3889-6A43-81AE-D3C46BF1047B}"/>
              </a:ext>
            </a:extLst>
          </p:cNvPr>
          <p:cNvSpPr txBox="1"/>
          <p:nvPr/>
        </p:nvSpPr>
        <p:spPr>
          <a:xfrm>
            <a:off x="9382278" y="3811349"/>
            <a:ext cx="1422184" cy="369332"/>
          </a:xfrm>
          <a:prstGeom prst="rect">
            <a:avLst/>
          </a:prstGeom>
          <a:noFill/>
        </p:spPr>
        <p:txBody>
          <a:bodyPr wrap="none" rtlCol="0">
            <a:spAutoFit/>
          </a:bodyPr>
          <a:lstStyle/>
          <a:p>
            <a:r>
              <a:rPr lang="en-US" err="1">
                <a:solidFill>
                  <a:schemeClr val="accent6"/>
                </a:solidFill>
              </a:rPr>
              <a:t>barA</a:t>
            </a:r>
            <a:r>
              <a:rPr lang="en-US">
                <a:solidFill>
                  <a:schemeClr val="accent6"/>
                </a:solidFill>
              </a:rPr>
              <a:t>*</a:t>
            </a:r>
            <a:r>
              <a:rPr lang="en-US" err="1">
                <a:solidFill>
                  <a:schemeClr val="accent6"/>
                </a:solidFill>
              </a:rPr>
              <a:t>barB</a:t>
            </a:r>
            <a:r>
              <a:rPr lang="en-US">
                <a:solidFill>
                  <a:schemeClr val="accent6"/>
                </a:solidFill>
              </a:rPr>
              <a:t>*C</a:t>
            </a:r>
          </a:p>
        </p:txBody>
      </p:sp>
      <p:sp>
        <p:nvSpPr>
          <p:cNvPr id="9" name="TextBox 8">
            <a:extLst>
              <a:ext uri="{FF2B5EF4-FFF2-40B4-BE49-F238E27FC236}">
                <a16:creationId xmlns:a16="http://schemas.microsoft.com/office/drawing/2014/main" id="{F9C6078E-DB41-3E4D-A1D8-FBF2990CC05A}"/>
              </a:ext>
            </a:extLst>
          </p:cNvPr>
          <p:cNvSpPr txBox="1"/>
          <p:nvPr/>
        </p:nvSpPr>
        <p:spPr>
          <a:xfrm>
            <a:off x="9382278" y="4143137"/>
            <a:ext cx="1422184" cy="369332"/>
          </a:xfrm>
          <a:prstGeom prst="rect">
            <a:avLst/>
          </a:prstGeom>
          <a:noFill/>
        </p:spPr>
        <p:txBody>
          <a:bodyPr wrap="none" rtlCol="0">
            <a:spAutoFit/>
          </a:bodyPr>
          <a:lstStyle/>
          <a:p>
            <a:r>
              <a:rPr lang="en-US" err="1">
                <a:solidFill>
                  <a:schemeClr val="accent6"/>
                </a:solidFill>
              </a:rPr>
              <a:t>barA</a:t>
            </a:r>
            <a:r>
              <a:rPr lang="en-US">
                <a:solidFill>
                  <a:schemeClr val="accent6"/>
                </a:solidFill>
              </a:rPr>
              <a:t>*B*</a:t>
            </a:r>
            <a:r>
              <a:rPr lang="en-US" err="1">
                <a:solidFill>
                  <a:schemeClr val="accent6"/>
                </a:solidFill>
              </a:rPr>
              <a:t>barC</a:t>
            </a:r>
            <a:endParaRPr lang="en-US">
              <a:solidFill>
                <a:schemeClr val="accent6"/>
              </a:solidFill>
            </a:endParaRPr>
          </a:p>
        </p:txBody>
      </p:sp>
      <p:sp>
        <p:nvSpPr>
          <p:cNvPr id="10" name="TextBox 9">
            <a:extLst>
              <a:ext uri="{FF2B5EF4-FFF2-40B4-BE49-F238E27FC236}">
                <a16:creationId xmlns:a16="http://schemas.microsoft.com/office/drawing/2014/main" id="{7FEBF90C-6C39-7247-A3D4-F0FED0DCB076}"/>
              </a:ext>
            </a:extLst>
          </p:cNvPr>
          <p:cNvSpPr txBox="1"/>
          <p:nvPr/>
        </p:nvSpPr>
        <p:spPr>
          <a:xfrm>
            <a:off x="9382278" y="4846558"/>
            <a:ext cx="1422184" cy="369332"/>
          </a:xfrm>
          <a:prstGeom prst="rect">
            <a:avLst/>
          </a:prstGeom>
          <a:noFill/>
        </p:spPr>
        <p:txBody>
          <a:bodyPr wrap="none" rtlCol="0">
            <a:spAutoFit/>
          </a:bodyPr>
          <a:lstStyle/>
          <a:p>
            <a:r>
              <a:rPr lang="en-US">
                <a:solidFill>
                  <a:schemeClr val="accent6"/>
                </a:solidFill>
              </a:rPr>
              <a:t>A*</a:t>
            </a:r>
            <a:r>
              <a:rPr lang="en-US" err="1">
                <a:solidFill>
                  <a:schemeClr val="accent6"/>
                </a:solidFill>
              </a:rPr>
              <a:t>barB</a:t>
            </a:r>
            <a:r>
              <a:rPr lang="en-US">
                <a:solidFill>
                  <a:schemeClr val="accent6"/>
                </a:solidFill>
              </a:rPr>
              <a:t>*</a:t>
            </a:r>
            <a:r>
              <a:rPr lang="en-US" err="1">
                <a:solidFill>
                  <a:schemeClr val="accent6"/>
                </a:solidFill>
              </a:rPr>
              <a:t>barC</a:t>
            </a:r>
            <a:endParaRPr lang="en-US">
              <a:solidFill>
                <a:schemeClr val="accent6"/>
              </a:solidFill>
            </a:endParaRPr>
          </a:p>
        </p:txBody>
      </p:sp>
      <p:sp>
        <p:nvSpPr>
          <p:cNvPr id="11" name="TextBox 10">
            <a:extLst>
              <a:ext uri="{FF2B5EF4-FFF2-40B4-BE49-F238E27FC236}">
                <a16:creationId xmlns:a16="http://schemas.microsoft.com/office/drawing/2014/main" id="{7AC17300-C67E-3E49-9414-E94811A7372B}"/>
              </a:ext>
            </a:extLst>
          </p:cNvPr>
          <p:cNvSpPr txBox="1"/>
          <p:nvPr/>
        </p:nvSpPr>
        <p:spPr>
          <a:xfrm>
            <a:off x="9397246" y="5892046"/>
            <a:ext cx="797013" cy="369332"/>
          </a:xfrm>
          <a:prstGeom prst="rect">
            <a:avLst/>
          </a:prstGeom>
          <a:noFill/>
        </p:spPr>
        <p:txBody>
          <a:bodyPr wrap="none" rtlCol="0">
            <a:spAutoFit/>
          </a:bodyPr>
          <a:lstStyle/>
          <a:p>
            <a:r>
              <a:rPr lang="en-US">
                <a:solidFill>
                  <a:schemeClr val="accent6"/>
                </a:solidFill>
              </a:rPr>
              <a:t>A*B*C</a:t>
            </a:r>
          </a:p>
        </p:txBody>
      </p:sp>
      <p:sp>
        <p:nvSpPr>
          <p:cNvPr id="12" name="TextBox 11">
            <a:extLst>
              <a:ext uri="{FF2B5EF4-FFF2-40B4-BE49-F238E27FC236}">
                <a16:creationId xmlns:a16="http://schemas.microsoft.com/office/drawing/2014/main" id="{B82ABBA0-56D8-5245-8F7A-75269581CDEF}"/>
              </a:ext>
            </a:extLst>
          </p:cNvPr>
          <p:cNvSpPr txBox="1"/>
          <p:nvPr/>
        </p:nvSpPr>
        <p:spPr>
          <a:xfrm>
            <a:off x="9414846" y="3007417"/>
            <a:ext cx="1009700" cy="369332"/>
          </a:xfrm>
          <a:prstGeom prst="rect">
            <a:avLst/>
          </a:prstGeom>
          <a:noFill/>
        </p:spPr>
        <p:txBody>
          <a:bodyPr wrap="none" rtlCol="0">
            <a:spAutoFit/>
          </a:bodyPr>
          <a:lstStyle/>
          <a:p>
            <a:r>
              <a:rPr lang="en-US">
                <a:solidFill>
                  <a:schemeClr val="accent6"/>
                </a:solidFill>
              </a:rPr>
              <a:t>Products</a:t>
            </a:r>
          </a:p>
        </p:txBody>
      </p:sp>
      <p:sp>
        <p:nvSpPr>
          <p:cNvPr id="13" name="TextBox 12">
            <a:extLst>
              <a:ext uri="{FF2B5EF4-FFF2-40B4-BE49-F238E27FC236}">
                <a16:creationId xmlns:a16="http://schemas.microsoft.com/office/drawing/2014/main" id="{B59AB4E2-1B02-FF45-B5FA-55F43ACAC979}"/>
              </a:ext>
            </a:extLst>
          </p:cNvPr>
          <p:cNvSpPr txBox="1"/>
          <p:nvPr/>
        </p:nvSpPr>
        <p:spPr>
          <a:xfrm>
            <a:off x="4222377" y="2284333"/>
            <a:ext cx="3595600" cy="369332"/>
          </a:xfrm>
          <a:prstGeom prst="rect">
            <a:avLst/>
          </a:prstGeom>
          <a:noFill/>
        </p:spPr>
        <p:txBody>
          <a:bodyPr wrap="none" rtlCol="0">
            <a:spAutoFit/>
          </a:bodyPr>
          <a:lstStyle/>
          <a:p>
            <a:r>
              <a:rPr lang="en-US">
                <a:solidFill>
                  <a:schemeClr val="accent6"/>
                </a:solidFill>
              </a:rPr>
              <a:t>Follow the rule of “sum of products”</a:t>
            </a:r>
          </a:p>
        </p:txBody>
      </p:sp>
    </p:spTree>
    <p:extLst>
      <p:ext uri="{BB962C8B-B14F-4D97-AF65-F5344CB8AC3E}">
        <p14:creationId xmlns:p14="http://schemas.microsoft.com/office/powerpoint/2010/main" val="402256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1-C</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lstStyle/>
          <a:p>
            <a:pPr marL="0" indent="0">
              <a:buNone/>
            </a:pPr>
            <a:r>
              <a:rPr lang="en-US"/>
              <a:t>Suppose %</a:t>
            </a:r>
            <a:r>
              <a:rPr lang="en-US" err="1"/>
              <a:t>eax</a:t>
            </a:r>
            <a:r>
              <a:rPr lang="en-US"/>
              <a:t> contains signed int 255. After successfully executing </a:t>
            </a:r>
            <a:r>
              <a:rPr lang="en-US" err="1"/>
              <a:t>movl</a:t>
            </a:r>
            <a:r>
              <a:rPr lang="en-US"/>
              <a:t> %</a:t>
            </a:r>
            <a:r>
              <a:rPr lang="en-US" err="1"/>
              <a:t>eax</a:t>
            </a:r>
            <a:r>
              <a:rPr lang="en-US"/>
              <a:t>, (%</a:t>
            </a:r>
            <a:r>
              <a:rPr lang="en-US" err="1"/>
              <a:t>ecx</a:t>
            </a:r>
            <a:r>
              <a:rPr lang="en-US"/>
              <a:t>), what is the byte value stored at the address given by %</a:t>
            </a:r>
            <a:r>
              <a:rPr lang="en-US" err="1"/>
              <a:t>ecx</a:t>
            </a:r>
            <a:r>
              <a:rPr lang="en-US"/>
              <a:t>? </a:t>
            </a:r>
          </a:p>
          <a:p>
            <a:pPr marL="514350" indent="-514350">
              <a:buFont typeface="+mj-lt"/>
              <a:buAutoNum type="arabicPeriod"/>
            </a:pPr>
            <a:r>
              <a:rPr lang="en-US" altLang="zh-CN"/>
              <a:t>0xff</a:t>
            </a:r>
          </a:p>
          <a:p>
            <a:pPr marL="514350" indent="-514350">
              <a:buFont typeface="+mj-lt"/>
              <a:buAutoNum type="arabicPeriod"/>
            </a:pPr>
            <a:r>
              <a:rPr lang="en-US" altLang="zh-CN"/>
              <a:t>0x00</a:t>
            </a:r>
          </a:p>
          <a:p>
            <a:pPr marL="514350" indent="-514350">
              <a:buFont typeface="+mj-lt"/>
              <a:buAutoNum type="arabicPeriod"/>
            </a:pPr>
            <a:r>
              <a:rPr lang="en-US" altLang="zh-CN"/>
              <a:t>0xf0</a:t>
            </a:r>
          </a:p>
          <a:p>
            <a:pPr marL="514350" indent="-514350">
              <a:buFont typeface="+mj-lt"/>
              <a:buAutoNum type="arabicPeriod"/>
            </a:pPr>
            <a:r>
              <a:rPr lang="en-US" altLang="zh-CN"/>
              <a:t>0x0f</a:t>
            </a:r>
          </a:p>
          <a:p>
            <a:pPr marL="514350" indent="-514350">
              <a:buFont typeface="+mj-lt"/>
              <a:buAutoNum type="arabicPeriod"/>
            </a:pPr>
            <a:r>
              <a:rPr lang="en-US" altLang="zh-CN"/>
              <a:t>None</a:t>
            </a:r>
            <a:r>
              <a:rPr lang="zh-CN" altLang="en-US"/>
              <a:t> </a:t>
            </a:r>
            <a:r>
              <a:rPr lang="en-US" altLang="zh-CN"/>
              <a:t>of</a:t>
            </a:r>
            <a:r>
              <a:rPr lang="zh-CN" altLang="en-US"/>
              <a:t> </a:t>
            </a:r>
            <a:r>
              <a:rPr lang="en-US" altLang="zh-CN"/>
              <a:t>the</a:t>
            </a:r>
            <a:r>
              <a:rPr lang="zh-CN" altLang="en-US"/>
              <a:t> </a:t>
            </a:r>
            <a:r>
              <a:rPr lang="en-US" altLang="zh-CN"/>
              <a:t>above</a:t>
            </a:r>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8</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5" name="TextBox 4">
            <a:extLst>
              <a:ext uri="{FF2B5EF4-FFF2-40B4-BE49-F238E27FC236}">
                <a16:creationId xmlns:a16="http://schemas.microsoft.com/office/drawing/2014/main" id="{D2F70862-3603-9748-AF0C-3EE36C74C17F}"/>
              </a:ext>
            </a:extLst>
          </p:cNvPr>
          <p:cNvSpPr txBox="1"/>
          <p:nvPr/>
        </p:nvSpPr>
        <p:spPr>
          <a:xfrm>
            <a:off x="4956312" y="3101008"/>
            <a:ext cx="5022043" cy="646331"/>
          </a:xfrm>
          <a:prstGeom prst="rect">
            <a:avLst/>
          </a:prstGeom>
          <a:noFill/>
        </p:spPr>
        <p:txBody>
          <a:bodyPr wrap="square" rtlCol="0">
            <a:spAutoFit/>
          </a:bodyPr>
          <a:lstStyle/>
          <a:p>
            <a:r>
              <a:rPr lang="en-US" altLang="zh-CN" dirty="0">
                <a:solidFill>
                  <a:schemeClr val="accent1">
                    <a:lumMod val="75000"/>
                  </a:schemeClr>
                </a:solidFill>
              </a:rPr>
              <a:t>%</a:t>
            </a:r>
            <a:r>
              <a:rPr lang="en-US" altLang="zh-CN" dirty="0" err="1">
                <a:solidFill>
                  <a:schemeClr val="accent1">
                    <a:lumMod val="75000"/>
                  </a:schemeClr>
                </a:solidFill>
              </a:rPr>
              <a:t>eax</a:t>
            </a:r>
            <a:r>
              <a:rPr lang="zh-CN" altLang="en-US" dirty="0">
                <a:solidFill>
                  <a:schemeClr val="accent1">
                    <a:lumMod val="75000"/>
                  </a:schemeClr>
                </a:solidFill>
              </a:rPr>
              <a:t> </a:t>
            </a:r>
            <a:r>
              <a:rPr lang="en-US" altLang="zh-CN" dirty="0">
                <a:solidFill>
                  <a:schemeClr val="accent1">
                    <a:lumMod val="75000"/>
                  </a:schemeClr>
                </a:solidFill>
              </a:rPr>
              <a:t>&amp;</a:t>
            </a:r>
            <a:r>
              <a:rPr lang="zh-CN" altLang="en-US" dirty="0">
                <a:solidFill>
                  <a:schemeClr val="accent1">
                    <a:lumMod val="75000"/>
                  </a:schemeClr>
                </a:solidFill>
              </a:rPr>
              <a:t> </a:t>
            </a:r>
            <a:r>
              <a:rPr lang="en-US" altLang="zh-CN" dirty="0" err="1">
                <a:solidFill>
                  <a:schemeClr val="accent1">
                    <a:lumMod val="75000"/>
                  </a:schemeClr>
                </a:solidFill>
              </a:rPr>
              <a:t>movl</a:t>
            </a:r>
            <a:r>
              <a:rPr lang="en-US" altLang="zh-CN" dirty="0">
                <a:solidFill>
                  <a:schemeClr val="accent1">
                    <a:lumMod val="75000"/>
                  </a:schemeClr>
                </a:solidFill>
              </a:rPr>
              <a:t>:</a:t>
            </a:r>
            <a:r>
              <a:rPr lang="zh-CN" altLang="en-US" dirty="0">
                <a:solidFill>
                  <a:schemeClr val="accent1">
                    <a:lumMod val="75000"/>
                  </a:schemeClr>
                </a:solidFill>
              </a:rPr>
              <a:t> </a:t>
            </a:r>
            <a:r>
              <a:rPr lang="en-US" altLang="zh-CN" dirty="0">
                <a:solidFill>
                  <a:schemeClr val="accent1">
                    <a:lumMod val="75000"/>
                  </a:schemeClr>
                </a:solidFill>
              </a:rPr>
              <a:t>4</a:t>
            </a:r>
            <a:r>
              <a:rPr lang="zh-CN" altLang="en-US" dirty="0">
                <a:solidFill>
                  <a:schemeClr val="accent1">
                    <a:lumMod val="75000"/>
                  </a:schemeClr>
                </a:solidFill>
              </a:rPr>
              <a:t> </a:t>
            </a:r>
            <a:r>
              <a:rPr lang="en-US" altLang="zh-CN" dirty="0">
                <a:solidFill>
                  <a:schemeClr val="accent1">
                    <a:lumMod val="75000"/>
                  </a:schemeClr>
                </a:solidFill>
              </a:rPr>
              <a:t>bytes</a:t>
            </a:r>
          </a:p>
          <a:p>
            <a:r>
              <a:rPr lang="en-US" altLang="zh-CN" dirty="0">
                <a:solidFill>
                  <a:schemeClr val="accent1">
                    <a:lumMod val="75000"/>
                  </a:schemeClr>
                </a:solidFill>
              </a:rPr>
              <a:t>255</a:t>
            </a:r>
            <a:r>
              <a:rPr lang="zh-CN" altLang="en-US" dirty="0">
                <a:solidFill>
                  <a:schemeClr val="accent1">
                    <a:lumMod val="75000"/>
                  </a:schemeClr>
                </a:solidFill>
              </a:rPr>
              <a:t> </a:t>
            </a:r>
            <a:r>
              <a:rPr lang="en-US" altLang="zh-CN" dirty="0">
                <a:solidFill>
                  <a:schemeClr val="accent1">
                    <a:lumMod val="75000"/>
                  </a:schemeClr>
                </a:solidFill>
              </a:rPr>
              <a:t>=&gt;</a:t>
            </a:r>
            <a:r>
              <a:rPr lang="zh-CN" altLang="en-US" dirty="0">
                <a:solidFill>
                  <a:schemeClr val="accent1">
                    <a:lumMod val="75000"/>
                  </a:schemeClr>
                </a:solidFill>
              </a:rPr>
              <a:t> </a:t>
            </a:r>
            <a:r>
              <a:rPr lang="en-US" altLang="zh-CN" dirty="0">
                <a:solidFill>
                  <a:schemeClr val="accent1">
                    <a:lumMod val="75000"/>
                  </a:schemeClr>
                </a:solidFill>
              </a:rPr>
              <a:t>0x00</a:t>
            </a:r>
            <a:r>
              <a:rPr lang="zh-CN" altLang="en-US" dirty="0">
                <a:solidFill>
                  <a:schemeClr val="accent1">
                    <a:lumMod val="75000"/>
                  </a:schemeClr>
                </a:solidFill>
              </a:rPr>
              <a:t> </a:t>
            </a:r>
            <a:r>
              <a:rPr lang="en-US" altLang="zh-CN" dirty="0">
                <a:solidFill>
                  <a:schemeClr val="accent1">
                    <a:lumMod val="75000"/>
                  </a:schemeClr>
                </a:solidFill>
              </a:rPr>
              <a:t>00</a:t>
            </a:r>
            <a:r>
              <a:rPr lang="zh-CN" altLang="en-US" dirty="0">
                <a:solidFill>
                  <a:schemeClr val="accent1">
                    <a:lumMod val="75000"/>
                  </a:schemeClr>
                </a:solidFill>
              </a:rPr>
              <a:t> </a:t>
            </a:r>
            <a:r>
              <a:rPr lang="en-US" altLang="zh-CN" dirty="0">
                <a:solidFill>
                  <a:schemeClr val="accent1">
                    <a:lumMod val="75000"/>
                  </a:schemeClr>
                </a:solidFill>
              </a:rPr>
              <a:t>00</a:t>
            </a:r>
            <a:r>
              <a:rPr lang="zh-CN" altLang="en-US" dirty="0">
                <a:solidFill>
                  <a:schemeClr val="accent1">
                    <a:lumMod val="75000"/>
                  </a:schemeClr>
                </a:solidFill>
              </a:rPr>
              <a:t> </a:t>
            </a:r>
            <a:r>
              <a:rPr lang="en-US" altLang="zh-CN" dirty="0">
                <a:solidFill>
                  <a:schemeClr val="accent1">
                    <a:lumMod val="75000"/>
                  </a:schemeClr>
                </a:solidFill>
              </a:rPr>
              <a:t>ff</a:t>
            </a:r>
            <a:endParaRPr lang="en-US" dirty="0">
              <a:solidFill>
                <a:schemeClr val="accent1">
                  <a:lumMod val="75000"/>
                </a:schemeClr>
              </a:solidFill>
            </a:endParaRPr>
          </a:p>
        </p:txBody>
      </p:sp>
      <p:sp>
        <p:nvSpPr>
          <p:cNvPr id="13" name="TextBox 12">
            <a:extLst>
              <a:ext uri="{FF2B5EF4-FFF2-40B4-BE49-F238E27FC236}">
                <a16:creationId xmlns:a16="http://schemas.microsoft.com/office/drawing/2014/main" id="{593FA3B3-19A6-0943-9671-0C5D782F3149}"/>
              </a:ext>
            </a:extLst>
          </p:cNvPr>
          <p:cNvSpPr txBox="1"/>
          <p:nvPr/>
        </p:nvSpPr>
        <p:spPr>
          <a:xfrm>
            <a:off x="4956311" y="4044394"/>
            <a:ext cx="5022043" cy="369332"/>
          </a:xfrm>
          <a:prstGeom prst="rect">
            <a:avLst/>
          </a:prstGeom>
          <a:noFill/>
        </p:spPr>
        <p:txBody>
          <a:bodyPr wrap="square" rtlCol="0">
            <a:spAutoFit/>
          </a:bodyPr>
          <a:lstStyle/>
          <a:p>
            <a:r>
              <a:rPr lang="en-US" altLang="zh-CN" b="1">
                <a:solidFill>
                  <a:schemeClr val="accent4">
                    <a:lumMod val="60000"/>
                    <a:lumOff val="40000"/>
                  </a:schemeClr>
                </a:solidFill>
              </a:rPr>
              <a:t>%</a:t>
            </a:r>
            <a:r>
              <a:rPr lang="en-US" altLang="zh-CN" b="1" err="1">
                <a:solidFill>
                  <a:schemeClr val="accent4">
                    <a:lumMod val="60000"/>
                    <a:lumOff val="40000"/>
                  </a:schemeClr>
                </a:solidFill>
              </a:rPr>
              <a:t>ecx</a:t>
            </a:r>
            <a:endParaRPr lang="en-US" b="1">
              <a:solidFill>
                <a:schemeClr val="accent4">
                  <a:lumMod val="60000"/>
                  <a:lumOff val="40000"/>
                </a:schemeClr>
              </a:solidFill>
            </a:endParaRPr>
          </a:p>
        </p:txBody>
      </p:sp>
      <p:cxnSp>
        <p:nvCxnSpPr>
          <p:cNvPr id="15" name="Straight Arrow Connector 14">
            <a:extLst>
              <a:ext uri="{FF2B5EF4-FFF2-40B4-BE49-F238E27FC236}">
                <a16:creationId xmlns:a16="http://schemas.microsoft.com/office/drawing/2014/main" id="{F41E3E28-2C7D-084A-B973-DEACED4F5F9D}"/>
              </a:ext>
            </a:extLst>
          </p:cNvPr>
          <p:cNvCxnSpPr/>
          <p:nvPr/>
        </p:nvCxnSpPr>
        <p:spPr>
          <a:xfrm>
            <a:off x="5293895" y="4413726"/>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6" name="Table 6">
            <a:extLst>
              <a:ext uri="{FF2B5EF4-FFF2-40B4-BE49-F238E27FC236}">
                <a16:creationId xmlns:a16="http://schemas.microsoft.com/office/drawing/2014/main" id="{5F159EE8-7EFB-0F4E-8C21-9783338A62AA}"/>
              </a:ext>
            </a:extLst>
          </p:cNvPr>
          <p:cNvGraphicFramePr>
            <a:graphicFrameLocks noGrp="1"/>
          </p:cNvGraphicFramePr>
          <p:nvPr>
            <p:extLst>
              <p:ext uri="{D42A27DB-BD31-4B8C-83A1-F6EECF244321}">
                <p14:modId xmlns:p14="http://schemas.microsoft.com/office/powerpoint/2010/main" val="3610610455"/>
              </p:ext>
            </p:extLst>
          </p:nvPr>
        </p:nvGraphicFramePr>
        <p:xfrm>
          <a:off x="5293895" y="5034474"/>
          <a:ext cx="4442940" cy="369332"/>
        </p:xfrm>
        <a:graphic>
          <a:graphicData uri="http://schemas.openxmlformats.org/drawingml/2006/table">
            <a:tbl>
              <a:tblPr firstRow="1" bandRow="1">
                <a:tableStyleId>{7E9639D4-E3E2-4D34-9284-5A2195B3D0D7}</a:tableStyleId>
              </a:tblPr>
              <a:tblGrid>
                <a:gridCol w="1110735">
                  <a:extLst>
                    <a:ext uri="{9D8B030D-6E8A-4147-A177-3AD203B41FA5}">
                      <a16:colId xmlns:a16="http://schemas.microsoft.com/office/drawing/2014/main" val="2652566389"/>
                    </a:ext>
                  </a:extLst>
                </a:gridCol>
                <a:gridCol w="1110735">
                  <a:extLst>
                    <a:ext uri="{9D8B030D-6E8A-4147-A177-3AD203B41FA5}">
                      <a16:colId xmlns:a16="http://schemas.microsoft.com/office/drawing/2014/main" val="477782689"/>
                    </a:ext>
                  </a:extLst>
                </a:gridCol>
                <a:gridCol w="1110735">
                  <a:extLst>
                    <a:ext uri="{9D8B030D-6E8A-4147-A177-3AD203B41FA5}">
                      <a16:colId xmlns:a16="http://schemas.microsoft.com/office/drawing/2014/main" val="3052190595"/>
                    </a:ext>
                  </a:extLst>
                </a:gridCol>
                <a:gridCol w="1110735">
                  <a:extLst>
                    <a:ext uri="{9D8B030D-6E8A-4147-A177-3AD203B41FA5}">
                      <a16:colId xmlns:a16="http://schemas.microsoft.com/office/drawing/2014/main" val="2128827857"/>
                    </a:ext>
                  </a:extLst>
                </a:gridCol>
              </a:tblGrid>
              <a:tr h="369332">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02138975"/>
                  </a:ext>
                </a:extLst>
              </a:tr>
            </a:tbl>
          </a:graphicData>
        </a:graphic>
      </p:graphicFrame>
      <p:cxnSp>
        <p:nvCxnSpPr>
          <p:cNvPr id="14" name="Straight Arrow Connector 13">
            <a:extLst>
              <a:ext uri="{FF2B5EF4-FFF2-40B4-BE49-F238E27FC236}">
                <a16:creationId xmlns:a16="http://schemas.microsoft.com/office/drawing/2014/main" id="{6F2D8920-C131-2E47-9222-C4E6996E8561}"/>
              </a:ext>
            </a:extLst>
          </p:cNvPr>
          <p:cNvCxnSpPr>
            <a:cxnSpLocks/>
          </p:cNvCxnSpPr>
          <p:nvPr/>
        </p:nvCxnSpPr>
        <p:spPr>
          <a:xfrm>
            <a:off x="5293895" y="5604803"/>
            <a:ext cx="444294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6691C6B8-9BC8-4945-916E-145141FC3B26}"/>
              </a:ext>
            </a:extLst>
          </p:cNvPr>
          <p:cNvSpPr txBox="1"/>
          <p:nvPr/>
        </p:nvSpPr>
        <p:spPr>
          <a:xfrm>
            <a:off x="5293895" y="5784191"/>
            <a:ext cx="1378754" cy="646331"/>
          </a:xfrm>
          <a:prstGeom prst="rect">
            <a:avLst/>
          </a:prstGeom>
          <a:noFill/>
        </p:spPr>
        <p:txBody>
          <a:bodyPr wrap="square" rtlCol="0">
            <a:spAutoFit/>
          </a:bodyPr>
          <a:lstStyle/>
          <a:p>
            <a:r>
              <a:rPr lang="en-US"/>
              <a:t>Low</a:t>
            </a:r>
            <a:r>
              <a:rPr lang="en-US" altLang="zh-CN"/>
              <a:t>er</a:t>
            </a:r>
            <a:r>
              <a:rPr lang="zh-CN" altLang="en-US"/>
              <a:t> </a:t>
            </a:r>
            <a:r>
              <a:rPr lang="en-US" altLang="zh-CN"/>
              <a:t>address</a:t>
            </a:r>
            <a:endParaRPr lang="en-US"/>
          </a:p>
        </p:txBody>
      </p:sp>
      <p:sp>
        <p:nvSpPr>
          <p:cNvPr id="16" name="TextBox 15">
            <a:extLst>
              <a:ext uri="{FF2B5EF4-FFF2-40B4-BE49-F238E27FC236}">
                <a16:creationId xmlns:a16="http://schemas.microsoft.com/office/drawing/2014/main" id="{92A02B42-458F-2C49-A935-12FBFE243B6E}"/>
              </a:ext>
            </a:extLst>
          </p:cNvPr>
          <p:cNvSpPr txBox="1"/>
          <p:nvPr/>
        </p:nvSpPr>
        <p:spPr>
          <a:xfrm>
            <a:off x="8916271" y="5783590"/>
            <a:ext cx="1378754" cy="646331"/>
          </a:xfrm>
          <a:prstGeom prst="rect">
            <a:avLst/>
          </a:prstGeom>
          <a:noFill/>
        </p:spPr>
        <p:txBody>
          <a:bodyPr wrap="square" rtlCol="0">
            <a:spAutoFit/>
          </a:bodyPr>
          <a:lstStyle/>
          <a:p>
            <a:r>
              <a:rPr lang="en-US" altLang="zh-CN"/>
              <a:t>Higher</a:t>
            </a:r>
          </a:p>
          <a:p>
            <a:r>
              <a:rPr lang="en-US" altLang="zh-CN"/>
              <a:t>address</a:t>
            </a:r>
            <a:endParaRPr lang="en-US"/>
          </a:p>
        </p:txBody>
      </p:sp>
      <p:pic>
        <p:nvPicPr>
          <p:cNvPr id="17" name="Picture 16">
            <a:extLst>
              <a:ext uri="{FF2B5EF4-FFF2-40B4-BE49-F238E27FC236}">
                <a16:creationId xmlns:a16="http://schemas.microsoft.com/office/drawing/2014/main" id="{59B71EF9-B920-0C4F-BCC6-5FD18BBDD1A5}"/>
              </a:ext>
            </a:extLst>
          </p:cNvPr>
          <p:cNvPicPr>
            <a:picLocks noChangeAspect="1"/>
          </p:cNvPicPr>
          <p:nvPr/>
        </p:nvPicPr>
        <p:blipFill>
          <a:blip r:embed="rId2"/>
          <a:stretch>
            <a:fillRect/>
          </a:stretch>
        </p:blipFill>
        <p:spPr>
          <a:xfrm>
            <a:off x="5852100" y="2722632"/>
            <a:ext cx="6128342" cy="354082"/>
          </a:xfrm>
          <a:prstGeom prst="rect">
            <a:avLst/>
          </a:prstGeom>
        </p:spPr>
      </p:pic>
      <p:cxnSp>
        <p:nvCxnSpPr>
          <p:cNvPr id="18" name="Straight Arrow Connector 17">
            <a:extLst>
              <a:ext uri="{FF2B5EF4-FFF2-40B4-BE49-F238E27FC236}">
                <a16:creationId xmlns:a16="http://schemas.microsoft.com/office/drawing/2014/main" id="{833C8049-54B0-3142-88FB-360E28445B16}"/>
              </a:ext>
            </a:extLst>
          </p:cNvPr>
          <p:cNvCxnSpPr/>
          <p:nvPr/>
        </p:nvCxnSpPr>
        <p:spPr>
          <a:xfrm flipH="1">
            <a:off x="5983272" y="3608774"/>
            <a:ext cx="911798" cy="13771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96E880CC-E5A2-DD4B-B435-18446159A6A7}"/>
              </a:ext>
            </a:extLst>
          </p:cNvPr>
          <p:cNvSpPr txBox="1"/>
          <p:nvPr/>
        </p:nvSpPr>
        <p:spPr>
          <a:xfrm>
            <a:off x="5631480" y="5043028"/>
            <a:ext cx="464520" cy="369332"/>
          </a:xfrm>
          <a:prstGeom prst="rect">
            <a:avLst/>
          </a:prstGeom>
          <a:noFill/>
        </p:spPr>
        <p:txBody>
          <a:bodyPr wrap="square" rtlCol="0">
            <a:spAutoFit/>
          </a:bodyPr>
          <a:lstStyle/>
          <a:p>
            <a:r>
              <a:rPr lang="en-US" altLang="zh-CN">
                <a:solidFill>
                  <a:schemeClr val="bg1"/>
                </a:solidFill>
              </a:rPr>
              <a:t>ff</a:t>
            </a:r>
            <a:endParaRPr lang="en-US">
              <a:solidFill>
                <a:schemeClr val="bg1"/>
              </a:solidFill>
            </a:endParaRPr>
          </a:p>
        </p:txBody>
      </p:sp>
      <p:sp>
        <p:nvSpPr>
          <p:cNvPr id="20" name="TextBox 19">
            <a:extLst>
              <a:ext uri="{FF2B5EF4-FFF2-40B4-BE49-F238E27FC236}">
                <a16:creationId xmlns:a16="http://schemas.microsoft.com/office/drawing/2014/main" id="{10ADF89C-73FB-214A-A96D-EC9523582D4B}"/>
              </a:ext>
            </a:extLst>
          </p:cNvPr>
          <p:cNvSpPr txBox="1"/>
          <p:nvPr/>
        </p:nvSpPr>
        <p:spPr>
          <a:xfrm>
            <a:off x="6886832" y="5034474"/>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1" name="TextBox 20">
            <a:extLst>
              <a:ext uri="{FF2B5EF4-FFF2-40B4-BE49-F238E27FC236}">
                <a16:creationId xmlns:a16="http://schemas.microsoft.com/office/drawing/2014/main" id="{0E9EF450-730E-9249-A0AA-BC33D5DCA877}"/>
              </a:ext>
            </a:extLst>
          </p:cNvPr>
          <p:cNvSpPr txBox="1"/>
          <p:nvPr/>
        </p:nvSpPr>
        <p:spPr>
          <a:xfrm>
            <a:off x="7847313" y="5029405"/>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Tree>
    <p:extLst>
      <p:ext uri="{BB962C8B-B14F-4D97-AF65-F5344CB8AC3E}">
        <p14:creationId xmlns:p14="http://schemas.microsoft.com/office/powerpoint/2010/main" val="32638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1BEE-C8DF-2B4F-B1B1-BC23014496D3}"/>
              </a:ext>
            </a:extLst>
          </p:cNvPr>
          <p:cNvSpPr>
            <a:spLocks noGrp="1"/>
          </p:cNvSpPr>
          <p:nvPr>
            <p:ph type="title"/>
          </p:nvPr>
        </p:nvSpPr>
        <p:spPr/>
        <p:txBody>
          <a:bodyPr/>
          <a:lstStyle/>
          <a:p>
            <a:r>
              <a:rPr lang="en-US"/>
              <a:t>3-D</a:t>
            </a:r>
          </a:p>
        </p:txBody>
      </p:sp>
      <p:sp>
        <p:nvSpPr>
          <p:cNvPr id="3" name="Content Placeholder 2">
            <a:extLst>
              <a:ext uri="{FF2B5EF4-FFF2-40B4-BE49-F238E27FC236}">
                <a16:creationId xmlns:a16="http://schemas.microsoft.com/office/drawing/2014/main" id="{B3732F44-A517-CC4B-867F-98C4FC24FE18}"/>
              </a:ext>
            </a:extLst>
          </p:cNvPr>
          <p:cNvSpPr>
            <a:spLocks noGrp="1"/>
          </p:cNvSpPr>
          <p:nvPr>
            <p:ph idx="1"/>
          </p:nvPr>
        </p:nvSpPr>
        <p:spPr/>
        <p:txBody>
          <a:bodyPr/>
          <a:lstStyle/>
          <a:p>
            <a:r>
              <a:rPr lang="en-US"/>
              <a:t>Please draw the combinatorial circuit that implements the above parity function.</a:t>
            </a:r>
          </a:p>
        </p:txBody>
      </p:sp>
      <p:sp>
        <p:nvSpPr>
          <p:cNvPr id="4" name="Slide Number Placeholder 3">
            <a:extLst>
              <a:ext uri="{FF2B5EF4-FFF2-40B4-BE49-F238E27FC236}">
                <a16:creationId xmlns:a16="http://schemas.microsoft.com/office/drawing/2014/main" id="{3BE9C498-9786-844C-8C5A-5CEECE11F1C5}"/>
              </a:ext>
            </a:extLst>
          </p:cNvPr>
          <p:cNvSpPr>
            <a:spLocks noGrp="1"/>
          </p:cNvSpPr>
          <p:nvPr>
            <p:ph type="sldNum" sz="quarter" idx="12"/>
          </p:nvPr>
        </p:nvSpPr>
        <p:spPr/>
        <p:txBody>
          <a:bodyPr/>
          <a:lstStyle/>
          <a:p>
            <a:fld id="{8D4EC0DA-4BF5-A643-9CB7-B11B04F56005}" type="slidenum">
              <a:rPr lang="en-US" smtClean="0"/>
              <a:pPr/>
              <a:t>80</a:t>
            </a:fld>
            <a:endParaRPr lang="en-US"/>
          </a:p>
        </p:txBody>
      </p:sp>
      <p:pic>
        <p:nvPicPr>
          <p:cNvPr id="5" name="Picture 4">
            <a:extLst>
              <a:ext uri="{FF2B5EF4-FFF2-40B4-BE49-F238E27FC236}">
                <a16:creationId xmlns:a16="http://schemas.microsoft.com/office/drawing/2014/main" id="{C1B1B7F7-0E0B-9F44-AA1C-70FB6CB9AA99}"/>
              </a:ext>
            </a:extLst>
          </p:cNvPr>
          <p:cNvPicPr>
            <a:picLocks noChangeAspect="1"/>
          </p:cNvPicPr>
          <p:nvPr/>
        </p:nvPicPr>
        <p:blipFill>
          <a:blip r:embed="rId2"/>
          <a:stretch>
            <a:fillRect/>
          </a:stretch>
        </p:blipFill>
        <p:spPr>
          <a:xfrm>
            <a:off x="2552700" y="50800"/>
            <a:ext cx="7086600" cy="6756400"/>
          </a:xfrm>
          <a:prstGeom prst="rect">
            <a:avLst/>
          </a:prstGeom>
        </p:spPr>
      </p:pic>
      <p:sp>
        <p:nvSpPr>
          <p:cNvPr id="6" name="TextBox 5">
            <a:extLst>
              <a:ext uri="{FF2B5EF4-FFF2-40B4-BE49-F238E27FC236}">
                <a16:creationId xmlns:a16="http://schemas.microsoft.com/office/drawing/2014/main" id="{122DB9D8-3B95-1C47-9A7F-F6A6C47BF76D}"/>
              </a:ext>
            </a:extLst>
          </p:cNvPr>
          <p:cNvSpPr txBox="1"/>
          <p:nvPr/>
        </p:nvSpPr>
        <p:spPr>
          <a:xfrm>
            <a:off x="7042490" y="2108055"/>
            <a:ext cx="1422184" cy="369332"/>
          </a:xfrm>
          <a:prstGeom prst="rect">
            <a:avLst/>
          </a:prstGeom>
          <a:noFill/>
        </p:spPr>
        <p:txBody>
          <a:bodyPr wrap="none" rtlCol="0">
            <a:spAutoFit/>
          </a:bodyPr>
          <a:lstStyle/>
          <a:p>
            <a:r>
              <a:rPr lang="en-US" err="1">
                <a:solidFill>
                  <a:srgbClr val="FF0000"/>
                </a:solidFill>
              </a:rPr>
              <a:t>barA</a:t>
            </a:r>
            <a:r>
              <a:rPr lang="en-US">
                <a:solidFill>
                  <a:srgbClr val="FF0000"/>
                </a:solidFill>
              </a:rPr>
              <a:t>*</a:t>
            </a:r>
            <a:r>
              <a:rPr lang="en-US" err="1">
                <a:solidFill>
                  <a:srgbClr val="FF0000"/>
                </a:solidFill>
              </a:rPr>
              <a:t>barB</a:t>
            </a:r>
            <a:r>
              <a:rPr lang="en-US">
                <a:solidFill>
                  <a:srgbClr val="FF0000"/>
                </a:solidFill>
              </a:rPr>
              <a:t>*C</a:t>
            </a:r>
          </a:p>
        </p:txBody>
      </p:sp>
      <p:sp>
        <p:nvSpPr>
          <p:cNvPr id="7" name="TextBox 6">
            <a:extLst>
              <a:ext uri="{FF2B5EF4-FFF2-40B4-BE49-F238E27FC236}">
                <a16:creationId xmlns:a16="http://schemas.microsoft.com/office/drawing/2014/main" id="{0D18E76F-F32A-6447-9BC5-A77DDFB7A0B3}"/>
              </a:ext>
            </a:extLst>
          </p:cNvPr>
          <p:cNvSpPr txBox="1"/>
          <p:nvPr/>
        </p:nvSpPr>
        <p:spPr>
          <a:xfrm>
            <a:off x="7001805" y="3977925"/>
            <a:ext cx="1422184" cy="369332"/>
          </a:xfrm>
          <a:prstGeom prst="rect">
            <a:avLst/>
          </a:prstGeom>
          <a:noFill/>
        </p:spPr>
        <p:txBody>
          <a:bodyPr wrap="none" rtlCol="0">
            <a:spAutoFit/>
          </a:bodyPr>
          <a:lstStyle/>
          <a:p>
            <a:r>
              <a:rPr lang="en-US" err="1">
                <a:solidFill>
                  <a:srgbClr val="FF0000"/>
                </a:solidFill>
              </a:rPr>
              <a:t>barA</a:t>
            </a:r>
            <a:r>
              <a:rPr lang="en-US">
                <a:solidFill>
                  <a:srgbClr val="FF0000"/>
                </a:solidFill>
              </a:rPr>
              <a:t>*B*</a:t>
            </a:r>
            <a:r>
              <a:rPr lang="en-US" err="1">
                <a:solidFill>
                  <a:srgbClr val="FF0000"/>
                </a:solidFill>
              </a:rPr>
              <a:t>barC</a:t>
            </a:r>
            <a:endParaRPr lang="en-US">
              <a:solidFill>
                <a:srgbClr val="FF0000"/>
              </a:solidFill>
            </a:endParaRPr>
          </a:p>
        </p:txBody>
      </p:sp>
      <p:sp>
        <p:nvSpPr>
          <p:cNvPr id="8" name="TextBox 7">
            <a:extLst>
              <a:ext uri="{FF2B5EF4-FFF2-40B4-BE49-F238E27FC236}">
                <a16:creationId xmlns:a16="http://schemas.microsoft.com/office/drawing/2014/main" id="{9E6B9138-ED4A-5640-A296-C050BA0856AE}"/>
              </a:ext>
            </a:extLst>
          </p:cNvPr>
          <p:cNvSpPr txBox="1"/>
          <p:nvPr/>
        </p:nvSpPr>
        <p:spPr>
          <a:xfrm>
            <a:off x="7001805" y="4698071"/>
            <a:ext cx="1422184" cy="369332"/>
          </a:xfrm>
          <a:prstGeom prst="rect">
            <a:avLst/>
          </a:prstGeom>
          <a:noFill/>
        </p:spPr>
        <p:txBody>
          <a:bodyPr wrap="none" rtlCol="0">
            <a:spAutoFit/>
          </a:bodyPr>
          <a:lstStyle/>
          <a:p>
            <a:r>
              <a:rPr lang="en-US">
                <a:solidFill>
                  <a:srgbClr val="FF0000"/>
                </a:solidFill>
              </a:rPr>
              <a:t>A*</a:t>
            </a:r>
            <a:r>
              <a:rPr lang="en-US" err="1">
                <a:solidFill>
                  <a:srgbClr val="FF0000"/>
                </a:solidFill>
              </a:rPr>
              <a:t>barB</a:t>
            </a:r>
            <a:r>
              <a:rPr lang="en-US">
                <a:solidFill>
                  <a:srgbClr val="FF0000"/>
                </a:solidFill>
              </a:rPr>
              <a:t>*</a:t>
            </a:r>
            <a:r>
              <a:rPr lang="en-US" err="1">
                <a:solidFill>
                  <a:srgbClr val="FF0000"/>
                </a:solidFill>
              </a:rPr>
              <a:t>barC</a:t>
            </a:r>
            <a:endParaRPr lang="en-US">
              <a:solidFill>
                <a:srgbClr val="FF0000"/>
              </a:solidFill>
            </a:endParaRPr>
          </a:p>
        </p:txBody>
      </p:sp>
      <p:sp>
        <p:nvSpPr>
          <p:cNvPr id="9" name="TextBox 8">
            <a:extLst>
              <a:ext uri="{FF2B5EF4-FFF2-40B4-BE49-F238E27FC236}">
                <a16:creationId xmlns:a16="http://schemas.microsoft.com/office/drawing/2014/main" id="{9ACB65EC-976C-8D4B-A3C5-69C932521124}"/>
              </a:ext>
            </a:extLst>
          </p:cNvPr>
          <p:cNvSpPr txBox="1"/>
          <p:nvPr/>
        </p:nvSpPr>
        <p:spPr>
          <a:xfrm>
            <a:off x="7227788" y="5835408"/>
            <a:ext cx="797013" cy="369332"/>
          </a:xfrm>
          <a:prstGeom prst="rect">
            <a:avLst/>
          </a:prstGeom>
          <a:noFill/>
        </p:spPr>
        <p:txBody>
          <a:bodyPr wrap="none" rtlCol="0">
            <a:spAutoFit/>
          </a:bodyPr>
          <a:lstStyle/>
          <a:p>
            <a:r>
              <a:rPr lang="en-US">
                <a:solidFill>
                  <a:srgbClr val="FF0000"/>
                </a:solidFill>
              </a:rPr>
              <a:t>A*B*C</a:t>
            </a:r>
          </a:p>
        </p:txBody>
      </p:sp>
    </p:spTree>
    <p:extLst>
      <p:ext uri="{BB962C8B-B14F-4D97-AF65-F5344CB8AC3E}">
        <p14:creationId xmlns:p14="http://schemas.microsoft.com/office/powerpoint/2010/main" val="412337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F1F404-A38C-A64C-B023-591EB678A9CE}"/>
              </a:ext>
            </a:extLst>
          </p:cNvPr>
          <p:cNvSpPr>
            <a:spLocks noGrp="1"/>
          </p:cNvSpPr>
          <p:nvPr>
            <p:ph type="title"/>
          </p:nvPr>
        </p:nvSpPr>
        <p:spPr/>
        <p:txBody>
          <a:bodyPr/>
          <a:lstStyle/>
          <a:p>
            <a:r>
              <a:rPr lang="en-US" altLang="zh-CN"/>
              <a:t>4.</a:t>
            </a:r>
            <a:r>
              <a:rPr lang="zh-CN" altLang="en-US"/>
              <a:t> </a:t>
            </a:r>
            <a:r>
              <a:rPr lang="en-US" altLang="zh-CN"/>
              <a:t>CPU</a:t>
            </a:r>
            <a:r>
              <a:rPr lang="zh-CN" altLang="en-US"/>
              <a:t> </a:t>
            </a:r>
            <a:r>
              <a:rPr lang="en-US" altLang="zh-CN"/>
              <a:t>design</a:t>
            </a:r>
            <a:endParaRPr lang="en-US"/>
          </a:p>
        </p:txBody>
      </p:sp>
      <p:sp>
        <p:nvSpPr>
          <p:cNvPr id="6" name="Content Placeholder 5">
            <a:extLst>
              <a:ext uri="{FF2B5EF4-FFF2-40B4-BE49-F238E27FC236}">
                <a16:creationId xmlns:a16="http://schemas.microsoft.com/office/drawing/2014/main" id="{CB710B5C-3314-B14B-9DBC-D0DFB22D7FDC}"/>
              </a:ext>
            </a:extLst>
          </p:cNvPr>
          <p:cNvSpPr>
            <a:spLocks noGrp="1"/>
          </p:cNvSpPr>
          <p:nvPr>
            <p:ph idx="1"/>
          </p:nvPr>
        </p:nvSpPr>
        <p:spPr/>
        <p:txBody>
          <a:bodyPr/>
          <a:lstStyle/>
          <a:p>
            <a:r>
              <a:rPr lang="en-US"/>
              <a:t>Figure 1 shows a basic single-cycle CPU design for RISC-V. The design handles 3 types of instructions: arithmetic instructions involving two source registers and one destination register, memory load instructions and store instructions. Note that the design does not implement conditional branches. Suppose the major logic blocks in Figure 1 have the following latencies (If a logic block’s latency is not specified, it is small enough to be ignored.)</a:t>
            </a:r>
          </a:p>
        </p:txBody>
      </p:sp>
      <p:sp>
        <p:nvSpPr>
          <p:cNvPr id="4" name="Slide Number Placeholder 3">
            <a:extLst>
              <a:ext uri="{FF2B5EF4-FFF2-40B4-BE49-F238E27FC236}">
                <a16:creationId xmlns:a16="http://schemas.microsoft.com/office/drawing/2014/main" id="{53D02245-8E2C-4D44-9C78-6A3BC1BB4AAE}"/>
              </a:ext>
            </a:extLst>
          </p:cNvPr>
          <p:cNvSpPr>
            <a:spLocks noGrp="1"/>
          </p:cNvSpPr>
          <p:nvPr>
            <p:ph type="sldNum" sz="quarter" idx="12"/>
          </p:nvPr>
        </p:nvSpPr>
        <p:spPr/>
        <p:txBody>
          <a:bodyPr/>
          <a:lstStyle/>
          <a:p>
            <a:fld id="{8D4EC0DA-4BF5-A643-9CB7-B11B04F56005}" type="slidenum">
              <a:rPr lang="en-US" smtClean="0"/>
              <a:pPr/>
              <a:t>81</a:t>
            </a:fld>
            <a:endParaRPr lang="en-US"/>
          </a:p>
        </p:txBody>
      </p:sp>
    </p:spTree>
    <p:extLst>
      <p:ext uri="{BB962C8B-B14F-4D97-AF65-F5344CB8AC3E}">
        <p14:creationId xmlns:p14="http://schemas.microsoft.com/office/powerpoint/2010/main" val="2577216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ED60-0DBD-9648-82F7-B5A8A1230A09}"/>
              </a:ext>
            </a:extLst>
          </p:cNvPr>
          <p:cNvSpPr>
            <a:spLocks noGrp="1"/>
          </p:cNvSpPr>
          <p:nvPr>
            <p:ph type="title"/>
          </p:nvPr>
        </p:nvSpPr>
        <p:spPr/>
        <p:txBody>
          <a:bodyPr/>
          <a:lstStyle/>
          <a:p>
            <a:r>
              <a:rPr lang="en-US" altLang="zh-CN"/>
              <a:t>4.</a:t>
            </a:r>
            <a:r>
              <a:rPr lang="zh-CN" altLang="en-US"/>
              <a:t> </a:t>
            </a:r>
            <a:r>
              <a:rPr lang="en-US" altLang="zh-CN"/>
              <a:t>CPU</a:t>
            </a:r>
            <a:r>
              <a:rPr lang="zh-CN" altLang="en-US"/>
              <a:t> </a:t>
            </a:r>
            <a:r>
              <a:rPr lang="en-US" altLang="zh-CN"/>
              <a:t>design</a:t>
            </a:r>
            <a:endParaRPr lang="en-US"/>
          </a:p>
        </p:txBody>
      </p:sp>
      <p:sp>
        <p:nvSpPr>
          <p:cNvPr id="3" name="Content Placeholder 2">
            <a:extLst>
              <a:ext uri="{FF2B5EF4-FFF2-40B4-BE49-F238E27FC236}">
                <a16:creationId xmlns:a16="http://schemas.microsoft.com/office/drawing/2014/main" id="{B606E9A8-2D9D-DF4E-BB69-A3D18C5969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C9AB3FA-ABF0-8244-9F49-FE285027CE05}"/>
              </a:ext>
            </a:extLst>
          </p:cNvPr>
          <p:cNvSpPr>
            <a:spLocks noGrp="1"/>
          </p:cNvSpPr>
          <p:nvPr>
            <p:ph type="sldNum" sz="quarter" idx="12"/>
          </p:nvPr>
        </p:nvSpPr>
        <p:spPr/>
        <p:txBody>
          <a:bodyPr/>
          <a:lstStyle/>
          <a:p>
            <a:fld id="{8D4EC0DA-4BF5-A643-9CB7-B11B04F56005}" type="slidenum">
              <a:rPr lang="en-US" smtClean="0"/>
              <a:pPr/>
              <a:t>82</a:t>
            </a:fld>
            <a:endParaRPr lang="en-US"/>
          </a:p>
        </p:txBody>
      </p:sp>
      <p:pic>
        <p:nvPicPr>
          <p:cNvPr id="5" name="Picture 4">
            <a:extLst>
              <a:ext uri="{FF2B5EF4-FFF2-40B4-BE49-F238E27FC236}">
                <a16:creationId xmlns:a16="http://schemas.microsoft.com/office/drawing/2014/main" id="{883B837D-0B42-AB48-A68D-F08166E9CD7B}"/>
              </a:ext>
            </a:extLst>
          </p:cNvPr>
          <p:cNvPicPr>
            <a:picLocks noChangeAspect="1"/>
          </p:cNvPicPr>
          <p:nvPr/>
        </p:nvPicPr>
        <p:blipFill>
          <a:blip r:embed="rId2"/>
          <a:stretch>
            <a:fillRect/>
          </a:stretch>
        </p:blipFill>
        <p:spPr>
          <a:xfrm>
            <a:off x="838200" y="1825625"/>
            <a:ext cx="10515600" cy="4292600"/>
          </a:xfrm>
          <a:prstGeom prst="rect">
            <a:avLst/>
          </a:prstGeom>
        </p:spPr>
      </p:pic>
      <p:pic>
        <p:nvPicPr>
          <p:cNvPr id="6" name="Picture 5">
            <a:extLst>
              <a:ext uri="{FF2B5EF4-FFF2-40B4-BE49-F238E27FC236}">
                <a16:creationId xmlns:a16="http://schemas.microsoft.com/office/drawing/2014/main" id="{C10F82D4-69F9-1C42-9A2E-8730E5C618C8}"/>
              </a:ext>
            </a:extLst>
          </p:cNvPr>
          <p:cNvPicPr>
            <a:picLocks noChangeAspect="1"/>
          </p:cNvPicPr>
          <p:nvPr/>
        </p:nvPicPr>
        <p:blipFill>
          <a:blip r:embed="rId3"/>
          <a:stretch>
            <a:fillRect/>
          </a:stretch>
        </p:blipFill>
        <p:spPr>
          <a:xfrm>
            <a:off x="6096000" y="123032"/>
            <a:ext cx="4330700" cy="1612900"/>
          </a:xfrm>
          <a:prstGeom prst="rect">
            <a:avLst/>
          </a:prstGeom>
        </p:spPr>
      </p:pic>
    </p:spTree>
    <p:extLst>
      <p:ext uri="{BB962C8B-B14F-4D97-AF65-F5344CB8AC3E}">
        <p14:creationId xmlns:p14="http://schemas.microsoft.com/office/powerpoint/2010/main" val="3417466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9353-4748-4D45-A84D-6EA6D1587403}"/>
              </a:ext>
            </a:extLst>
          </p:cNvPr>
          <p:cNvSpPr>
            <a:spLocks noGrp="1"/>
          </p:cNvSpPr>
          <p:nvPr>
            <p:ph type="title"/>
          </p:nvPr>
        </p:nvSpPr>
        <p:spPr/>
        <p:txBody>
          <a:bodyPr/>
          <a:lstStyle/>
          <a:p>
            <a:r>
              <a:rPr lang="en-US" altLang="zh-CN"/>
              <a:t>4-A</a:t>
            </a:r>
            <a:endParaRPr lang="en-US"/>
          </a:p>
        </p:txBody>
      </p:sp>
      <p:sp>
        <p:nvSpPr>
          <p:cNvPr id="3" name="Content Placeholder 2">
            <a:extLst>
              <a:ext uri="{FF2B5EF4-FFF2-40B4-BE49-F238E27FC236}">
                <a16:creationId xmlns:a16="http://schemas.microsoft.com/office/drawing/2014/main" id="{94E0DC4B-DEA2-7E44-896C-2A0BD9DB4FBA}"/>
              </a:ext>
            </a:extLst>
          </p:cNvPr>
          <p:cNvSpPr>
            <a:spLocks noGrp="1"/>
          </p:cNvSpPr>
          <p:nvPr>
            <p:ph idx="1"/>
          </p:nvPr>
        </p:nvSpPr>
        <p:spPr/>
        <p:txBody>
          <a:bodyPr/>
          <a:lstStyle/>
          <a:p>
            <a:r>
              <a:rPr lang="en-US"/>
              <a:t>What is the minimum latency to execute each of the following instructions in the single-cycle design:</a:t>
            </a:r>
          </a:p>
        </p:txBody>
      </p:sp>
      <p:sp>
        <p:nvSpPr>
          <p:cNvPr id="4" name="Slide Number Placeholder 3">
            <a:extLst>
              <a:ext uri="{FF2B5EF4-FFF2-40B4-BE49-F238E27FC236}">
                <a16:creationId xmlns:a16="http://schemas.microsoft.com/office/drawing/2014/main" id="{3171DF5C-F517-4548-8D96-C432717D498C}"/>
              </a:ext>
            </a:extLst>
          </p:cNvPr>
          <p:cNvSpPr>
            <a:spLocks noGrp="1"/>
          </p:cNvSpPr>
          <p:nvPr>
            <p:ph type="sldNum" sz="quarter" idx="12"/>
          </p:nvPr>
        </p:nvSpPr>
        <p:spPr/>
        <p:txBody>
          <a:bodyPr/>
          <a:lstStyle/>
          <a:p>
            <a:fld id="{8D4EC0DA-4BF5-A643-9CB7-B11B04F56005}" type="slidenum">
              <a:rPr lang="en-US" smtClean="0"/>
              <a:pPr/>
              <a:t>83</a:t>
            </a:fld>
            <a:endParaRPr lang="en-US"/>
          </a:p>
        </p:txBody>
      </p:sp>
      <p:pic>
        <p:nvPicPr>
          <p:cNvPr id="5" name="Picture 4">
            <a:extLst>
              <a:ext uri="{FF2B5EF4-FFF2-40B4-BE49-F238E27FC236}">
                <a16:creationId xmlns:a16="http://schemas.microsoft.com/office/drawing/2014/main" id="{6DDE4A59-33ED-7044-8407-6B9CAE850946}"/>
              </a:ext>
            </a:extLst>
          </p:cNvPr>
          <p:cNvPicPr>
            <a:picLocks noChangeAspect="1"/>
          </p:cNvPicPr>
          <p:nvPr/>
        </p:nvPicPr>
        <p:blipFill>
          <a:blip r:embed="rId2"/>
          <a:stretch>
            <a:fillRect/>
          </a:stretch>
        </p:blipFill>
        <p:spPr>
          <a:xfrm>
            <a:off x="838200" y="2815166"/>
            <a:ext cx="5448300" cy="3225800"/>
          </a:xfrm>
          <a:prstGeom prst="rect">
            <a:avLst/>
          </a:prstGeom>
        </p:spPr>
      </p:pic>
    </p:spTree>
    <p:extLst>
      <p:ext uri="{BB962C8B-B14F-4D97-AF65-F5344CB8AC3E}">
        <p14:creationId xmlns:p14="http://schemas.microsoft.com/office/powerpoint/2010/main" val="10968894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5872D-A30F-CB45-A1C1-975A3D04FC9D}"/>
              </a:ext>
            </a:extLst>
          </p:cNvPr>
          <p:cNvSpPr>
            <a:spLocks noGrp="1"/>
          </p:cNvSpPr>
          <p:nvPr>
            <p:ph type="title"/>
          </p:nvPr>
        </p:nvSpPr>
        <p:spPr/>
        <p:txBody>
          <a:bodyPr/>
          <a:lstStyle/>
          <a:p>
            <a:r>
              <a:rPr lang="en-US" altLang="zh-CN"/>
              <a:t>4-A</a:t>
            </a:r>
            <a:endParaRPr lang="en-US"/>
          </a:p>
        </p:txBody>
      </p:sp>
      <p:sp>
        <p:nvSpPr>
          <p:cNvPr id="3" name="Content Placeholder 2">
            <a:extLst>
              <a:ext uri="{FF2B5EF4-FFF2-40B4-BE49-F238E27FC236}">
                <a16:creationId xmlns:a16="http://schemas.microsoft.com/office/drawing/2014/main" id="{14DD35EB-D52E-914B-963A-D4B2D73DD83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2CE31B6-64E8-D445-9694-33E66353B465}"/>
              </a:ext>
            </a:extLst>
          </p:cNvPr>
          <p:cNvSpPr>
            <a:spLocks noGrp="1"/>
          </p:cNvSpPr>
          <p:nvPr>
            <p:ph type="sldNum" sz="quarter" idx="12"/>
          </p:nvPr>
        </p:nvSpPr>
        <p:spPr/>
        <p:txBody>
          <a:bodyPr/>
          <a:lstStyle/>
          <a:p>
            <a:fld id="{8D4EC0DA-4BF5-A643-9CB7-B11B04F56005}" type="slidenum">
              <a:rPr lang="en-US" smtClean="0"/>
              <a:pPr/>
              <a:t>84</a:t>
            </a:fld>
            <a:endParaRPr lang="en-US"/>
          </a:p>
        </p:txBody>
      </p:sp>
      <p:pic>
        <p:nvPicPr>
          <p:cNvPr id="5" name="Picture 4">
            <a:extLst>
              <a:ext uri="{FF2B5EF4-FFF2-40B4-BE49-F238E27FC236}">
                <a16:creationId xmlns:a16="http://schemas.microsoft.com/office/drawing/2014/main" id="{E63BD82D-E653-5C43-9067-9263638B2740}"/>
              </a:ext>
            </a:extLst>
          </p:cNvPr>
          <p:cNvPicPr>
            <a:picLocks noChangeAspect="1"/>
          </p:cNvPicPr>
          <p:nvPr/>
        </p:nvPicPr>
        <p:blipFill>
          <a:blip r:embed="rId2"/>
          <a:stretch>
            <a:fillRect/>
          </a:stretch>
        </p:blipFill>
        <p:spPr>
          <a:xfrm>
            <a:off x="838200" y="1825625"/>
            <a:ext cx="10515600" cy="4292600"/>
          </a:xfrm>
          <a:prstGeom prst="rect">
            <a:avLst/>
          </a:prstGeom>
        </p:spPr>
      </p:pic>
      <p:cxnSp>
        <p:nvCxnSpPr>
          <p:cNvPr id="7" name="Straight Arrow Connector 6">
            <a:extLst>
              <a:ext uri="{FF2B5EF4-FFF2-40B4-BE49-F238E27FC236}">
                <a16:creationId xmlns:a16="http://schemas.microsoft.com/office/drawing/2014/main" id="{BDCF0766-C7AE-3842-8B5C-C09DE8DE565E}"/>
              </a:ext>
            </a:extLst>
          </p:cNvPr>
          <p:cNvCxnSpPr>
            <a:cxnSpLocks/>
          </p:cNvCxnSpPr>
          <p:nvPr/>
        </p:nvCxnSpPr>
        <p:spPr>
          <a:xfrm>
            <a:off x="2151529" y="3810000"/>
            <a:ext cx="37651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CC4F1A34-4FD2-3A44-BE40-478962812A30}"/>
              </a:ext>
            </a:extLst>
          </p:cNvPr>
          <p:cNvCxnSpPr>
            <a:cxnSpLocks/>
          </p:cNvCxnSpPr>
          <p:nvPr/>
        </p:nvCxnSpPr>
        <p:spPr>
          <a:xfrm>
            <a:off x="3854824" y="3307978"/>
            <a:ext cx="11205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 name="Picture 9">
            <a:extLst>
              <a:ext uri="{FF2B5EF4-FFF2-40B4-BE49-F238E27FC236}">
                <a16:creationId xmlns:a16="http://schemas.microsoft.com/office/drawing/2014/main" id="{BE64C999-9B2B-7448-BB64-6A154523B0CF}"/>
              </a:ext>
            </a:extLst>
          </p:cNvPr>
          <p:cNvPicPr>
            <a:picLocks noChangeAspect="1"/>
          </p:cNvPicPr>
          <p:nvPr/>
        </p:nvPicPr>
        <p:blipFill>
          <a:blip r:embed="rId3"/>
          <a:stretch>
            <a:fillRect/>
          </a:stretch>
        </p:blipFill>
        <p:spPr>
          <a:xfrm>
            <a:off x="3216088" y="817379"/>
            <a:ext cx="3384176" cy="435391"/>
          </a:xfrm>
          <a:prstGeom prst="rect">
            <a:avLst/>
          </a:prstGeom>
        </p:spPr>
      </p:pic>
      <p:cxnSp>
        <p:nvCxnSpPr>
          <p:cNvPr id="13" name="Straight Arrow Connector 12">
            <a:extLst>
              <a:ext uri="{FF2B5EF4-FFF2-40B4-BE49-F238E27FC236}">
                <a16:creationId xmlns:a16="http://schemas.microsoft.com/office/drawing/2014/main" id="{94397412-A66D-8849-90D8-2ABE2B0301E4}"/>
              </a:ext>
            </a:extLst>
          </p:cNvPr>
          <p:cNvCxnSpPr>
            <a:cxnSpLocks/>
          </p:cNvCxnSpPr>
          <p:nvPr/>
        </p:nvCxnSpPr>
        <p:spPr>
          <a:xfrm>
            <a:off x="3854824" y="3684496"/>
            <a:ext cx="11205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B328492-BD8D-184A-99DC-C41CA1B3F23B}"/>
              </a:ext>
            </a:extLst>
          </p:cNvPr>
          <p:cNvCxnSpPr>
            <a:cxnSpLocks/>
          </p:cNvCxnSpPr>
          <p:nvPr/>
        </p:nvCxnSpPr>
        <p:spPr>
          <a:xfrm>
            <a:off x="3854824" y="4007786"/>
            <a:ext cx="11205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FFA6C8A5-6A2C-C843-8F0C-F5F9151ABB98}"/>
              </a:ext>
            </a:extLst>
          </p:cNvPr>
          <p:cNvCxnSpPr>
            <a:cxnSpLocks/>
          </p:cNvCxnSpPr>
          <p:nvPr/>
        </p:nvCxnSpPr>
        <p:spPr>
          <a:xfrm>
            <a:off x="6633882" y="3577481"/>
            <a:ext cx="121023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32A4B903-92A5-A042-B80C-65A9B24C289A}"/>
              </a:ext>
            </a:extLst>
          </p:cNvPr>
          <p:cNvCxnSpPr>
            <a:cxnSpLocks/>
          </p:cNvCxnSpPr>
          <p:nvPr/>
        </p:nvCxnSpPr>
        <p:spPr>
          <a:xfrm>
            <a:off x="6633881" y="4001294"/>
            <a:ext cx="605118" cy="6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3529D909-DE54-684F-AF4E-74A01D4042ED}"/>
              </a:ext>
            </a:extLst>
          </p:cNvPr>
          <p:cNvCxnSpPr>
            <a:cxnSpLocks/>
          </p:cNvCxnSpPr>
          <p:nvPr/>
        </p:nvCxnSpPr>
        <p:spPr>
          <a:xfrm>
            <a:off x="7619999" y="4171623"/>
            <a:ext cx="22411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Elbow Connector 22">
            <a:extLst>
              <a:ext uri="{FF2B5EF4-FFF2-40B4-BE49-F238E27FC236}">
                <a16:creationId xmlns:a16="http://schemas.microsoft.com/office/drawing/2014/main" id="{F8D94DEC-F368-4648-8C5D-C4AB7C939A3B}"/>
              </a:ext>
            </a:extLst>
          </p:cNvPr>
          <p:cNvCxnSpPr/>
          <p:nvPr/>
        </p:nvCxnSpPr>
        <p:spPr>
          <a:xfrm>
            <a:off x="8444753" y="3908612"/>
            <a:ext cx="1613647" cy="905435"/>
          </a:xfrm>
          <a:prstGeom prst="bentConnector3">
            <a:avLst>
              <a:gd name="adj1" fmla="val 611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6" name="Elbow Connector 25">
            <a:extLst>
              <a:ext uri="{FF2B5EF4-FFF2-40B4-BE49-F238E27FC236}">
                <a16:creationId xmlns:a16="http://schemas.microsoft.com/office/drawing/2014/main" id="{EFE92085-1F4B-E849-80F5-1A133EE5FA7A}"/>
              </a:ext>
            </a:extLst>
          </p:cNvPr>
          <p:cNvCxnSpPr/>
          <p:nvPr/>
        </p:nvCxnSpPr>
        <p:spPr>
          <a:xfrm rot="5400000" flipH="1" flipV="1">
            <a:off x="9798424" y="4477870"/>
            <a:ext cx="528918" cy="143435"/>
          </a:xfrm>
          <a:prstGeom prst="bentConnector3">
            <a:avLst>
              <a:gd name="adj1" fmla="val 9745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a16="http://schemas.microsoft.com/office/drawing/2014/main" id="{3D0749E5-F35D-0A4A-8C3A-56BCD885CE9A}"/>
              </a:ext>
            </a:extLst>
          </p:cNvPr>
          <p:cNvCxnSpPr/>
          <p:nvPr/>
        </p:nvCxnSpPr>
        <p:spPr>
          <a:xfrm>
            <a:off x="10587318" y="4171623"/>
            <a:ext cx="26894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66464705-3B8A-4148-8783-F22748D58BC4}"/>
              </a:ext>
            </a:extLst>
          </p:cNvPr>
          <p:cNvCxnSpPr>
            <a:cxnSpLocks/>
          </p:cNvCxnSpPr>
          <p:nvPr/>
        </p:nvCxnSpPr>
        <p:spPr>
          <a:xfrm>
            <a:off x="10856259" y="4171623"/>
            <a:ext cx="0" cy="750001"/>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2C0D7DB3-E331-8F4D-8B80-8EE49ED90EB8}"/>
              </a:ext>
            </a:extLst>
          </p:cNvPr>
          <p:cNvCxnSpPr>
            <a:cxnSpLocks/>
          </p:cNvCxnSpPr>
          <p:nvPr/>
        </p:nvCxnSpPr>
        <p:spPr>
          <a:xfrm flipH="1">
            <a:off x="4840941" y="4921624"/>
            <a:ext cx="60153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Elbow Connector 43">
            <a:extLst>
              <a:ext uri="{FF2B5EF4-FFF2-40B4-BE49-F238E27FC236}">
                <a16:creationId xmlns:a16="http://schemas.microsoft.com/office/drawing/2014/main" id="{62350E99-FC9A-FC47-AE74-0CF4569B19E3}"/>
              </a:ext>
            </a:extLst>
          </p:cNvPr>
          <p:cNvCxnSpPr/>
          <p:nvPr/>
        </p:nvCxnSpPr>
        <p:spPr>
          <a:xfrm rot="5400000" flipH="1" flipV="1">
            <a:off x="4533176" y="4479389"/>
            <a:ext cx="750001" cy="134471"/>
          </a:xfrm>
          <a:prstGeom prst="bentConnector3">
            <a:avLst>
              <a:gd name="adj1" fmla="val 97812"/>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212B0981-FBA5-7146-B923-FC534CCC2499}"/>
              </a:ext>
            </a:extLst>
          </p:cNvPr>
          <p:cNvSpPr txBox="1"/>
          <p:nvPr/>
        </p:nvSpPr>
        <p:spPr>
          <a:xfrm>
            <a:off x="4264275" y="2843675"/>
            <a:ext cx="301686" cy="369332"/>
          </a:xfrm>
          <a:prstGeom prst="rect">
            <a:avLst/>
          </a:prstGeom>
          <a:noFill/>
        </p:spPr>
        <p:txBody>
          <a:bodyPr wrap="none" rtlCol="0">
            <a:spAutoFit/>
          </a:bodyPr>
          <a:lstStyle/>
          <a:p>
            <a:r>
              <a:rPr lang="en-US">
                <a:solidFill>
                  <a:srgbClr val="FF0000"/>
                </a:solidFill>
              </a:rPr>
              <a:t>2</a:t>
            </a:r>
          </a:p>
        </p:txBody>
      </p:sp>
      <p:sp>
        <p:nvSpPr>
          <p:cNvPr id="47" name="TextBox 46">
            <a:extLst>
              <a:ext uri="{FF2B5EF4-FFF2-40B4-BE49-F238E27FC236}">
                <a16:creationId xmlns:a16="http://schemas.microsoft.com/office/drawing/2014/main" id="{E17A2A25-0C39-5E48-8EF2-BF36EB1631EE}"/>
              </a:ext>
            </a:extLst>
          </p:cNvPr>
          <p:cNvSpPr txBox="1"/>
          <p:nvPr/>
        </p:nvSpPr>
        <p:spPr>
          <a:xfrm>
            <a:off x="4264275" y="3263286"/>
            <a:ext cx="301686" cy="369332"/>
          </a:xfrm>
          <a:prstGeom prst="rect">
            <a:avLst/>
          </a:prstGeom>
          <a:noFill/>
        </p:spPr>
        <p:txBody>
          <a:bodyPr wrap="none" rtlCol="0">
            <a:spAutoFit/>
          </a:bodyPr>
          <a:lstStyle/>
          <a:p>
            <a:r>
              <a:rPr lang="en-US">
                <a:solidFill>
                  <a:srgbClr val="FF0000"/>
                </a:solidFill>
              </a:rPr>
              <a:t>3</a:t>
            </a:r>
          </a:p>
        </p:txBody>
      </p:sp>
      <p:sp>
        <p:nvSpPr>
          <p:cNvPr id="48" name="TextBox 47">
            <a:extLst>
              <a:ext uri="{FF2B5EF4-FFF2-40B4-BE49-F238E27FC236}">
                <a16:creationId xmlns:a16="http://schemas.microsoft.com/office/drawing/2014/main" id="{0AF7D6F6-61BA-F645-9841-F44E801CD1D2}"/>
              </a:ext>
            </a:extLst>
          </p:cNvPr>
          <p:cNvSpPr txBox="1"/>
          <p:nvPr/>
        </p:nvSpPr>
        <p:spPr>
          <a:xfrm>
            <a:off x="4264275" y="3631962"/>
            <a:ext cx="301686" cy="369332"/>
          </a:xfrm>
          <a:prstGeom prst="rect">
            <a:avLst/>
          </a:prstGeom>
          <a:noFill/>
        </p:spPr>
        <p:txBody>
          <a:bodyPr wrap="none" rtlCol="0">
            <a:spAutoFit/>
          </a:bodyPr>
          <a:lstStyle/>
          <a:p>
            <a:r>
              <a:rPr lang="en-US">
                <a:solidFill>
                  <a:srgbClr val="FF0000"/>
                </a:solidFill>
              </a:rPr>
              <a:t>1</a:t>
            </a:r>
          </a:p>
        </p:txBody>
      </p:sp>
      <p:sp>
        <p:nvSpPr>
          <p:cNvPr id="49" name="TextBox 48">
            <a:extLst>
              <a:ext uri="{FF2B5EF4-FFF2-40B4-BE49-F238E27FC236}">
                <a16:creationId xmlns:a16="http://schemas.microsoft.com/office/drawing/2014/main" id="{6FC76A10-A563-7845-AAD6-639227C84EB0}"/>
              </a:ext>
            </a:extLst>
          </p:cNvPr>
          <p:cNvSpPr txBox="1"/>
          <p:nvPr/>
        </p:nvSpPr>
        <p:spPr>
          <a:xfrm>
            <a:off x="6785597" y="3175043"/>
            <a:ext cx="401072" cy="369332"/>
          </a:xfrm>
          <a:prstGeom prst="rect">
            <a:avLst/>
          </a:prstGeom>
          <a:noFill/>
        </p:spPr>
        <p:txBody>
          <a:bodyPr wrap="none" rtlCol="0">
            <a:spAutoFit/>
          </a:bodyPr>
          <a:lstStyle/>
          <a:p>
            <a:r>
              <a:rPr lang="en-US">
                <a:solidFill>
                  <a:srgbClr val="FF0000"/>
                </a:solidFill>
              </a:rPr>
              <a:t>x2</a:t>
            </a:r>
          </a:p>
        </p:txBody>
      </p:sp>
      <p:sp>
        <p:nvSpPr>
          <p:cNvPr id="50" name="TextBox 49">
            <a:extLst>
              <a:ext uri="{FF2B5EF4-FFF2-40B4-BE49-F238E27FC236}">
                <a16:creationId xmlns:a16="http://schemas.microsoft.com/office/drawing/2014/main" id="{F47AE17F-58D9-2242-AAA4-F8215E2E1266}"/>
              </a:ext>
            </a:extLst>
          </p:cNvPr>
          <p:cNvSpPr txBox="1"/>
          <p:nvPr/>
        </p:nvSpPr>
        <p:spPr>
          <a:xfrm>
            <a:off x="6785597" y="3656800"/>
            <a:ext cx="401072" cy="369332"/>
          </a:xfrm>
          <a:prstGeom prst="rect">
            <a:avLst/>
          </a:prstGeom>
          <a:noFill/>
        </p:spPr>
        <p:txBody>
          <a:bodyPr wrap="none" rtlCol="0">
            <a:spAutoFit/>
          </a:bodyPr>
          <a:lstStyle/>
          <a:p>
            <a:r>
              <a:rPr lang="en-US">
                <a:solidFill>
                  <a:srgbClr val="FF0000"/>
                </a:solidFill>
              </a:rPr>
              <a:t>x3</a:t>
            </a:r>
          </a:p>
        </p:txBody>
      </p:sp>
      <p:sp>
        <p:nvSpPr>
          <p:cNvPr id="51" name="TextBox 50">
            <a:extLst>
              <a:ext uri="{FF2B5EF4-FFF2-40B4-BE49-F238E27FC236}">
                <a16:creationId xmlns:a16="http://schemas.microsoft.com/office/drawing/2014/main" id="{FBEEF82B-6F84-794E-A157-3A9D4642CF62}"/>
              </a:ext>
            </a:extLst>
          </p:cNvPr>
          <p:cNvSpPr txBox="1"/>
          <p:nvPr/>
        </p:nvSpPr>
        <p:spPr>
          <a:xfrm>
            <a:off x="8401487" y="3499830"/>
            <a:ext cx="401072" cy="369332"/>
          </a:xfrm>
          <a:prstGeom prst="rect">
            <a:avLst/>
          </a:prstGeom>
          <a:noFill/>
        </p:spPr>
        <p:txBody>
          <a:bodyPr wrap="none" rtlCol="0">
            <a:spAutoFit/>
          </a:bodyPr>
          <a:lstStyle/>
          <a:p>
            <a:r>
              <a:rPr lang="en-US">
                <a:solidFill>
                  <a:srgbClr val="FF0000"/>
                </a:solidFill>
              </a:rPr>
              <a:t>x1</a:t>
            </a:r>
          </a:p>
        </p:txBody>
      </p:sp>
      <p:sp>
        <p:nvSpPr>
          <p:cNvPr id="52" name="TextBox 51">
            <a:extLst>
              <a:ext uri="{FF2B5EF4-FFF2-40B4-BE49-F238E27FC236}">
                <a16:creationId xmlns:a16="http://schemas.microsoft.com/office/drawing/2014/main" id="{ED86865C-2710-6F49-B4E4-7D9AF2D7B953}"/>
              </a:ext>
            </a:extLst>
          </p:cNvPr>
          <p:cNvSpPr txBox="1"/>
          <p:nvPr/>
        </p:nvSpPr>
        <p:spPr>
          <a:xfrm>
            <a:off x="4774876" y="4306129"/>
            <a:ext cx="401072" cy="369332"/>
          </a:xfrm>
          <a:prstGeom prst="rect">
            <a:avLst/>
          </a:prstGeom>
          <a:noFill/>
        </p:spPr>
        <p:txBody>
          <a:bodyPr wrap="none" rtlCol="0">
            <a:spAutoFit/>
          </a:bodyPr>
          <a:lstStyle/>
          <a:p>
            <a:r>
              <a:rPr lang="en-US">
                <a:solidFill>
                  <a:srgbClr val="FF0000"/>
                </a:solidFill>
              </a:rPr>
              <a:t>x1</a:t>
            </a:r>
          </a:p>
        </p:txBody>
      </p:sp>
      <p:sp>
        <p:nvSpPr>
          <p:cNvPr id="53" name="Right Arrow 52">
            <a:extLst>
              <a:ext uri="{FF2B5EF4-FFF2-40B4-BE49-F238E27FC236}">
                <a16:creationId xmlns:a16="http://schemas.microsoft.com/office/drawing/2014/main" id="{92E166B2-F6A8-3E49-BB2A-AD074B901C30}"/>
              </a:ext>
            </a:extLst>
          </p:cNvPr>
          <p:cNvSpPr/>
          <p:nvPr/>
        </p:nvSpPr>
        <p:spPr>
          <a:xfrm>
            <a:off x="2658909" y="3579064"/>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400</a:t>
            </a:r>
          </a:p>
        </p:txBody>
      </p:sp>
      <p:sp>
        <p:nvSpPr>
          <p:cNvPr id="54" name="Right Arrow 53">
            <a:extLst>
              <a:ext uri="{FF2B5EF4-FFF2-40B4-BE49-F238E27FC236}">
                <a16:creationId xmlns:a16="http://schemas.microsoft.com/office/drawing/2014/main" id="{171F6D5D-735F-F347-AAF9-5FF2B6E1B925}"/>
              </a:ext>
            </a:extLst>
          </p:cNvPr>
          <p:cNvSpPr/>
          <p:nvPr/>
        </p:nvSpPr>
        <p:spPr>
          <a:xfrm>
            <a:off x="5331715" y="3572436"/>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150</a:t>
            </a:r>
          </a:p>
        </p:txBody>
      </p:sp>
      <p:sp>
        <p:nvSpPr>
          <p:cNvPr id="55" name="Right Arrow 54">
            <a:extLst>
              <a:ext uri="{FF2B5EF4-FFF2-40B4-BE49-F238E27FC236}">
                <a16:creationId xmlns:a16="http://schemas.microsoft.com/office/drawing/2014/main" id="{7472A99E-A5FA-CE4F-9A96-555F067EAA0E}"/>
              </a:ext>
            </a:extLst>
          </p:cNvPr>
          <p:cNvSpPr/>
          <p:nvPr/>
        </p:nvSpPr>
        <p:spPr>
          <a:xfrm>
            <a:off x="7705165" y="3642707"/>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250</a:t>
            </a:r>
          </a:p>
        </p:txBody>
      </p:sp>
      <p:sp>
        <p:nvSpPr>
          <p:cNvPr id="56" name="Right Arrow 55">
            <a:extLst>
              <a:ext uri="{FF2B5EF4-FFF2-40B4-BE49-F238E27FC236}">
                <a16:creationId xmlns:a16="http://schemas.microsoft.com/office/drawing/2014/main" id="{092B1FBD-30B5-B547-A49F-3B96996287B7}"/>
              </a:ext>
            </a:extLst>
          </p:cNvPr>
          <p:cNvSpPr/>
          <p:nvPr/>
        </p:nvSpPr>
        <p:spPr>
          <a:xfrm>
            <a:off x="10044270" y="3957871"/>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150</a:t>
            </a:r>
          </a:p>
        </p:txBody>
      </p:sp>
      <p:pic>
        <p:nvPicPr>
          <p:cNvPr id="57" name="Picture 56">
            <a:extLst>
              <a:ext uri="{FF2B5EF4-FFF2-40B4-BE49-F238E27FC236}">
                <a16:creationId xmlns:a16="http://schemas.microsoft.com/office/drawing/2014/main" id="{81C93E12-8F4A-6549-93C2-6BB5055ECDC9}"/>
              </a:ext>
            </a:extLst>
          </p:cNvPr>
          <p:cNvPicPr>
            <a:picLocks noChangeAspect="1"/>
          </p:cNvPicPr>
          <p:nvPr/>
        </p:nvPicPr>
        <p:blipFill>
          <a:blip r:embed="rId4"/>
          <a:stretch>
            <a:fillRect/>
          </a:stretch>
        </p:blipFill>
        <p:spPr>
          <a:xfrm>
            <a:off x="7324165" y="116638"/>
            <a:ext cx="4330700" cy="1612900"/>
          </a:xfrm>
          <a:prstGeom prst="rect">
            <a:avLst/>
          </a:prstGeom>
        </p:spPr>
      </p:pic>
      <p:sp>
        <p:nvSpPr>
          <p:cNvPr id="58" name="TextBox 57">
            <a:extLst>
              <a:ext uri="{FF2B5EF4-FFF2-40B4-BE49-F238E27FC236}">
                <a16:creationId xmlns:a16="http://schemas.microsoft.com/office/drawing/2014/main" id="{A7FD8C22-1C30-4146-86D9-4F73A8A03390}"/>
              </a:ext>
            </a:extLst>
          </p:cNvPr>
          <p:cNvSpPr txBox="1"/>
          <p:nvPr/>
        </p:nvSpPr>
        <p:spPr>
          <a:xfrm>
            <a:off x="5235261" y="6225802"/>
            <a:ext cx="2401619" cy="369332"/>
          </a:xfrm>
          <a:prstGeom prst="rect">
            <a:avLst/>
          </a:prstGeom>
          <a:noFill/>
        </p:spPr>
        <p:txBody>
          <a:bodyPr wrap="none" rtlCol="0">
            <a:spAutoFit/>
          </a:bodyPr>
          <a:lstStyle/>
          <a:p>
            <a:r>
              <a:rPr lang="en-US">
                <a:solidFill>
                  <a:srgbClr val="FF0000"/>
                </a:solidFill>
              </a:rPr>
              <a:t>400+150+250+150=950</a:t>
            </a:r>
          </a:p>
        </p:txBody>
      </p:sp>
    </p:spTree>
    <p:extLst>
      <p:ext uri="{BB962C8B-B14F-4D97-AF65-F5344CB8AC3E}">
        <p14:creationId xmlns:p14="http://schemas.microsoft.com/office/powerpoint/2010/main" val="30862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p:bldP spid="51" grpId="0"/>
      <p:bldP spid="52" grpId="0"/>
      <p:bldP spid="53" grpId="0" animBg="1"/>
      <p:bldP spid="54" grpId="0" animBg="1"/>
      <p:bldP spid="55" grpId="0" animBg="1"/>
      <p:bldP spid="56" grpId="0" animBg="1"/>
      <p:bldP spid="5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5872D-A30F-CB45-A1C1-975A3D04FC9D}"/>
              </a:ext>
            </a:extLst>
          </p:cNvPr>
          <p:cNvSpPr>
            <a:spLocks noGrp="1"/>
          </p:cNvSpPr>
          <p:nvPr>
            <p:ph type="title"/>
          </p:nvPr>
        </p:nvSpPr>
        <p:spPr/>
        <p:txBody>
          <a:bodyPr/>
          <a:lstStyle/>
          <a:p>
            <a:r>
              <a:rPr lang="en-US" altLang="zh-CN"/>
              <a:t>4-A</a:t>
            </a:r>
            <a:endParaRPr lang="en-US"/>
          </a:p>
        </p:txBody>
      </p:sp>
      <p:sp>
        <p:nvSpPr>
          <p:cNvPr id="3" name="Content Placeholder 2">
            <a:extLst>
              <a:ext uri="{FF2B5EF4-FFF2-40B4-BE49-F238E27FC236}">
                <a16:creationId xmlns:a16="http://schemas.microsoft.com/office/drawing/2014/main" id="{14DD35EB-D52E-914B-963A-D4B2D73DD83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2CE31B6-64E8-D445-9694-33E66353B465}"/>
              </a:ext>
            </a:extLst>
          </p:cNvPr>
          <p:cNvSpPr>
            <a:spLocks noGrp="1"/>
          </p:cNvSpPr>
          <p:nvPr>
            <p:ph type="sldNum" sz="quarter" idx="12"/>
          </p:nvPr>
        </p:nvSpPr>
        <p:spPr/>
        <p:txBody>
          <a:bodyPr/>
          <a:lstStyle/>
          <a:p>
            <a:fld id="{8D4EC0DA-4BF5-A643-9CB7-B11B04F56005}" type="slidenum">
              <a:rPr lang="en-US" smtClean="0"/>
              <a:pPr/>
              <a:t>85</a:t>
            </a:fld>
            <a:endParaRPr lang="en-US"/>
          </a:p>
        </p:txBody>
      </p:sp>
      <p:pic>
        <p:nvPicPr>
          <p:cNvPr id="5" name="Picture 4">
            <a:extLst>
              <a:ext uri="{FF2B5EF4-FFF2-40B4-BE49-F238E27FC236}">
                <a16:creationId xmlns:a16="http://schemas.microsoft.com/office/drawing/2014/main" id="{E63BD82D-E653-5C43-9067-9263638B2740}"/>
              </a:ext>
            </a:extLst>
          </p:cNvPr>
          <p:cNvPicPr>
            <a:picLocks noChangeAspect="1"/>
          </p:cNvPicPr>
          <p:nvPr/>
        </p:nvPicPr>
        <p:blipFill>
          <a:blip r:embed="rId2"/>
          <a:stretch>
            <a:fillRect/>
          </a:stretch>
        </p:blipFill>
        <p:spPr>
          <a:xfrm>
            <a:off x="838200" y="1825625"/>
            <a:ext cx="10515600" cy="4292600"/>
          </a:xfrm>
          <a:prstGeom prst="rect">
            <a:avLst/>
          </a:prstGeom>
        </p:spPr>
      </p:pic>
      <p:cxnSp>
        <p:nvCxnSpPr>
          <p:cNvPr id="7" name="Straight Arrow Connector 6">
            <a:extLst>
              <a:ext uri="{FF2B5EF4-FFF2-40B4-BE49-F238E27FC236}">
                <a16:creationId xmlns:a16="http://schemas.microsoft.com/office/drawing/2014/main" id="{BDCF0766-C7AE-3842-8B5C-C09DE8DE565E}"/>
              </a:ext>
            </a:extLst>
          </p:cNvPr>
          <p:cNvCxnSpPr>
            <a:cxnSpLocks/>
          </p:cNvCxnSpPr>
          <p:nvPr/>
        </p:nvCxnSpPr>
        <p:spPr>
          <a:xfrm>
            <a:off x="2151529" y="3810000"/>
            <a:ext cx="37651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CC4F1A34-4FD2-3A44-BE40-478962812A30}"/>
              </a:ext>
            </a:extLst>
          </p:cNvPr>
          <p:cNvCxnSpPr>
            <a:cxnSpLocks/>
          </p:cNvCxnSpPr>
          <p:nvPr/>
        </p:nvCxnSpPr>
        <p:spPr>
          <a:xfrm>
            <a:off x="3854824" y="3307978"/>
            <a:ext cx="11205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B328492-BD8D-184A-99DC-C41CA1B3F23B}"/>
              </a:ext>
            </a:extLst>
          </p:cNvPr>
          <p:cNvCxnSpPr>
            <a:cxnSpLocks/>
          </p:cNvCxnSpPr>
          <p:nvPr/>
        </p:nvCxnSpPr>
        <p:spPr>
          <a:xfrm>
            <a:off x="3854824" y="3679835"/>
            <a:ext cx="11205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FFA6C8A5-6A2C-C843-8F0C-F5F9151ABB98}"/>
              </a:ext>
            </a:extLst>
          </p:cNvPr>
          <p:cNvCxnSpPr>
            <a:cxnSpLocks/>
          </p:cNvCxnSpPr>
          <p:nvPr/>
        </p:nvCxnSpPr>
        <p:spPr>
          <a:xfrm>
            <a:off x="6633882" y="3577481"/>
            <a:ext cx="121023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3529D909-DE54-684F-AF4E-74A01D4042ED}"/>
              </a:ext>
            </a:extLst>
          </p:cNvPr>
          <p:cNvCxnSpPr>
            <a:cxnSpLocks/>
          </p:cNvCxnSpPr>
          <p:nvPr/>
        </p:nvCxnSpPr>
        <p:spPr>
          <a:xfrm>
            <a:off x="7619999" y="4171623"/>
            <a:ext cx="22411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212B0981-FBA5-7146-B923-FC534CCC2499}"/>
              </a:ext>
            </a:extLst>
          </p:cNvPr>
          <p:cNvSpPr txBox="1"/>
          <p:nvPr/>
        </p:nvSpPr>
        <p:spPr>
          <a:xfrm>
            <a:off x="4264275" y="2843675"/>
            <a:ext cx="301686" cy="369332"/>
          </a:xfrm>
          <a:prstGeom prst="rect">
            <a:avLst/>
          </a:prstGeom>
          <a:noFill/>
        </p:spPr>
        <p:txBody>
          <a:bodyPr wrap="none" rtlCol="0">
            <a:spAutoFit/>
          </a:bodyPr>
          <a:lstStyle/>
          <a:p>
            <a:r>
              <a:rPr lang="en-US">
                <a:solidFill>
                  <a:srgbClr val="FF0000"/>
                </a:solidFill>
              </a:rPr>
              <a:t>2</a:t>
            </a:r>
          </a:p>
        </p:txBody>
      </p:sp>
      <p:sp>
        <p:nvSpPr>
          <p:cNvPr id="48" name="TextBox 47">
            <a:extLst>
              <a:ext uri="{FF2B5EF4-FFF2-40B4-BE49-F238E27FC236}">
                <a16:creationId xmlns:a16="http://schemas.microsoft.com/office/drawing/2014/main" id="{0AF7D6F6-61BA-F645-9841-F44E801CD1D2}"/>
              </a:ext>
            </a:extLst>
          </p:cNvPr>
          <p:cNvSpPr txBox="1"/>
          <p:nvPr/>
        </p:nvSpPr>
        <p:spPr>
          <a:xfrm>
            <a:off x="4264275" y="3273375"/>
            <a:ext cx="301686" cy="369332"/>
          </a:xfrm>
          <a:prstGeom prst="rect">
            <a:avLst/>
          </a:prstGeom>
          <a:noFill/>
        </p:spPr>
        <p:txBody>
          <a:bodyPr wrap="none" rtlCol="0">
            <a:spAutoFit/>
          </a:bodyPr>
          <a:lstStyle/>
          <a:p>
            <a:r>
              <a:rPr lang="en-US">
                <a:solidFill>
                  <a:srgbClr val="FF0000"/>
                </a:solidFill>
              </a:rPr>
              <a:t>1</a:t>
            </a:r>
          </a:p>
        </p:txBody>
      </p:sp>
      <p:sp>
        <p:nvSpPr>
          <p:cNvPr id="49" name="TextBox 48">
            <a:extLst>
              <a:ext uri="{FF2B5EF4-FFF2-40B4-BE49-F238E27FC236}">
                <a16:creationId xmlns:a16="http://schemas.microsoft.com/office/drawing/2014/main" id="{6FC76A10-A563-7845-AAD6-639227C84EB0}"/>
              </a:ext>
            </a:extLst>
          </p:cNvPr>
          <p:cNvSpPr txBox="1"/>
          <p:nvPr/>
        </p:nvSpPr>
        <p:spPr>
          <a:xfrm>
            <a:off x="6785597" y="3175043"/>
            <a:ext cx="401072" cy="369332"/>
          </a:xfrm>
          <a:prstGeom prst="rect">
            <a:avLst/>
          </a:prstGeom>
          <a:noFill/>
        </p:spPr>
        <p:txBody>
          <a:bodyPr wrap="none" rtlCol="0">
            <a:spAutoFit/>
          </a:bodyPr>
          <a:lstStyle/>
          <a:p>
            <a:r>
              <a:rPr lang="en-US">
                <a:solidFill>
                  <a:srgbClr val="FF0000"/>
                </a:solidFill>
              </a:rPr>
              <a:t>x2</a:t>
            </a:r>
          </a:p>
        </p:txBody>
      </p:sp>
      <p:sp>
        <p:nvSpPr>
          <p:cNvPr id="51" name="TextBox 50">
            <a:extLst>
              <a:ext uri="{FF2B5EF4-FFF2-40B4-BE49-F238E27FC236}">
                <a16:creationId xmlns:a16="http://schemas.microsoft.com/office/drawing/2014/main" id="{FBEEF82B-6F84-794E-A157-3A9D4642CF62}"/>
              </a:ext>
            </a:extLst>
          </p:cNvPr>
          <p:cNvSpPr txBox="1"/>
          <p:nvPr/>
        </p:nvSpPr>
        <p:spPr>
          <a:xfrm>
            <a:off x="8406765" y="3480542"/>
            <a:ext cx="750526" cy="369332"/>
          </a:xfrm>
          <a:prstGeom prst="rect">
            <a:avLst/>
          </a:prstGeom>
          <a:noFill/>
        </p:spPr>
        <p:txBody>
          <a:bodyPr wrap="none" rtlCol="0">
            <a:spAutoFit/>
          </a:bodyPr>
          <a:lstStyle/>
          <a:p>
            <a:r>
              <a:rPr lang="en-US">
                <a:solidFill>
                  <a:srgbClr val="FF0000"/>
                </a:solidFill>
              </a:rPr>
              <a:t>x2+16</a:t>
            </a:r>
          </a:p>
        </p:txBody>
      </p:sp>
      <p:sp>
        <p:nvSpPr>
          <p:cNvPr id="53" name="Right Arrow 52">
            <a:extLst>
              <a:ext uri="{FF2B5EF4-FFF2-40B4-BE49-F238E27FC236}">
                <a16:creationId xmlns:a16="http://schemas.microsoft.com/office/drawing/2014/main" id="{92E166B2-F6A8-3E49-BB2A-AD074B901C30}"/>
              </a:ext>
            </a:extLst>
          </p:cNvPr>
          <p:cNvSpPr/>
          <p:nvPr/>
        </p:nvSpPr>
        <p:spPr>
          <a:xfrm>
            <a:off x="2658909" y="3579064"/>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400</a:t>
            </a:r>
          </a:p>
        </p:txBody>
      </p:sp>
      <p:sp>
        <p:nvSpPr>
          <p:cNvPr id="54" name="Right Arrow 53">
            <a:extLst>
              <a:ext uri="{FF2B5EF4-FFF2-40B4-BE49-F238E27FC236}">
                <a16:creationId xmlns:a16="http://schemas.microsoft.com/office/drawing/2014/main" id="{171F6D5D-735F-F347-AAF9-5FF2B6E1B925}"/>
              </a:ext>
            </a:extLst>
          </p:cNvPr>
          <p:cNvSpPr/>
          <p:nvPr/>
        </p:nvSpPr>
        <p:spPr>
          <a:xfrm>
            <a:off x="5331715" y="3572436"/>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150</a:t>
            </a:r>
          </a:p>
        </p:txBody>
      </p:sp>
      <p:sp>
        <p:nvSpPr>
          <p:cNvPr id="55" name="Right Arrow 54">
            <a:extLst>
              <a:ext uri="{FF2B5EF4-FFF2-40B4-BE49-F238E27FC236}">
                <a16:creationId xmlns:a16="http://schemas.microsoft.com/office/drawing/2014/main" id="{7472A99E-A5FA-CE4F-9A96-555F067EAA0E}"/>
              </a:ext>
            </a:extLst>
          </p:cNvPr>
          <p:cNvSpPr/>
          <p:nvPr/>
        </p:nvSpPr>
        <p:spPr>
          <a:xfrm>
            <a:off x="7705165" y="3642707"/>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250</a:t>
            </a:r>
          </a:p>
        </p:txBody>
      </p:sp>
      <p:pic>
        <p:nvPicPr>
          <p:cNvPr id="57" name="Picture 56">
            <a:extLst>
              <a:ext uri="{FF2B5EF4-FFF2-40B4-BE49-F238E27FC236}">
                <a16:creationId xmlns:a16="http://schemas.microsoft.com/office/drawing/2014/main" id="{81C93E12-8F4A-6549-93C2-6BB5055ECDC9}"/>
              </a:ext>
            </a:extLst>
          </p:cNvPr>
          <p:cNvPicPr>
            <a:picLocks noChangeAspect="1"/>
          </p:cNvPicPr>
          <p:nvPr/>
        </p:nvPicPr>
        <p:blipFill>
          <a:blip r:embed="rId3"/>
          <a:stretch>
            <a:fillRect/>
          </a:stretch>
        </p:blipFill>
        <p:spPr>
          <a:xfrm>
            <a:off x="7324165" y="116638"/>
            <a:ext cx="4330700" cy="1612900"/>
          </a:xfrm>
          <a:prstGeom prst="rect">
            <a:avLst/>
          </a:prstGeom>
        </p:spPr>
      </p:pic>
      <p:sp>
        <p:nvSpPr>
          <p:cNvPr id="58" name="TextBox 57">
            <a:extLst>
              <a:ext uri="{FF2B5EF4-FFF2-40B4-BE49-F238E27FC236}">
                <a16:creationId xmlns:a16="http://schemas.microsoft.com/office/drawing/2014/main" id="{A7FD8C22-1C30-4146-86D9-4F73A8A03390}"/>
              </a:ext>
            </a:extLst>
          </p:cNvPr>
          <p:cNvSpPr txBox="1"/>
          <p:nvPr/>
        </p:nvSpPr>
        <p:spPr>
          <a:xfrm>
            <a:off x="5235261" y="6225802"/>
            <a:ext cx="2518638" cy="369332"/>
          </a:xfrm>
          <a:prstGeom prst="rect">
            <a:avLst/>
          </a:prstGeom>
          <a:noFill/>
        </p:spPr>
        <p:txBody>
          <a:bodyPr wrap="none" rtlCol="0">
            <a:spAutoFit/>
          </a:bodyPr>
          <a:lstStyle/>
          <a:p>
            <a:r>
              <a:rPr lang="en-US">
                <a:solidFill>
                  <a:srgbClr val="FF0000"/>
                </a:solidFill>
              </a:rPr>
              <a:t>400+150+250+400=1200</a:t>
            </a:r>
          </a:p>
        </p:txBody>
      </p:sp>
      <p:pic>
        <p:nvPicPr>
          <p:cNvPr id="6" name="Picture 5">
            <a:extLst>
              <a:ext uri="{FF2B5EF4-FFF2-40B4-BE49-F238E27FC236}">
                <a16:creationId xmlns:a16="http://schemas.microsoft.com/office/drawing/2014/main" id="{0FFD3C79-7665-9843-8185-14525FB6E6E9}"/>
              </a:ext>
            </a:extLst>
          </p:cNvPr>
          <p:cNvPicPr>
            <a:picLocks noChangeAspect="1"/>
          </p:cNvPicPr>
          <p:nvPr/>
        </p:nvPicPr>
        <p:blipFill>
          <a:blip r:embed="rId4"/>
          <a:stretch>
            <a:fillRect/>
          </a:stretch>
        </p:blipFill>
        <p:spPr>
          <a:xfrm>
            <a:off x="2720395" y="957000"/>
            <a:ext cx="4213120" cy="391696"/>
          </a:xfrm>
          <a:prstGeom prst="rect">
            <a:avLst/>
          </a:prstGeom>
        </p:spPr>
      </p:pic>
      <p:cxnSp>
        <p:nvCxnSpPr>
          <p:cNvPr id="34" name="Straight Arrow Connector 33">
            <a:extLst>
              <a:ext uri="{FF2B5EF4-FFF2-40B4-BE49-F238E27FC236}">
                <a16:creationId xmlns:a16="http://schemas.microsoft.com/office/drawing/2014/main" id="{2E90F974-DDEB-7840-A213-C4A3A531DC63}"/>
              </a:ext>
            </a:extLst>
          </p:cNvPr>
          <p:cNvCxnSpPr>
            <a:cxnSpLocks/>
          </p:cNvCxnSpPr>
          <p:nvPr/>
        </p:nvCxnSpPr>
        <p:spPr>
          <a:xfrm flipV="1">
            <a:off x="3854824" y="4675461"/>
            <a:ext cx="251011" cy="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034396E6-314B-0E41-8303-9A7D03E18386}"/>
              </a:ext>
            </a:extLst>
          </p:cNvPr>
          <p:cNvCxnSpPr>
            <a:cxnSpLocks/>
          </p:cNvCxnSpPr>
          <p:nvPr/>
        </p:nvCxnSpPr>
        <p:spPr>
          <a:xfrm>
            <a:off x="4682403" y="4652121"/>
            <a:ext cx="2251112" cy="2334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403744E5-17A6-C542-9212-26BC77CDB6F1}"/>
              </a:ext>
            </a:extLst>
          </p:cNvPr>
          <p:cNvCxnSpPr>
            <a:cxnSpLocks/>
          </p:cNvCxnSpPr>
          <p:nvPr/>
        </p:nvCxnSpPr>
        <p:spPr>
          <a:xfrm>
            <a:off x="6902674" y="4221816"/>
            <a:ext cx="0" cy="44865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16E46DCA-AA48-DA41-9CA3-572954E54F12}"/>
              </a:ext>
            </a:extLst>
          </p:cNvPr>
          <p:cNvCxnSpPr>
            <a:cxnSpLocks/>
          </p:cNvCxnSpPr>
          <p:nvPr/>
        </p:nvCxnSpPr>
        <p:spPr>
          <a:xfrm flipH="1" flipV="1">
            <a:off x="6902675" y="4221816"/>
            <a:ext cx="336324" cy="32133"/>
          </a:xfrm>
          <a:prstGeom prst="straightConnector1">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cxnSp>
      <p:sp>
        <p:nvSpPr>
          <p:cNvPr id="59" name="TextBox 58">
            <a:extLst>
              <a:ext uri="{FF2B5EF4-FFF2-40B4-BE49-F238E27FC236}">
                <a16:creationId xmlns:a16="http://schemas.microsoft.com/office/drawing/2014/main" id="{890BB3F3-ADE5-0744-ACE8-E6B3DF7137CC}"/>
              </a:ext>
            </a:extLst>
          </p:cNvPr>
          <p:cNvSpPr txBox="1"/>
          <p:nvPr/>
        </p:nvSpPr>
        <p:spPr>
          <a:xfrm>
            <a:off x="5054924" y="4361957"/>
            <a:ext cx="418704" cy="369332"/>
          </a:xfrm>
          <a:prstGeom prst="rect">
            <a:avLst/>
          </a:prstGeom>
          <a:noFill/>
        </p:spPr>
        <p:txBody>
          <a:bodyPr wrap="none" rtlCol="0">
            <a:spAutoFit/>
          </a:bodyPr>
          <a:lstStyle/>
          <a:p>
            <a:r>
              <a:rPr lang="en-US">
                <a:solidFill>
                  <a:srgbClr val="FF0000"/>
                </a:solidFill>
              </a:rPr>
              <a:t>16</a:t>
            </a:r>
          </a:p>
        </p:txBody>
      </p:sp>
      <p:sp>
        <p:nvSpPr>
          <p:cNvPr id="60" name="TextBox 59">
            <a:extLst>
              <a:ext uri="{FF2B5EF4-FFF2-40B4-BE49-F238E27FC236}">
                <a16:creationId xmlns:a16="http://schemas.microsoft.com/office/drawing/2014/main" id="{8A9A2087-8793-EF44-AA21-4B97B3C84934}"/>
              </a:ext>
            </a:extLst>
          </p:cNvPr>
          <p:cNvSpPr txBox="1"/>
          <p:nvPr/>
        </p:nvSpPr>
        <p:spPr>
          <a:xfrm>
            <a:off x="7580980" y="4125692"/>
            <a:ext cx="418704" cy="369332"/>
          </a:xfrm>
          <a:prstGeom prst="rect">
            <a:avLst/>
          </a:prstGeom>
          <a:noFill/>
        </p:spPr>
        <p:txBody>
          <a:bodyPr wrap="none" rtlCol="0">
            <a:spAutoFit/>
          </a:bodyPr>
          <a:lstStyle/>
          <a:p>
            <a:r>
              <a:rPr lang="en-US">
                <a:solidFill>
                  <a:srgbClr val="FF0000"/>
                </a:solidFill>
              </a:rPr>
              <a:t>16</a:t>
            </a:r>
          </a:p>
        </p:txBody>
      </p:sp>
      <p:cxnSp>
        <p:nvCxnSpPr>
          <p:cNvPr id="61" name="Straight Arrow Connector 60">
            <a:extLst>
              <a:ext uri="{FF2B5EF4-FFF2-40B4-BE49-F238E27FC236}">
                <a16:creationId xmlns:a16="http://schemas.microsoft.com/office/drawing/2014/main" id="{CA120839-B9B7-D647-9DA6-DA09065B307D}"/>
              </a:ext>
            </a:extLst>
          </p:cNvPr>
          <p:cNvCxnSpPr>
            <a:cxnSpLocks/>
          </p:cNvCxnSpPr>
          <p:nvPr/>
        </p:nvCxnSpPr>
        <p:spPr>
          <a:xfrm>
            <a:off x="8605147" y="3892301"/>
            <a:ext cx="176881" cy="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3" name="Right Arrow 62">
            <a:extLst>
              <a:ext uri="{FF2B5EF4-FFF2-40B4-BE49-F238E27FC236}">
                <a16:creationId xmlns:a16="http://schemas.microsoft.com/office/drawing/2014/main" id="{9FCA0463-E07C-7243-8231-D3A23E31C190}"/>
              </a:ext>
            </a:extLst>
          </p:cNvPr>
          <p:cNvSpPr/>
          <p:nvPr/>
        </p:nvSpPr>
        <p:spPr>
          <a:xfrm>
            <a:off x="8879882" y="3931835"/>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400</a:t>
            </a:r>
          </a:p>
        </p:txBody>
      </p:sp>
      <p:cxnSp>
        <p:nvCxnSpPr>
          <p:cNvPr id="65" name="Straight Arrow Connector 64">
            <a:extLst>
              <a:ext uri="{FF2B5EF4-FFF2-40B4-BE49-F238E27FC236}">
                <a16:creationId xmlns:a16="http://schemas.microsoft.com/office/drawing/2014/main" id="{7D2E3835-5259-624D-850D-242DC4A906D2}"/>
              </a:ext>
            </a:extLst>
          </p:cNvPr>
          <p:cNvCxnSpPr>
            <a:cxnSpLocks/>
          </p:cNvCxnSpPr>
          <p:nvPr/>
        </p:nvCxnSpPr>
        <p:spPr>
          <a:xfrm>
            <a:off x="6987155" y="3997491"/>
            <a:ext cx="0" cy="672975"/>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3168C592-FA9E-834D-9BFE-580C8EE0639C}"/>
              </a:ext>
            </a:extLst>
          </p:cNvPr>
          <p:cNvCxnSpPr>
            <a:cxnSpLocks/>
          </p:cNvCxnSpPr>
          <p:nvPr/>
        </p:nvCxnSpPr>
        <p:spPr>
          <a:xfrm flipH="1">
            <a:off x="6986133" y="4652121"/>
            <a:ext cx="1707454" cy="10632"/>
          </a:xfrm>
          <a:prstGeom prst="straightConnector1">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BD704132-3CD1-1644-8F12-7A5A14464FF6}"/>
              </a:ext>
            </a:extLst>
          </p:cNvPr>
          <p:cNvCxnSpPr>
            <a:cxnSpLocks/>
          </p:cNvCxnSpPr>
          <p:nvPr/>
        </p:nvCxnSpPr>
        <p:spPr>
          <a:xfrm flipV="1">
            <a:off x="6606502" y="4011060"/>
            <a:ext cx="369508" cy="1326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68" name="TextBox 67">
            <a:extLst>
              <a:ext uri="{FF2B5EF4-FFF2-40B4-BE49-F238E27FC236}">
                <a16:creationId xmlns:a16="http://schemas.microsoft.com/office/drawing/2014/main" id="{BBE34045-6184-6944-8632-5AAAE10EDBFB}"/>
              </a:ext>
            </a:extLst>
          </p:cNvPr>
          <p:cNvSpPr txBox="1"/>
          <p:nvPr/>
        </p:nvSpPr>
        <p:spPr>
          <a:xfrm>
            <a:off x="6661194" y="3679835"/>
            <a:ext cx="401072" cy="369332"/>
          </a:xfrm>
          <a:prstGeom prst="rect">
            <a:avLst/>
          </a:prstGeom>
          <a:noFill/>
        </p:spPr>
        <p:txBody>
          <a:bodyPr wrap="none" rtlCol="0">
            <a:spAutoFit/>
          </a:bodyPr>
          <a:lstStyle/>
          <a:p>
            <a:r>
              <a:rPr lang="en-US">
                <a:solidFill>
                  <a:srgbClr val="FF0000"/>
                </a:solidFill>
              </a:rPr>
              <a:t>x1</a:t>
            </a:r>
          </a:p>
        </p:txBody>
      </p:sp>
    </p:spTree>
    <p:extLst>
      <p:ext uri="{BB962C8B-B14F-4D97-AF65-F5344CB8AC3E}">
        <p14:creationId xmlns:p14="http://schemas.microsoft.com/office/powerpoint/2010/main" val="87158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49" grpId="0"/>
      <p:bldP spid="51" grpId="0"/>
      <p:bldP spid="53" grpId="0" animBg="1"/>
      <p:bldP spid="54" grpId="0" animBg="1"/>
      <p:bldP spid="55" grpId="0" animBg="1"/>
      <p:bldP spid="58" grpId="0"/>
      <p:bldP spid="59" grpId="0"/>
      <p:bldP spid="60" grpId="0"/>
      <p:bldP spid="63" grpId="0" animBg="1"/>
      <p:bldP spid="6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5872D-A30F-CB45-A1C1-975A3D04FC9D}"/>
              </a:ext>
            </a:extLst>
          </p:cNvPr>
          <p:cNvSpPr>
            <a:spLocks noGrp="1"/>
          </p:cNvSpPr>
          <p:nvPr>
            <p:ph type="title"/>
          </p:nvPr>
        </p:nvSpPr>
        <p:spPr/>
        <p:txBody>
          <a:bodyPr/>
          <a:lstStyle/>
          <a:p>
            <a:r>
              <a:rPr lang="en-US" altLang="zh-CN"/>
              <a:t>4-A</a:t>
            </a:r>
            <a:endParaRPr lang="en-US"/>
          </a:p>
        </p:txBody>
      </p:sp>
      <p:sp>
        <p:nvSpPr>
          <p:cNvPr id="3" name="Content Placeholder 2">
            <a:extLst>
              <a:ext uri="{FF2B5EF4-FFF2-40B4-BE49-F238E27FC236}">
                <a16:creationId xmlns:a16="http://schemas.microsoft.com/office/drawing/2014/main" id="{14DD35EB-D52E-914B-963A-D4B2D73DD83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2CE31B6-64E8-D445-9694-33E66353B465}"/>
              </a:ext>
            </a:extLst>
          </p:cNvPr>
          <p:cNvSpPr>
            <a:spLocks noGrp="1"/>
          </p:cNvSpPr>
          <p:nvPr>
            <p:ph type="sldNum" sz="quarter" idx="12"/>
          </p:nvPr>
        </p:nvSpPr>
        <p:spPr/>
        <p:txBody>
          <a:bodyPr/>
          <a:lstStyle/>
          <a:p>
            <a:fld id="{8D4EC0DA-4BF5-A643-9CB7-B11B04F56005}" type="slidenum">
              <a:rPr lang="en-US" smtClean="0"/>
              <a:pPr/>
              <a:t>86</a:t>
            </a:fld>
            <a:endParaRPr lang="en-US"/>
          </a:p>
        </p:txBody>
      </p:sp>
      <p:pic>
        <p:nvPicPr>
          <p:cNvPr id="5" name="Picture 4">
            <a:extLst>
              <a:ext uri="{FF2B5EF4-FFF2-40B4-BE49-F238E27FC236}">
                <a16:creationId xmlns:a16="http://schemas.microsoft.com/office/drawing/2014/main" id="{E63BD82D-E653-5C43-9067-9263638B2740}"/>
              </a:ext>
            </a:extLst>
          </p:cNvPr>
          <p:cNvPicPr>
            <a:picLocks noChangeAspect="1"/>
          </p:cNvPicPr>
          <p:nvPr/>
        </p:nvPicPr>
        <p:blipFill>
          <a:blip r:embed="rId2"/>
          <a:stretch>
            <a:fillRect/>
          </a:stretch>
        </p:blipFill>
        <p:spPr>
          <a:xfrm>
            <a:off x="838200" y="1825625"/>
            <a:ext cx="10515600" cy="4292600"/>
          </a:xfrm>
          <a:prstGeom prst="rect">
            <a:avLst/>
          </a:prstGeom>
        </p:spPr>
      </p:pic>
      <p:cxnSp>
        <p:nvCxnSpPr>
          <p:cNvPr id="7" name="Straight Arrow Connector 6">
            <a:extLst>
              <a:ext uri="{FF2B5EF4-FFF2-40B4-BE49-F238E27FC236}">
                <a16:creationId xmlns:a16="http://schemas.microsoft.com/office/drawing/2014/main" id="{BDCF0766-C7AE-3842-8B5C-C09DE8DE565E}"/>
              </a:ext>
            </a:extLst>
          </p:cNvPr>
          <p:cNvCxnSpPr>
            <a:cxnSpLocks/>
          </p:cNvCxnSpPr>
          <p:nvPr/>
        </p:nvCxnSpPr>
        <p:spPr>
          <a:xfrm>
            <a:off x="2151529" y="3810000"/>
            <a:ext cx="37651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CC4F1A34-4FD2-3A44-BE40-478962812A30}"/>
              </a:ext>
            </a:extLst>
          </p:cNvPr>
          <p:cNvCxnSpPr>
            <a:cxnSpLocks/>
          </p:cNvCxnSpPr>
          <p:nvPr/>
        </p:nvCxnSpPr>
        <p:spPr>
          <a:xfrm>
            <a:off x="3854824" y="3307978"/>
            <a:ext cx="11205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B328492-BD8D-184A-99DC-C41CA1B3F23B}"/>
              </a:ext>
            </a:extLst>
          </p:cNvPr>
          <p:cNvCxnSpPr>
            <a:cxnSpLocks/>
          </p:cNvCxnSpPr>
          <p:nvPr/>
        </p:nvCxnSpPr>
        <p:spPr>
          <a:xfrm>
            <a:off x="3854824" y="4007786"/>
            <a:ext cx="11205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FFA6C8A5-6A2C-C843-8F0C-F5F9151ABB98}"/>
              </a:ext>
            </a:extLst>
          </p:cNvPr>
          <p:cNvCxnSpPr>
            <a:cxnSpLocks/>
          </p:cNvCxnSpPr>
          <p:nvPr/>
        </p:nvCxnSpPr>
        <p:spPr>
          <a:xfrm>
            <a:off x="6633882" y="3577481"/>
            <a:ext cx="121023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3529D909-DE54-684F-AF4E-74A01D4042ED}"/>
              </a:ext>
            </a:extLst>
          </p:cNvPr>
          <p:cNvCxnSpPr>
            <a:cxnSpLocks/>
          </p:cNvCxnSpPr>
          <p:nvPr/>
        </p:nvCxnSpPr>
        <p:spPr>
          <a:xfrm>
            <a:off x="7619999" y="4171623"/>
            <a:ext cx="22411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a16="http://schemas.microsoft.com/office/drawing/2014/main" id="{3D0749E5-F35D-0A4A-8C3A-56BCD885CE9A}"/>
              </a:ext>
            </a:extLst>
          </p:cNvPr>
          <p:cNvCxnSpPr/>
          <p:nvPr/>
        </p:nvCxnSpPr>
        <p:spPr>
          <a:xfrm>
            <a:off x="10587318" y="4171623"/>
            <a:ext cx="26894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66464705-3B8A-4148-8783-F22748D58BC4}"/>
              </a:ext>
            </a:extLst>
          </p:cNvPr>
          <p:cNvCxnSpPr>
            <a:cxnSpLocks/>
          </p:cNvCxnSpPr>
          <p:nvPr/>
        </p:nvCxnSpPr>
        <p:spPr>
          <a:xfrm>
            <a:off x="10856259" y="4171623"/>
            <a:ext cx="0" cy="750001"/>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2C0D7DB3-E331-8F4D-8B80-8EE49ED90EB8}"/>
              </a:ext>
            </a:extLst>
          </p:cNvPr>
          <p:cNvCxnSpPr>
            <a:cxnSpLocks/>
          </p:cNvCxnSpPr>
          <p:nvPr/>
        </p:nvCxnSpPr>
        <p:spPr>
          <a:xfrm flipH="1">
            <a:off x="4840941" y="4921624"/>
            <a:ext cx="60153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Elbow Connector 43">
            <a:extLst>
              <a:ext uri="{FF2B5EF4-FFF2-40B4-BE49-F238E27FC236}">
                <a16:creationId xmlns:a16="http://schemas.microsoft.com/office/drawing/2014/main" id="{62350E99-FC9A-FC47-AE74-0CF4569B19E3}"/>
              </a:ext>
            </a:extLst>
          </p:cNvPr>
          <p:cNvCxnSpPr/>
          <p:nvPr/>
        </p:nvCxnSpPr>
        <p:spPr>
          <a:xfrm rot="5400000" flipH="1" flipV="1">
            <a:off x="4533176" y="4479389"/>
            <a:ext cx="750001" cy="134471"/>
          </a:xfrm>
          <a:prstGeom prst="bentConnector3">
            <a:avLst>
              <a:gd name="adj1" fmla="val 97812"/>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212B0981-FBA5-7146-B923-FC534CCC2499}"/>
              </a:ext>
            </a:extLst>
          </p:cNvPr>
          <p:cNvSpPr txBox="1"/>
          <p:nvPr/>
        </p:nvSpPr>
        <p:spPr>
          <a:xfrm>
            <a:off x="4264275" y="2843675"/>
            <a:ext cx="301686" cy="369332"/>
          </a:xfrm>
          <a:prstGeom prst="rect">
            <a:avLst/>
          </a:prstGeom>
          <a:noFill/>
        </p:spPr>
        <p:txBody>
          <a:bodyPr wrap="none" rtlCol="0">
            <a:spAutoFit/>
          </a:bodyPr>
          <a:lstStyle/>
          <a:p>
            <a:r>
              <a:rPr lang="en-US">
                <a:solidFill>
                  <a:srgbClr val="FF0000"/>
                </a:solidFill>
              </a:rPr>
              <a:t>2</a:t>
            </a:r>
          </a:p>
        </p:txBody>
      </p:sp>
      <p:sp>
        <p:nvSpPr>
          <p:cNvPr id="48" name="TextBox 47">
            <a:extLst>
              <a:ext uri="{FF2B5EF4-FFF2-40B4-BE49-F238E27FC236}">
                <a16:creationId xmlns:a16="http://schemas.microsoft.com/office/drawing/2014/main" id="{0AF7D6F6-61BA-F645-9841-F44E801CD1D2}"/>
              </a:ext>
            </a:extLst>
          </p:cNvPr>
          <p:cNvSpPr txBox="1"/>
          <p:nvPr/>
        </p:nvSpPr>
        <p:spPr>
          <a:xfrm>
            <a:off x="4264275" y="3631962"/>
            <a:ext cx="301686" cy="369332"/>
          </a:xfrm>
          <a:prstGeom prst="rect">
            <a:avLst/>
          </a:prstGeom>
          <a:noFill/>
        </p:spPr>
        <p:txBody>
          <a:bodyPr wrap="none" rtlCol="0">
            <a:spAutoFit/>
          </a:bodyPr>
          <a:lstStyle/>
          <a:p>
            <a:r>
              <a:rPr lang="en-US">
                <a:solidFill>
                  <a:srgbClr val="FF0000"/>
                </a:solidFill>
              </a:rPr>
              <a:t>1</a:t>
            </a:r>
          </a:p>
        </p:txBody>
      </p:sp>
      <p:sp>
        <p:nvSpPr>
          <p:cNvPr id="49" name="TextBox 48">
            <a:extLst>
              <a:ext uri="{FF2B5EF4-FFF2-40B4-BE49-F238E27FC236}">
                <a16:creationId xmlns:a16="http://schemas.microsoft.com/office/drawing/2014/main" id="{6FC76A10-A563-7845-AAD6-639227C84EB0}"/>
              </a:ext>
            </a:extLst>
          </p:cNvPr>
          <p:cNvSpPr txBox="1"/>
          <p:nvPr/>
        </p:nvSpPr>
        <p:spPr>
          <a:xfrm>
            <a:off x="6785597" y="3175043"/>
            <a:ext cx="401072" cy="369332"/>
          </a:xfrm>
          <a:prstGeom prst="rect">
            <a:avLst/>
          </a:prstGeom>
          <a:noFill/>
        </p:spPr>
        <p:txBody>
          <a:bodyPr wrap="none" rtlCol="0">
            <a:spAutoFit/>
          </a:bodyPr>
          <a:lstStyle/>
          <a:p>
            <a:r>
              <a:rPr lang="en-US">
                <a:solidFill>
                  <a:srgbClr val="FF0000"/>
                </a:solidFill>
              </a:rPr>
              <a:t>x2</a:t>
            </a:r>
          </a:p>
        </p:txBody>
      </p:sp>
      <p:sp>
        <p:nvSpPr>
          <p:cNvPr id="51" name="TextBox 50">
            <a:extLst>
              <a:ext uri="{FF2B5EF4-FFF2-40B4-BE49-F238E27FC236}">
                <a16:creationId xmlns:a16="http://schemas.microsoft.com/office/drawing/2014/main" id="{FBEEF82B-6F84-794E-A157-3A9D4642CF62}"/>
              </a:ext>
            </a:extLst>
          </p:cNvPr>
          <p:cNvSpPr txBox="1"/>
          <p:nvPr/>
        </p:nvSpPr>
        <p:spPr>
          <a:xfrm>
            <a:off x="8406765" y="3480542"/>
            <a:ext cx="750526" cy="369332"/>
          </a:xfrm>
          <a:prstGeom prst="rect">
            <a:avLst/>
          </a:prstGeom>
          <a:noFill/>
        </p:spPr>
        <p:txBody>
          <a:bodyPr wrap="none" rtlCol="0">
            <a:spAutoFit/>
          </a:bodyPr>
          <a:lstStyle/>
          <a:p>
            <a:r>
              <a:rPr lang="en-US">
                <a:solidFill>
                  <a:srgbClr val="FF0000"/>
                </a:solidFill>
              </a:rPr>
              <a:t>x2+16</a:t>
            </a:r>
          </a:p>
        </p:txBody>
      </p:sp>
      <p:sp>
        <p:nvSpPr>
          <p:cNvPr id="52" name="TextBox 51">
            <a:extLst>
              <a:ext uri="{FF2B5EF4-FFF2-40B4-BE49-F238E27FC236}">
                <a16:creationId xmlns:a16="http://schemas.microsoft.com/office/drawing/2014/main" id="{ED86865C-2710-6F49-B4E4-7D9AF2D7B953}"/>
              </a:ext>
            </a:extLst>
          </p:cNvPr>
          <p:cNvSpPr txBox="1"/>
          <p:nvPr/>
        </p:nvSpPr>
        <p:spPr>
          <a:xfrm>
            <a:off x="4838799" y="4055171"/>
            <a:ext cx="1388522" cy="369332"/>
          </a:xfrm>
          <a:prstGeom prst="rect">
            <a:avLst/>
          </a:prstGeom>
          <a:noFill/>
        </p:spPr>
        <p:txBody>
          <a:bodyPr wrap="none" rtlCol="0">
            <a:spAutoFit/>
          </a:bodyPr>
          <a:lstStyle/>
          <a:p>
            <a:r>
              <a:rPr lang="en-US">
                <a:solidFill>
                  <a:srgbClr val="FF0000"/>
                </a:solidFill>
              </a:rPr>
              <a:t>Mem[x2+16]</a:t>
            </a:r>
          </a:p>
        </p:txBody>
      </p:sp>
      <p:sp>
        <p:nvSpPr>
          <p:cNvPr id="53" name="Right Arrow 52">
            <a:extLst>
              <a:ext uri="{FF2B5EF4-FFF2-40B4-BE49-F238E27FC236}">
                <a16:creationId xmlns:a16="http://schemas.microsoft.com/office/drawing/2014/main" id="{92E166B2-F6A8-3E49-BB2A-AD074B901C30}"/>
              </a:ext>
            </a:extLst>
          </p:cNvPr>
          <p:cNvSpPr/>
          <p:nvPr/>
        </p:nvSpPr>
        <p:spPr>
          <a:xfrm>
            <a:off x="2658909" y="3579064"/>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400</a:t>
            </a:r>
          </a:p>
        </p:txBody>
      </p:sp>
      <p:sp>
        <p:nvSpPr>
          <p:cNvPr id="54" name="Right Arrow 53">
            <a:extLst>
              <a:ext uri="{FF2B5EF4-FFF2-40B4-BE49-F238E27FC236}">
                <a16:creationId xmlns:a16="http://schemas.microsoft.com/office/drawing/2014/main" id="{171F6D5D-735F-F347-AAF9-5FF2B6E1B925}"/>
              </a:ext>
            </a:extLst>
          </p:cNvPr>
          <p:cNvSpPr/>
          <p:nvPr/>
        </p:nvSpPr>
        <p:spPr>
          <a:xfrm>
            <a:off x="5331715" y="3572436"/>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150</a:t>
            </a:r>
          </a:p>
        </p:txBody>
      </p:sp>
      <p:sp>
        <p:nvSpPr>
          <p:cNvPr id="55" name="Right Arrow 54">
            <a:extLst>
              <a:ext uri="{FF2B5EF4-FFF2-40B4-BE49-F238E27FC236}">
                <a16:creationId xmlns:a16="http://schemas.microsoft.com/office/drawing/2014/main" id="{7472A99E-A5FA-CE4F-9A96-555F067EAA0E}"/>
              </a:ext>
            </a:extLst>
          </p:cNvPr>
          <p:cNvSpPr/>
          <p:nvPr/>
        </p:nvSpPr>
        <p:spPr>
          <a:xfrm>
            <a:off x="7705165" y="3642707"/>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250</a:t>
            </a:r>
          </a:p>
        </p:txBody>
      </p:sp>
      <p:sp>
        <p:nvSpPr>
          <p:cNvPr id="56" name="Right Arrow 55">
            <a:extLst>
              <a:ext uri="{FF2B5EF4-FFF2-40B4-BE49-F238E27FC236}">
                <a16:creationId xmlns:a16="http://schemas.microsoft.com/office/drawing/2014/main" id="{092B1FBD-30B5-B547-A49F-3B96996287B7}"/>
              </a:ext>
            </a:extLst>
          </p:cNvPr>
          <p:cNvSpPr/>
          <p:nvPr/>
        </p:nvSpPr>
        <p:spPr>
          <a:xfrm>
            <a:off x="10044270" y="3957871"/>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150</a:t>
            </a:r>
          </a:p>
        </p:txBody>
      </p:sp>
      <p:pic>
        <p:nvPicPr>
          <p:cNvPr id="57" name="Picture 56">
            <a:extLst>
              <a:ext uri="{FF2B5EF4-FFF2-40B4-BE49-F238E27FC236}">
                <a16:creationId xmlns:a16="http://schemas.microsoft.com/office/drawing/2014/main" id="{81C93E12-8F4A-6549-93C2-6BB5055ECDC9}"/>
              </a:ext>
            </a:extLst>
          </p:cNvPr>
          <p:cNvPicPr>
            <a:picLocks noChangeAspect="1"/>
          </p:cNvPicPr>
          <p:nvPr/>
        </p:nvPicPr>
        <p:blipFill>
          <a:blip r:embed="rId3"/>
          <a:stretch>
            <a:fillRect/>
          </a:stretch>
        </p:blipFill>
        <p:spPr>
          <a:xfrm>
            <a:off x="7324165" y="116638"/>
            <a:ext cx="4330700" cy="1612900"/>
          </a:xfrm>
          <a:prstGeom prst="rect">
            <a:avLst/>
          </a:prstGeom>
        </p:spPr>
      </p:pic>
      <p:sp>
        <p:nvSpPr>
          <p:cNvPr id="58" name="TextBox 57">
            <a:extLst>
              <a:ext uri="{FF2B5EF4-FFF2-40B4-BE49-F238E27FC236}">
                <a16:creationId xmlns:a16="http://schemas.microsoft.com/office/drawing/2014/main" id="{A7FD8C22-1C30-4146-86D9-4F73A8A03390}"/>
              </a:ext>
            </a:extLst>
          </p:cNvPr>
          <p:cNvSpPr txBox="1"/>
          <p:nvPr/>
        </p:nvSpPr>
        <p:spPr>
          <a:xfrm>
            <a:off x="5235261" y="6225802"/>
            <a:ext cx="2985113" cy="369332"/>
          </a:xfrm>
          <a:prstGeom prst="rect">
            <a:avLst/>
          </a:prstGeom>
          <a:noFill/>
        </p:spPr>
        <p:txBody>
          <a:bodyPr wrap="none" rtlCol="0">
            <a:spAutoFit/>
          </a:bodyPr>
          <a:lstStyle/>
          <a:p>
            <a:r>
              <a:rPr lang="en-US">
                <a:solidFill>
                  <a:srgbClr val="FF0000"/>
                </a:solidFill>
              </a:rPr>
              <a:t>400+150+250+400+150=1350</a:t>
            </a:r>
          </a:p>
        </p:txBody>
      </p:sp>
      <p:cxnSp>
        <p:nvCxnSpPr>
          <p:cNvPr id="34" name="Straight Arrow Connector 33">
            <a:extLst>
              <a:ext uri="{FF2B5EF4-FFF2-40B4-BE49-F238E27FC236}">
                <a16:creationId xmlns:a16="http://schemas.microsoft.com/office/drawing/2014/main" id="{2E90F974-DDEB-7840-A213-C4A3A531DC63}"/>
              </a:ext>
            </a:extLst>
          </p:cNvPr>
          <p:cNvCxnSpPr>
            <a:cxnSpLocks/>
          </p:cNvCxnSpPr>
          <p:nvPr/>
        </p:nvCxnSpPr>
        <p:spPr>
          <a:xfrm flipV="1">
            <a:off x="3854824" y="4675461"/>
            <a:ext cx="251011" cy="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034396E6-314B-0E41-8303-9A7D03E18386}"/>
              </a:ext>
            </a:extLst>
          </p:cNvPr>
          <p:cNvCxnSpPr>
            <a:cxnSpLocks/>
          </p:cNvCxnSpPr>
          <p:nvPr/>
        </p:nvCxnSpPr>
        <p:spPr>
          <a:xfrm>
            <a:off x="4682403" y="4652121"/>
            <a:ext cx="2251112" cy="2334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403744E5-17A6-C542-9212-26BC77CDB6F1}"/>
              </a:ext>
            </a:extLst>
          </p:cNvPr>
          <p:cNvCxnSpPr>
            <a:cxnSpLocks/>
          </p:cNvCxnSpPr>
          <p:nvPr/>
        </p:nvCxnSpPr>
        <p:spPr>
          <a:xfrm>
            <a:off x="6902674" y="4221816"/>
            <a:ext cx="0" cy="44865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16E46DCA-AA48-DA41-9CA3-572954E54F12}"/>
              </a:ext>
            </a:extLst>
          </p:cNvPr>
          <p:cNvCxnSpPr>
            <a:cxnSpLocks/>
          </p:cNvCxnSpPr>
          <p:nvPr/>
        </p:nvCxnSpPr>
        <p:spPr>
          <a:xfrm flipH="1" flipV="1">
            <a:off x="6902675" y="4221816"/>
            <a:ext cx="336324" cy="32133"/>
          </a:xfrm>
          <a:prstGeom prst="straightConnector1">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cxnSp>
      <p:sp>
        <p:nvSpPr>
          <p:cNvPr id="59" name="TextBox 58">
            <a:extLst>
              <a:ext uri="{FF2B5EF4-FFF2-40B4-BE49-F238E27FC236}">
                <a16:creationId xmlns:a16="http://schemas.microsoft.com/office/drawing/2014/main" id="{890BB3F3-ADE5-0744-ACE8-E6B3DF7137CC}"/>
              </a:ext>
            </a:extLst>
          </p:cNvPr>
          <p:cNvSpPr txBox="1"/>
          <p:nvPr/>
        </p:nvSpPr>
        <p:spPr>
          <a:xfrm>
            <a:off x="5054924" y="4361957"/>
            <a:ext cx="418704" cy="369332"/>
          </a:xfrm>
          <a:prstGeom prst="rect">
            <a:avLst/>
          </a:prstGeom>
          <a:noFill/>
        </p:spPr>
        <p:txBody>
          <a:bodyPr wrap="none" rtlCol="0">
            <a:spAutoFit/>
          </a:bodyPr>
          <a:lstStyle/>
          <a:p>
            <a:r>
              <a:rPr lang="en-US">
                <a:solidFill>
                  <a:srgbClr val="FF0000"/>
                </a:solidFill>
              </a:rPr>
              <a:t>16</a:t>
            </a:r>
          </a:p>
        </p:txBody>
      </p:sp>
      <p:sp>
        <p:nvSpPr>
          <p:cNvPr id="60" name="TextBox 59">
            <a:extLst>
              <a:ext uri="{FF2B5EF4-FFF2-40B4-BE49-F238E27FC236}">
                <a16:creationId xmlns:a16="http://schemas.microsoft.com/office/drawing/2014/main" id="{8A9A2087-8793-EF44-AA21-4B97B3C84934}"/>
              </a:ext>
            </a:extLst>
          </p:cNvPr>
          <p:cNvSpPr txBox="1"/>
          <p:nvPr/>
        </p:nvSpPr>
        <p:spPr>
          <a:xfrm>
            <a:off x="7580980" y="4125692"/>
            <a:ext cx="418704" cy="369332"/>
          </a:xfrm>
          <a:prstGeom prst="rect">
            <a:avLst/>
          </a:prstGeom>
          <a:noFill/>
        </p:spPr>
        <p:txBody>
          <a:bodyPr wrap="none" rtlCol="0">
            <a:spAutoFit/>
          </a:bodyPr>
          <a:lstStyle/>
          <a:p>
            <a:r>
              <a:rPr lang="en-US">
                <a:solidFill>
                  <a:srgbClr val="FF0000"/>
                </a:solidFill>
              </a:rPr>
              <a:t>16</a:t>
            </a:r>
          </a:p>
        </p:txBody>
      </p:sp>
      <p:cxnSp>
        <p:nvCxnSpPr>
          <p:cNvPr id="61" name="Straight Arrow Connector 60">
            <a:extLst>
              <a:ext uri="{FF2B5EF4-FFF2-40B4-BE49-F238E27FC236}">
                <a16:creationId xmlns:a16="http://schemas.microsoft.com/office/drawing/2014/main" id="{CA120839-B9B7-D647-9DA6-DA09065B307D}"/>
              </a:ext>
            </a:extLst>
          </p:cNvPr>
          <p:cNvCxnSpPr>
            <a:cxnSpLocks/>
          </p:cNvCxnSpPr>
          <p:nvPr/>
        </p:nvCxnSpPr>
        <p:spPr>
          <a:xfrm>
            <a:off x="8605147" y="3892301"/>
            <a:ext cx="176881" cy="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62" name="Straight Arrow Connector 61">
            <a:extLst>
              <a:ext uri="{FF2B5EF4-FFF2-40B4-BE49-F238E27FC236}">
                <a16:creationId xmlns:a16="http://schemas.microsoft.com/office/drawing/2014/main" id="{31D48A39-4587-1348-9EE0-9CAC0DDEEFD4}"/>
              </a:ext>
            </a:extLst>
          </p:cNvPr>
          <p:cNvCxnSpPr>
            <a:cxnSpLocks/>
          </p:cNvCxnSpPr>
          <p:nvPr/>
        </p:nvCxnSpPr>
        <p:spPr>
          <a:xfrm>
            <a:off x="9867389" y="4007786"/>
            <a:ext cx="370305" cy="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63" name="Right Arrow 62">
            <a:extLst>
              <a:ext uri="{FF2B5EF4-FFF2-40B4-BE49-F238E27FC236}">
                <a16:creationId xmlns:a16="http://schemas.microsoft.com/office/drawing/2014/main" id="{9FCA0463-E07C-7243-8231-D3A23E31C190}"/>
              </a:ext>
            </a:extLst>
          </p:cNvPr>
          <p:cNvSpPr/>
          <p:nvPr/>
        </p:nvSpPr>
        <p:spPr>
          <a:xfrm>
            <a:off x="8879882" y="3931835"/>
            <a:ext cx="878541" cy="4751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400</a:t>
            </a:r>
          </a:p>
        </p:txBody>
      </p:sp>
      <p:sp>
        <p:nvSpPr>
          <p:cNvPr id="64" name="TextBox 63">
            <a:extLst>
              <a:ext uri="{FF2B5EF4-FFF2-40B4-BE49-F238E27FC236}">
                <a16:creationId xmlns:a16="http://schemas.microsoft.com/office/drawing/2014/main" id="{FA92022D-7211-9D49-B5E1-C4D89A5FC839}"/>
              </a:ext>
            </a:extLst>
          </p:cNvPr>
          <p:cNvSpPr txBox="1"/>
          <p:nvPr/>
        </p:nvSpPr>
        <p:spPr>
          <a:xfrm>
            <a:off x="9706739" y="3642707"/>
            <a:ext cx="1388522" cy="369332"/>
          </a:xfrm>
          <a:prstGeom prst="rect">
            <a:avLst/>
          </a:prstGeom>
          <a:noFill/>
        </p:spPr>
        <p:txBody>
          <a:bodyPr wrap="none" rtlCol="0">
            <a:spAutoFit/>
          </a:bodyPr>
          <a:lstStyle/>
          <a:p>
            <a:r>
              <a:rPr lang="en-US">
                <a:solidFill>
                  <a:srgbClr val="FF0000"/>
                </a:solidFill>
              </a:rPr>
              <a:t>Mem[x2+16]</a:t>
            </a:r>
          </a:p>
        </p:txBody>
      </p:sp>
      <p:pic>
        <p:nvPicPr>
          <p:cNvPr id="8" name="Picture 7">
            <a:extLst>
              <a:ext uri="{FF2B5EF4-FFF2-40B4-BE49-F238E27FC236}">
                <a16:creationId xmlns:a16="http://schemas.microsoft.com/office/drawing/2014/main" id="{48AC9CC8-74C5-9045-AD06-AD2CE99EA54C}"/>
              </a:ext>
            </a:extLst>
          </p:cNvPr>
          <p:cNvPicPr>
            <a:picLocks noChangeAspect="1"/>
          </p:cNvPicPr>
          <p:nvPr/>
        </p:nvPicPr>
        <p:blipFill>
          <a:blip r:embed="rId4"/>
          <a:stretch>
            <a:fillRect/>
          </a:stretch>
        </p:blipFill>
        <p:spPr>
          <a:xfrm>
            <a:off x="2764067" y="1002521"/>
            <a:ext cx="3836672" cy="398390"/>
          </a:xfrm>
          <a:prstGeom prst="rect">
            <a:avLst/>
          </a:prstGeom>
        </p:spPr>
      </p:pic>
    </p:spTree>
    <p:extLst>
      <p:ext uri="{BB962C8B-B14F-4D97-AF65-F5344CB8AC3E}">
        <p14:creationId xmlns:p14="http://schemas.microsoft.com/office/powerpoint/2010/main" val="268597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49" grpId="0"/>
      <p:bldP spid="51" grpId="0"/>
      <p:bldP spid="52" grpId="0"/>
      <p:bldP spid="53" grpId="0" animBg="1"/>
      <p:bldP spid="54" grpId="0" animBg="1"/>
      <p:bldP spid="55" grpId="0" animBg="1"/>
      <p:bldP spid="56" grpId="0" animBg="1"/>
      <p:bldP spid="58" grpId="0"/>
      <p:bldP spid="59" grpId="0"/>
      <p:bldP spid="60" grpId="0"/>
      <p:bldP spid="63" grpId="0" animBg="1"/>
      <p:bldP spid="6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E92F1-49D1-DC40-855C-21170454FA8D}"/>
              </a:ext>
            </a:extLst>
          </p:cNvPr>
          <p:cNvSpPr>
            <a:spLocks noGrp="1"/>
          </p:cNvSpPr>
          <p:nvPr>
            <p:ph type="title"/>
          </p:nvPr>
        </p:nvSpPr>
        <p:spPr/>
        <p:txBody>
          <a:bodyPr/>
          <a:lstStyle/>
          <a:p>
            <a:r>
              <a:rPr lang="en-US" altLang="zh-CN"/>
              <a:t>4-B</a:t>
            </a:r>
            <a:endParaRPr lang="en-US"/>
          </a:p>
        </p:txBody>
      </p:sp>
      <p:sp>
        <p:nvSpPr>
          <p:cNvPr id="3" name="Content Placeholder 2">
            <a:extLst>
              <a:ext uri="{FF2B5EF4-FFF2-40B4-BE49-F238E27FC236}">
                <a16:creationId xmlns:a16="http://schemas.microsoft.com/office/drawing/2014/main" id="{DA50A7DE-EE99-8D49-B24A-2F9E75654E4B}"/>
              </a:ext>
            </a:extLst>
          </p:cNvPr>
          <p:cNvSpPr>
            <a:spLocks noGrp="1"/>
          </p:cNvSpPr>
          <p:nvPr>
            <p:ph idx="1"/>
          </p:nvPr>
        </p:nvSpPr>
        <p:spPr/>
        <p:txBody>
          <a:bodyPr/>
          <a:lstStyle/>
          <a:p>
            <a:pPr marL="0" indent="0">
              <a:buNone/>
            </a:pPr>
            <a:r>
              <a:rPr lang="en-US"/>
              <a:t>What is fastest clock cycle time that can be used for the single-cycle CPU design?</a:t>
            </a:r>
          </a:p>
          <a:p>
            <a:r>
              <a:rPr lang="en-US" sz="2000">
                <a:solidFill>
                  <a:schemeClr val="accent6"/>
                </a:solidFill>
              </a:rPr>
              <a:t>The time sufficient for all instructions to finish</a:t>
            </a:r>
          </a:p>
          <a:p>
            <a:r>
              <a:rPr lang="en-US" sz="2000">
                <a:solidFill>
                  <a:schemeClr val="accent6"/>
                </a:solidFill>
              </a:rPr>
              <a:t>= time of slowest instruction</a:t>
            </a:r>
            <a:endParaRPr lang="en-US" altLang="zh-CN" sz="2000">
              <a:solidFill>
                <a:srgbClr val="FF0000"/>
              </a:solidFill>
            </a:endParaRPr>
          </a:p>
          <a:p>
            <a:r>
              <a:rPr lang="en-US" altLang="zh-CN" sz="2000">
                <a:solidFill>
                  <a:srgbClr val="FF0000"/>
                </a:solidFill>
              </a:rPr>
              <a:t>1350</a:t>
            </a:r>
            <a:endParaRPr lang="en-US" sz="2000">
              <a:solidFill>
                <a:srgbClr val="FF0000"/>
              </a:solidFill>
            </a:endParaRPr>
          </a:p>
        </p:txBody>
      </p:sp>
      <p:sp>
        <p:nvSpPr>
          <p:cNvPr id="4" name="Slide Number Placeholder 3">
            <a:extLst>
              <a:ext uri="{FF2B5EF4-FFF2-40B4-BE49-F238E27FC236}">
                <a16:creationId xmlns:a16="http://schemas.microsoft.com/office/drawing/2014/main" id="{45D55759-07BB-524C-A92C-C9EBF38755FB}"/>
              </a:ext>
            </a:extLst>
          </p:cNvPr>
          <p:cNvSpPr>
            <a:spLocks noGrp="1"/>
          </p:cNvSpPr>
          <p:nvPr>
            <p:ph type="sldNum" sz="quarter" idx="12"/>
          </p:nvPr>
        </p:nvSpPr>
        <p:spPr/>
        <p:txBody>
          <a:bodyPr/>
          <a:lstStyle/>
          <a:p>
            <a:fld id="{8D4EC0DA-4BF5-A643-9CB7-B11B04F56005}" type="slidenum">
              <a:rPr lang="en-US" smtClean="0"/>
              <a:pPr/>
              <a:t>87</a:t>
            </a:fld>
            <a:endParaRPr lang="en-US"/>
          </a:p>
        </p:txBody>
      </p:sp>
    </p:spTree>
    <p:extLst>
      <p:ext uri="{BB962C8B-B14F-4D97-AF65-F5344CB8AC3E}">
        <p14:creationId xmlns:p14="http://schemas.microsoft.com/office/powerpoint/2010/main" val="174666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A7AE-B40E-D447-8DB9-F10D7C9417D5}"/>
              </a:ext>
            </a:extLst>
          </p:cNvPr>
          <p:cNvSpPr>
            <a:spLocks noGrp="1"/>
          </p:cNvSpPr>
          <p:nvPr>
            <p:ph type="title"/>
          </p:nvPr>
        </p:nvSpPr>
        <p:spPr/>
        <p:txBody>
          <a:bodyPr/>
          <a:lstStyle/>
          <a:p>
            <a:r>
              <a:rPr lang="en-US" altLang="zh-CN"/>
              <a:t>4-C</a:t>
            </a:r>
            <a:endParaRPr lang="en-US"/>
          </a:p>
        </p:txBody>
      </p:sp>
      <p:sp>
        <p:nvSpPr>
          <p:cNvPr id="3" name="Content Placeholder 2">
            <a:extLst>
              <a:ext uri="{FF2B5EF4-FFF2-40B4-BE49-F238E27FC236}">
                <a16:creationId xmlns:a16="http://schemas.microsoft.com/office/drawing/2014/main" id="{59BD0206-6362-1649-89CA-9F4E399C5CC8}"/>
              </a:ext>
            </a:extLst>
          </p:cNvPr>
          <p:cNvSpPr>
            <a:spLocks noGrp="1"/>
          </p:cNvSpPr>
          <p:nvPr>
            <p:ph idx="1"/>
          </p:nvPr>
        </p:nvSpPr>
        <p:spPr/>
        <p:txBody>
          <a:bodyPr/>
          <a:lstStyle/>
          <a:p>
            <a:pPr marL="0" indent="0">
              <a:buNone/>
            </a:pPr>
            <a:r>
              <a:rPr lang="en-US"/>
              <a:t>Suppose we change the CPU in Figure 1 into 5-stage pipelined design: IF(instruction fetch), ID(instruction decode and register read), EX(execute operation or calculate address), MEM(memory access), WB(write back to </a:t>
            </a:r>
            <a:r>
              <a:rPr lang="en-US" err="1"/>
              <a:t>regfile</a:t>
            </a:r>
            <a:r>
              <a:rPr lang="en-US"/>
              <a:t>). The five stages of the pipeline are marked as the large grey rectangles in Figure 1. What is the fastest clock cycle time that can be used for the 5-stage design?</a:t>
            </a:r>
          </a:p>
          <a:p>
            <a:r>
              <a:rPr lang="en-US" altLang="zh-CN">
                <a:solidFill>
                  <a:srgbClr val="FF0000"/>
                </a:solidFill>
              </a:rPr>
              <a:t>400ps</a:t>
            </a:r>
            <a:endParaRPr lang="en-US">
              <a:solidFill>
                <a:srgbClr val="FF0000"/>
              </a:solidFill>
            </a:endParaRPr>
          </a:p>
        </p:txBody>
      </p:sp>
      <p:sp>
        <p:nvSpPr>
          <p:cNvPr id="4" name="Slide Number Placeholder 3">
            <a:extLst>
              <a:ext uri="{FF2B5EF4-FFF2-40B4-BE49-F238E27FC236}">
                <a16:creationId xmlns:a16="http://schemas.microsoft.com/office/drawing/2014/main" id="{23016749-DB5C-F143-9A82-2F63C514A985}"/>
              </a:ext>
            </a:extLst>
          </p:cNvPr>
          <p:cNvSpPr>
            <a:spLocks noGrp="1"/>
          </p:cNvSpPr>
          <p:nvPr>
            <p:ph type="sldNum" sz="quarter" idx="12"/>
          </p:nvPr>
        </p:nvSpPr>
        <p:spPr/>
        <p:txBody>
          <a:bodyPr/>
          <a:lstStyle/>
          <a:p>
            <a:fld id="{8D4EC0DA-4BF5-A643-9CB7-B11B04F56005}" type="slidenum">
              <a:rPr lang="en-US" smtClean="0"/>
              <a:pPr/>
              <a:t>88</a:t>
            </a:fld>
            <a:endParaRPr lang="en-US"/>
          </a:p>
        </p:txBody>
      </p:sp>
      <p:sp>
        <p:nvSpPr>
          <p:cNvPr id="5" name="TextBox 4">
            <a:extLst>
              <a:ext uri="{FF2B5EF4-FFF2-40B4-BE49-F238E27FC236}">
                <a16:creationId xmlns:a16="http://schemas.microsoft.com/office/drawing/2014/main" id="{A3042323-67D7-1746-BB9C-FF3B967D6ED6}"/>
              </a:ext>
            </a:extLst>
          </p:cNvPr>
          <p:cNvSpPr txBox="1"/>
          <p:nvPr/>
        </p:nvSpPr>
        <p:spPr>
          <a:xfrm>
            <a:off x="4052047" y="4446494"/>
            <a:ext cx="3647602" cy="369332"/>
          </a:xfrm>
          <a:prstGeom prst="rect">
            <a:avLst/>
          </a:prstGeom>
          <a:noFill/>
        </p:spPr>
        <p:txBody>
          <a:bodyPr wrap="none" rtlCol="0">
            <a:spAutoFit/>
          </a:bodyPr>
          <a:lstStyle/>
          <a:p>
            <a:r>
              <a:rPr lang="en-US">
                <a:solidFill>
                  <a:schemeClr val="accent6"/>
                </a:solidFill>
              </a:rPr>
              <a:t>pipeline clock cycle=</a:t>
            </a:r>
            <a:r>
              <a:rPr lang="en-US" err="1">
                <a:solidFill>
                  <a:schemeClr val="accent6"/>
                </a:solidFill>
              </a:rPr>
              <a:t>max_stage_time</a:t>
            </a:r>
            <a:endParaRPr lang="en-US">
              <a:solidFill>
                <a:schemeClr val="accent6"/>
              </a:solidFill>
            </a:endParaRPr>
          </a:p>
        </p:txBody>
      </p:sp>
      <p:pic>
        <p:nvPicPr>
          <p:cNvPr id="6" name="Picture 5">
            <a:extLst>
              <a:ext uri="{FF2B5EF4-FFF2-40B4-BE49-F238E27FC236}">
                <a16:creationId xmlns:a16="http://schemas.microsoft.com/office/drawing/2014/main" id="{C842E692-DCF1-C341-8E25-8F98287D4AB2}"/>
              </a:ext>
            </a:extLst>
          </p:cNvPr>
          <p:cNvPicPr>
            <a:picLocks noChangeAspect="1"/>
          </p:cNvPicPr>
          <p:nvPr/>
        </p:nvPicPr>
        <p:blipFill>
          <a:blip r:embed="rId2"/>
          <a:stretch>
            <a:fillRect/>
          </a:stretch>
        </p:blipFill>
        <p:spPr>
          <a:xfrm>
            <a:off x="7324165" y="116638"/>
            <a:ext cx="4330700" cy="1612900"/>
          </a:xfrm>
          <a:prstGeom prst="rect">
            <a:avLst/>
          </a:prstGeom>
        </p:spPr>
      </p:pic>
    </p:spTree>
    <p:extLst>
      <p:ext uri="{BB962C8B-B14F-4D97-AF65-F5344CB8AC3E}">
        <p14:creationId xmlns:p14="http://schemas.microsoft.com/office/powerpoint/2010/main" val="248130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744EAE5-F7A2-BF45-8F1F-E84C99810379}"/>
              </a:ext>
            </a:extLst>
          </p:cNvPr>
          <p:cNvGrpSpPr/>
          <p:nvPr/>
        </p:nvGrpSpPr>
        <p:grpSpPr>
          <a:xfrm>
            <a:off x="1721899" y="3759185"/>
            <a:ext cx="8775559" cy="2598462"/>
            <a:chOff x="1721899" y="3759185"/>
            <a:chExt cx="8775559" cy="2598462"/>
          </a:xfrm>
        </p:grpSpPr>
        <p:sp>
          <p:nvSpPr>
            <p:cNvPr id="6" name="Rectangle 5">
              <a:extLst>
                <a:ext uri="{FF2B5EF4-FFF2-40B4-BE49-F238E27FC236}">
                  <a16:creationId xmlns:a16="http://schemas.microsoft.com/office/drawing/2014/main" id="{413C6CF2-7987-624B-BB0D-F9718469278C}"/>
                </a:ext>
              </a:extLst>
            </p:cNvPr>
            <p:cNvSpPr/>
            <p:nvPr/>
          </p:nvSpPr>
          <p:spPr>
            <a:xfrm>
              <a:off x="8187440" y="3759185"/>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MEM</a:t>
              </a:r>
              <a:endParaRPr lang="en-US">
                <a:solidFill>
                  <a:schemeClr val="bg1"/>
                </a:solidFill>
              </a:endParaRPr>
            </a:p>
          </p:txBody>
        </p:sp>
        <p:sp>
          <p:nvSpPr>
            <p:cNvPr id="7" name="Rectangle 6">
              <a:extLst>
                <a:ext uri="{FF2B5EF4-FFF2-40B4-BE49-F238E27FC236}">
                  <a16:creationId xmlns:a16="http://schemas.microsoft.com/office/drawing/2014/main" id="{F9119B2D-A6CC-0C41-8D1E-1A3A5C7CAFDE}"/>
                </a:ext>
              </a:extLst>
            </p:cNvPr>
            <p:cNvSpPr/>
            <p:nvPr/>
          </p:nvSpPr>
          <p:spPr>
            <a:xfrm>
              <a:off x="1721899" y="3876558"/>
              <a:ext cx="1616148" cy="369332"/>
            </a:xfrm>
            <a:prstGeom prst="rect">
              <a:avLst/>
            </a:prstGeom>
          </p:spPr>
          <p:txBody>
            <a:bodyPr wrap="none">
              <a:spAutoFit/>
            </a:bodyPr>
            <a:lstStyle/>
            <a:p>
              <a:r>
                <a:rPr lang="en-US" altLang="zh-CN"/>
                <a:t>i1: </a:t>
              </a:r>
              <a:r>
                <a:rPr lang="en-US" altLang="zh-CN" err="1"/>
                <a:t>ld</a:t>
              </a:r>
              <a:r>
                <a:rPr lang="en-US" altLang="zh-CN"/>
                <a:t> x1, 16(x2)</a:t>
              </a:r>
            </a:p>
          </p:txBody>
        </p:sp>
        <p:sp>
          <p:nvSpPr>
            <p:cNvPr id="8" name="Rectangle 7">
              <a:extLst>
                <a:ext uri="{FF2B5EF4-FFF2-40B4-BE49-F238E27FC236}">
                  <a16:creationId xmlns:a16="http://schemas.microsoft.com/office/drawing/2014/main" id="{F82F3921-27A5-C742-9465-3A541C45E3C3}"/>
                </a:ext>
              </a:extLst>
            </p:cNvPr>
            <p:cNvSpPr/>
            <p:nvPr/>
          </p:nvSpPr>
          <p:spPr>
            <a:xfrm>
              <a:off x="3964969" y="4592594"/>
              <a:ext cx="840295" cy="369332"/>
            </a:xfrm>
            <a:prstGeom prst="rect">
              <a:avLst/>
            </a:prstGeom>
          </p:spPr>
          <p:txBody>
            <a:bodyPr wrap="none">
              <a:spAutoFit/>
            </a:bodyPr>
            <a:lstStyle/>
            <a:p>
              <a:r>
                <a:rPr lang="en-US" altLang="zh-CN"/>
                <a:t>bubble</a:t>
              </a:r>
            </a:p>
          </p:txBody>
        </p:sp>
        <p:sp>
          <p:nvSpPr>
            <p:cNvPr id="9" name="Rectangle 8">
              <a:extLst>
                <a:ext uri="{FF2B5EF4-FFF2-40B4-BE49-F238E27FC236}">
                  <a16:creationId xmlns:a16="http://schemas.microsoft.com/office/drawing/2014/main" id="{9B042BC5-9CC7-E349-8B6B-819D1B9D348C}"/>
                </a:ext>
              </a:extLst>
            </p:cNvPr>
            <p:cNvSpPr/>
            <p:nvPr/>
          </p:nvSpPr>
          <p:spPr>
            <a:xfrm>
              <a:off x="5567686" y="5308045"/>
              <a:ext cx="840295" cy="369332"/>
            </a:xfrm>
            <a:prstGeom prst="rect">
              <a:avLst/>
            </a:prstGeom>
          </p:spPr>
          <p:txBody>
            <a:bodyPr wrap="none">
              <a:spAutoFit/>
            </a:bodyPr>
            <a:lstStyle/>
            <a:p>
              <a:r>
                <a:rPr lang="en-US" altLang="zh-CN"/>
                <a:t>bubble</a:t>
              </a:r>
            </a:p>
          </p:txBody>
        </p:sp>
        <p:sp>
          <p:nvSpPr>
            <p:cNvPr id="10" name="Rectangle 9">
              <a:extLst>
                <a:ext uri="{FF2B5EF4-FFF2-40B4-BE49-F238E27FC236}">
                  <a16:creationId xmlns:a16="http://schemas.microsoft.com/office/drawing/2014/main" id="{4EDF98AE-04F8-0F4A-A9D1-FA9CB51F1582}"/>
                </a:ext>
              </a:extLst>
            </p:cNvPr>
            <p:cNvSpPr/>
            <p:nvPr/>
          </p:nvSpPr>
          <p:spPr>
            <a:xfrm>
              <a:off x="3964969" y="3759185"/>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1" name="Rectangle 10">
              <a:extLst>
                <a:ext uri="{FF2B5EF4-FFF2-40B4-BE49-F238E27FC236}">
                  <a16:creationId xmlns:a16="http://schemas.microsoft.com/office/drawing/2014/main" id="{05C503C7-A7F7-5843-8DA2-BC6A8EA41560}"/>
                </a:ext>
              </a:extLst>
            </p:cNvPr>
            <p:cNvSpPr/>
            <p:nvPr/>
          </p:nvSpPr>
          <p:spPr>
            <a:xfrm>
              <a:off x="6781883" y="3759185"/>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2" name="Rectangle 11">
              <a:extLst>
                <a:ext uri="{FF2B5EF4-FFF2-40B4-BE49-F238E27FC236}">
                  <a16:creationId xmlns:a16="http://schemas.microsoft.com/office/drawing/2014/main" id="{CA5EDDA2-66E4-CA49-925F-07AC40FF8B29}"/>
                </a:ext>
              </a:extLst>
            </p:cNvPr>
            <p:cNvSpPr/>
            <p:nvPr/>
          </p:nvSpPr>
          <p:spPr>
            <a:xfrm>
              <a:off x="5768091" y="3760482"/>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3" name="Rectangle 12">
              <a:extLst>
                <a:ext uri="{FF2B5EF4-FFF2-40B4-BE49-F238E27FC236}">
                  <a16:creationId xmlns:a16="http://schemas.microsoft.com/office/drawing/2014/main" id="{41FE622C-58C7-3448-A51E-4D380628FA1A}"/>
                </a:ext>
              </a:extLst>
            </p:cNvPr>
            <p:cNvSpPr/>
            <p:nvPr/>
          </p:nvSpPr>
          <p:spPr>
            <a:xfrm>
              <a:off x="9592998" y="3760545"/>
              <a:ext cx="506896" cy="556592"/>
            </a:xfrm>
            <a:prstGeom prst="rect">
              <a:avLst/>
            </a:prstGeom>
            <a:solidFill>
              <a:srgbClr val="FFD966"/>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WB</a:t>
              </a:r>
              <a:endParaRPr lang="en-US" sz="1200">
                <a:solidFill>
                  <a:schemeClr val="tx1"/>
                </a:solidFill>
              </a:endParaRPr>
            </a:p>
          </p:txBody>
        </p:sp>
        <p:sp>
          <p:nvSpPr>
            <p:cNvPr id="14" name="Rectangle 13">
              <a:extLst>
                <a:ext uri="{FF2B5EF4-FFF2-40B4-BE49-F238E27FC236}">
                  <a16:creationId xmlns:a16="http://schemas.microsoft.com/office/drawing/2014/main" id="{B6944AAA-BE6F-C54E-8A23-2F04D3F13A94}"/>
                </a:ext>
              </a:extLst>
            </p:cNvPr>
            <p:cNvSpPr/>
            <p:nvPr/>
          </p:nvSpPr>
          <p:spPr>
            <a:xfrm>
              <a:off x="5370526" y="4439603"/>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5" name="Rectangle 14">
              <a:extLst>
                <a:ext uri="{FF2B5EF4-FFF2-40B4-BE49-F238E27FC236}">
                  <a16:creationId xmlns:a16="http://schemas.microsoft.com/office/drawing/2014/main" id="{6ADFFA0B-42C5-AB4B-A9CB-DEC36C89DDFA}"/>
                </a:ext>
              </a:extLst>
            </p:cNvPr>
            <p:cNvSpPr/>
            <p:nvPr/>
          </p:nvSpPr>
          <p:spPr>
            <a:xfrm>
              <a:off x="8187440" y="4439603"/>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6" name="Rectangle 15">
              <a:extLst>
                <a:ext uri="{FF2B5EF4-FFF2-40B4-BE49-F238E27FC236}">
                  <a16:creationId xmlns:a16="http://schemas.microsoft.com/office/drawing/2014/main" id="{5CD21244-C97F-DA48-89C2-00642F7F686B}"/>
                </a:ext>
              </a:extLst>
            </p:cNvPr>
            <p:cNvSpPr/>
            <p:nvPr/>
          </p:nvSpPr>
          <p:spPr>
            <a:xfrm>
              <a:off x="7173648" y="4440900"/>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7" name="Rectangle 16">
              <a:extLst>
                <a:ext uri="{FF2B5EF4-FFF2-40B4-BE49-F238E27FC236}">
                  <a16:creationId xmlns:a16="http://schemas.microsoft.com/office/drawing/2014/main" id="{595E8A50-F74F-F04C-9C7D-00839338B33F}"/>
                </a:ext>
              </a:extLst>
            </p:cNvPr>
            <p:cNvSpPr/>
            <p:nvPr/>
          </p:nvSpPr>
          <p:spPr>
            <a:xfrm>
              <a:off x="9592997" y="4439603"/>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MEM</a:t>
              </a:r>
              <a:endParaRPr lang="en-US">
                <a:solidFill>
                  <a:schemeClr val="tx1"/>
                </a:solidFill>
              </a:endParaRPr>
            </a:p>
          </p:txBody>
        </p:sp>
        <p:sp>
          <p:nvSpPr>
            <p:cNvPr id="18" name="Rectangle 17">
              <a:extLst>
                <a:ext uri="{FF2B5EF4-FFF2-40B4-BE49-F238E27FC236}">
                  <a16:creationId xmlns:a16="http://schemas.microsoft.com/office/drawing/2014/main" id="{8B7A744B-E39F-A54B-8E4D-7294F87F5162}"/>
                </a:ext>
              </a:extLst>
            </p:cNvPr>
            <p:cNvSpPr/>
            <p:nvPr/>
          </p:nvSpPr>
          <p:spPr>
            <a:xfrm>
              <a:off x="6774624" y="5127079"/>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9" name="Rectangle 18">
              <a:extLst>
                <a:ext uri="{FF2B5EF4-FFF2-40B4-BE49-F238E27FC236}">
                  <a16:creationId xmlns:a16="http://schemas.microsoft.com/office/drawing/2014/main" id="{692A0205-18F0-7847-88E1-C24B70A13376}"/>
                </a:ext>
              </a:extLst>
            </p:cNvPr>
            <p:cNvSpPr/>
            <p:nvPr/>
          </p:nvSpPr>
          <p:spPr>
            <a:xfrm>
              <a:off x="9591538" y="5127079"/>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EX</a:t>
              </a:r>
              <a:endParaRPr lang="en-US">
                <a:solidFill>
                  <a:schemeClr val="tx1"/>
                </a:solidFill>
              </a:endParaRPr>
            </a:p>
          </p:txBody>
        </p:sp>
        <p:sp>
          <p:nvSpPr>
            <p:cNvPr id="20" name="Rectangle 19">
              <a:extLst>
                <a:ext uri="{FF2B5EF4-FFF2-40B4-BE49-F238E27FC236}">
                  <a16:creationId xmlns:a16="http://schemas.microsoft.com/office/drawing/2014/main" id="{E55E4DC1-C4BA-E541-A18F-356F2E821FAF}"/>
                </a:ext>
              </a:extLst>
            </p:cNvPr>
            <p:cNvSpPr/>
            <p:nvPr/>
          </p:nvSpPr>
          <p:spPr>
            <a:xfrm>
              <a:off x="8577746" y="5128376"/>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21" name="Rectangle 20">
              <a:extLst>
                <a:ext uri="{FF2B5EF4-FFF2-40B4-BE49-F238E27FC236}">
                  <a16:creationId xmlns:a16="http://schemas.microsoft.com/office/drawing/2014/main" id="{9119F120-B46D-8447-A021-F653F6461A65}"/>
                </a:ext>
              </a:extLst>
            </p:cNvPr>
            <p:cNvSpPr/>
            <p:nvPr/>
          </p:nvSpPr>
          <p:spPr>
            <a:xfrm>
              <a:off x="6326300" y="5945369"/>
              <a:ext cx="1747594" cy="369332"/>
            </a:xfrm>
            <a:prstGeom prst="rect">
              <a:avLst/>
            </a:prstGeom>
          </p:spPr>
          <p:txBody>
            <a:bodyPr wrap="none">
              <a:spAutoFit/>
            </a:bodyPr>
            <a:lstStyle/>
            <a:p>
              <a:r>
                <a:rPr lang="en-US" altLang="zh-CN"/>
                <a:t>i2: add x5, x1, x4</a:t>
              </a:r>
            </a:p>
          </p:txBody>
        </p:sp>
        <p:sp>
          <p:nvSpPr>
            <p:cNvPr id="22" name="Rectangle 21">
              <a:extLst>
                <a:ext uri="{FF2B5EF4-FFF2-40B4-BE49-F238E27FC236}">
                  <a16:creationId xmlns:a16="http://schemas.microsoft.com/office/drawing/2014/main" id="{8182FC47-8198-B445-BE68-7E53B364D43F}"/>
                </a:ext>
              </a:extLst>
            </p:cNvPr>
            <p:cNvSpPr/>
            <p:nvPr/>
          </p:nvSpPr>
          <p:spPr>
            <a:xfrm>
              <a:off x="8187440" y="5799758"/>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24" name="Rectangle 23">
              <a:extLst>
                <a:ext uri="{FF2B5EF4-FFF2-40B4-BE49-F238E27FC236}">
                  <a16:creationId xmlns:a16="http://schemas.microsoft.com/office/drawing/2014/main" id="{815A4474-6786-0E44-9400-9AD69CB631ED}"/>
                </a:ext>
              </a:extLst>
            </p:cNvPr>
            <p:cNvSpPr/>
            <p:nvPr/>
          </p:nvSpPr>
          <p:spPr>
            <a:xfrm>
              <a:off x="10099894" y="5801055"/>
              <a:ext cx="397564"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cxnSp>
          <p:nvCxnSpPr>
            <p:cNvPr id="27" name="Straight Connector 26">
              <a:extLst>
                <a:ext uri="{FF2B5EF4-FFF2-40B4-BE49-F238E27FC236}">
                  <a16:creationId xmlns:a16="http://schemas.microsoft.com/office/drawing/2014/main" id="{EC7C030C-5E15-AD47-8C8B-F70ABFBA1CB3}"/>
                </a:ext>
              </a:extLst>
            </p:cNvPr>
            <p:cNvCxnSpPr>
              <a:cxnSpLocks/>
            </p:cNvCxnSpPr>
            <p:nvPr/>
          </p:nvCxnSpPr>
          <p:spPr>
            <a:xfrm>
              <a:off x="10099844" y="3832456"/>
              <a:ext cx="50" cy="2523894"/>
            </a:xfrm>
            <a:prstGeom prst="line">
              <a:avLst/>
            </a:prstGeom>
            <a:ln w="28575">
              <a:solidFill>
                <a:srgbClr val="C00000"/>
              </a:solidFill>
              <a:prstDash val="lg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4B5ABFF-5B5F-2742-A3A0-2EEF2D9BE5D7}"/>
              </a:ext>
            </a:extLst>
          </p:cNvPr>
          <p:cNvSpPr>
            <a:spLocks noGrp="1"/>
          </p:cNvSpPr>
          <p:nvPr>
            <p:ph type="title"/>
          </p:nvPr>
        </p:nvSpPr>
        <p:spPr/>
        <p:txBody>
          <a:bodyPr/>
          <a:lstStyle/>
          <a:p>
            <a:r>
              <a:rPr lang="en-US" altLang="zh-CN"/>
              <a:t>4-E</a:t>
            </a:r>
            <a:endParaRPr lang="en-US"/>
          </a:p>
        </p:txBody>
      </p:sp>
      <p:sp>
        <p:nvSpPr>
          <p:cNvPr id="3" name="Content Placeholder 2">
            <a:extLst>
              <a:ext uri="{FF2B5EF4-FFF2-40B4-BE49-F238E27FC236}">
                <a16:creationId xmlns:a16="http://schemas.microsoft.com/office/drawing/2014/main" id="{7287F140-9DC7-F744-817E-49D71E8301D5}"/>
              </a:ext>
            </a:extLst>
          </p:cNvPr>
          <p:cNvSpPr>
            <a:spLocks noGrp="1"/>
          </p:cNvSpPr>
          <p:nvPr>
            <p:ph idx="1"/>
          </p:nvPr>
        </p:nvSpPr>
        <p:spPr/>
        <p:txBody>
          <a:bodyPr/>
          <a:lstStyle/>
          <a:p>
            <a:pPr marL="0" indent="0">
              <a:buNone/>
            </a:pPr>
            <a:r>
              <a:rPr lang="en-US"/>
              <a:t>Suppose there is no forwarding between pipeline stages, how many bubbles (aka </a:t>
            </a:r>
            <a:r>
              <a:rPr lang="en-US" err="1"/>
              <a:t>nop</a:t>
            </a:r>
            <a:r>
              <a:rPr lang="en-US"/>
              <a:t>) must be inserted between the two instructions to ensure correctness?</a:t>
            </a:r>
          </a:p>
          <a:p>
            <a:r>
              <a:rPr lang="en-US" altLang="zh-CN">
                <a:solidFill>
                  <a:srgbClr val="FF0000"/>
                </a:solidFill>
              </a:rPr>
              <a:t>2</a:t>
            </a:r>
            <a:endParaRPr lang="en-US">
              <a:solidFill>
                <a:srgbClr val="FF0000"/>
              </a:solidFill>
            </a:endParaRPr>
          </a:p>
        </p:txBody>
      </p:sp>
      <p:sp>
        <p:nvSpPr>
          <p:cNvPr id="4" name="Slide Number Placeholder 3">
            <a:extLst>
              <a:ext uri="{FF2B5EF4-FFF2-40B4-BE49-F238E27FC236}">
                <a16:creationId xmlns:a16="http://schemas.microsoft.com/office/drawing/2014/main" id="{1C435534-FE32-FC42-BAA0-DA77B5CC7055}"/>
              </a:ext>
            </a:extLst>
          </p:cNvPr>
          <p:cNvSpPr>
            <a:spLocks noGrp="1"/>
          </p:cNvSpPr>
          <p:nvPr>
            <p:ph type="sldNum" sz="quarter" idx="12"/>
          </p:nvPr>
        </p:nvSpPr>
        <p:spPr/>
        <p:txBody>
          <a:bodyPr/>
          <a:lstStyle/>
          <a:p>
            <a:fld id="{8D4EC0DA-4BF5-A643-9CB7-B11B04F56005}" type="slidenum">
              <a:rPr lang="en-US" smtClean="0"/>
              <a:pPr/>
              <a:t>89</a:t>
            </a:fld>
            <a:endParaRPr lang="en-US"/>
          </a:p>
        </p:txBody>
      </p:sp>
      <p:pic>
        <p:nvPicPr>
          <p:cNvPr id="5" name="Picture 4">
            <a:extLst>
              <a:ext uri="{FF2B5EF4-FFF2-40B4-BE49-F238E27FC236}">
                <a16:creationId xmlns:a16="http://schemas.microsoft.com/office/drawing/2014/main" id="{BBEB411B-1FB5-FF46-9B99-D72A2A364638}"/>
              </a:ext>
            </a:extLst>
          </p:cNvPr>
          <p:cNvPicPr>
            <a:picLocks noChangeAspect="1"/>
          </p:cNvPicPr>
          <p:nvPr/>
        </p:nvPicPr>
        <p:blipFill>
          <a:blip r:embed="rId2"/>
          <a:stretch>
            <a:fillRect/>
          </a:stretch>
        </p:blipFill>
        <p:spPr>
          <a:xfrm>
            <a:off x="4495800" y="300038"/>
            <a:ext cx="6858000" cy="1346200"/>
          </a:xfrm>
          <a:prstGeom prst="rect">
            <a:avLst/>
          </a:prstGeom>
        </p:spPr>
      </p:pic>
      <p:sp>
        <p:nvSpPr>
          <p:cNvPr id="25" name="Rectangular Callout 24">
            <a:extLst>
              <a:ext uri="{FF2B5EF4-FFF2-40B4-BE49-F238E27FC236}">
                <a16:creationId xmlns:a16="http://schemas.microsoft.com/office/drawing/2014/main" id="{0B70EF93-7F8D-4F43-8DFD-23B524D0D0C9}"/>
              </a:ext>
            </a:extLst>
          </p:cNvPr>
          <p:cNvSpPr/>
          <p:nvPr/>
        </p:nvSpPr>
        <p:spPr>
          <a:xfrm>
            <a:off x="10451544" y="4957263"/>
            <a:ext cx="1466491" cy="988106"/>
          </a:xfrm>
          <a:prstGeom prst="wedgeRectCallout">
            <a:avLst>
              <a:gd name="adj1" fmla="val -62446"/>
              <a:gd name="adj2" fmla="val 468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When</a:t>
            </a:r>
            <a:r>
              <a:rPr lang="zh-CN" altLang="en-US"/>
              <a:t> </a:t>
            </a:r>
            <a:r>
              <a:rPr lang="en-US" altLang="zh-CN"/>
              <a:t>i2</a:t>
            </a:r>
            <a:r>
              <a:rPr lang="zh-CN" altLang="en-US"/>
              <a:t> </a:t>
            </a:r>
            <a:r>
              <a:rPr lang="en-US" altLang="zh-CN"/>
              <a:t>tries</a:t>
            </a:r>
            <a:r>
              <a:rPr lang="zh-CN" altLang="en-US"/>
              <a:t> </a:t>
            </a:r>
            <a:r>
              <a:rPr lang="en-US" altLang="zh-CN"/>
              <a:t>to</a:t>
            </a:r>
            <a:r>
              <a:rPr lang="zh-CN" altLang="en-US"/>
              <a:t> </a:t>
            </a:r>
            <a:r>
              <a:rPr lang="en-US" altLang="zh-CN"/>
              <a:t>read</a:t>
            </a:r>
            <a:r>
              <a:rPr lang="zh-CN" altLang="en-US"/>
              <a:t> </a:t>
            </a:r>
            <a:r>
              <a:rPr lang="en-US" altLang="zh-CN"/>
              <a:t>x1</a:t>
            </a:r>
            <a:endParaRPr lang="en-US"/>
          </a:p>
        </p:txBody>
      </p:sp>
      <p:sp>
        <p:nvSpPr>
          <p:cNvPr id="26" name="Rectangular Callout 25">
            <a:extLst>
              <a:ext uri="{FF2B5EF4-FFF2-40B4-BE49-F238E27FC236}">
                <a16:creationId xmlns:a16="http://schemas.microsoft.com/office/drawing/2014/main" id="{877F08D0-3208-354A-B5ED-01E4A85A84D1}"/>
              </a:ext>
            </a:extLst>
          </p:cNvPr>
          <p:cNvSpPr/>
          <p:nvPr/>
        </p:nvSpPr>
        <p:spPr>
          <a:xfrm>
            <a:off x="9298671" y="2771079"/>
            <a:ext cx="1822257" cy="98810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i1</a:t>
            </a:r>
            <a:r>
              <a:rPr lang="zh-CN" altLang="en-US"/>
              <a:t> </a:t>
            </a:r>
            <a:r>
              <a:rPr lang="en-US" altLang="zh-CN"/>
              <a:t>has</a:t>
            </a:r>
            <a:r>
              <a:rPr lang="zh-CN" altLang="en-US"/>
              <a:t> </a:t>
            </a:r>
            <a:r>
              <a:rPr lang="en-US" altLang="zh-CN"/>
              <a:t>just</a:t>
            </a:r>
            <a:r>
              <a:rPr lang="zh-CN" altLang="en-US"/>
              <a:t> </a:t>
            </a:r>
            <a:r>
              <a:rPr lang="en-US" altLang="zh-CN"/>
              <a:t>written</a:t>
            </a:r>
            <a:r>
              <a:rPr lang="zh-CN" altLang="en-US"/>
              <a:t> </a:t>
            </a:r>
            <a:r>
              <a:rPr lang="en-US" altLang="zh-CN"/>
              <a:t>x1</a:t>
            </a:r>
            <a:r>
              <a:rPr lang="zh-CN" altLang="en-US"/>
              <a:t> </a:t>
            </a:r>
            <a:r>
              <a:rPr lang="en-US" altLang="zh-CN"/>
              <a:t>back</a:t>
            </a:r>
          </a:p>
          <a:p>
            <a:pPr algn="ctr"/>
            <a:r>
              <a:rPr lang="en-US" altLang="zh-CN"/>
              <a:t>=&gt;</a:t>
            </a:r>
            <a:r>
              <a:rPr lang="zh-CN" altLang="en-US"/>
              <a:t> </a:t>
            </a:r>
            <a:r>
              <a:rPr lang="en-US" altLang="zh-CN"/>
              <a:t>No</a:t>
            </a:r>
            <a:r>
              <a:rPr lang="zh-CN" altLang="en-US"/>
              <a:t> </a:t>
            </a:r>
            <a:r>
              <a:rPr lang="en-US" altLang="zh-CN"/>
              <a:t>hazard</a:t>
            </a:r>
            <a:endParaRPr lang="en-US"/>
          </a:p>
        </p:txBody>
      </p:sp>
    </p:spTree>
    <p:extLst>
      <p:ext uri="{BB962C8B-B14F-4D97-AF65-F5344CB8AC3E}">
        <p14:creationId xmlns:p14="http://schemas.microsoft.com/office/powerpoint/2010/main" val="9435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D161-43C6-9D45-934A-0CDEB74227AA}"/>
              </a:ext>
            </a:extLst>
          </p:cNvPr>
          <p:cNvSpPr>
            <a:spLocks noGrp="1"/>
          </p:cNvSpPr>
          <p:nvPr>
            <p:ph type="title"/>
          </p:nvPr>
        </p:nvSpPr>
        <p:spPr/>
        <p:txBody>
          <a:bodyPr/>
          <a:lstStyle/>
          <a:p>
            <a:r>
              <a:rPr lang="en-US" altLang="zh-CN"/>
              <a:t>1-C</a:t>
            </a:r>
            <a:endParaRPr lang="en-US"/>
          </a:p>
        </p:txBody>
      </p:sp>
      <p:sp>
        <p:nvSpPr>
          <p:cNvPr id="3" name="Content Placeholder 2">
            <a:extLst>
              <a:ext uri="{FF2B5EF4-FFF2-40B4-BE49-F238E27FC236}">
                <a16:creationId xmlns:a16="http://schemas.microsoft.com/office/drawing/2014/main" id="{A1E8FC3D-4A5A-574C-BC9D-C829E66E379B}"/>
              </a:ext>
            </a:extLst>
          </p:cNvPr>
          <p:cNvSpPr>
            <a:spLocks noGrp="1"/>
          </p:cNvSpPr>
          <p:nvPr>
            <p:ph idx="1"/>
          </p:nvPr>
        </p:nvSpPr>
        <p:spPr/>
        <p:txBody>
          <a:bodyPr/>
          <a:lstStyle/>
          <a:p>
            <a:pPr marL="0" indent="0">
              <a:buNone/>
            </a:pPr>
            <a:r>
              <a:rPr lang="en-US"/>
              <a:t>Suppose %</a:t>
            </a:r>
            <a:r>
              <a:rPr lang="en-US" err="1"/>
              <a:t>eax</a:t>
            </a:r>
            <a:r>
              <a:rPr lang="en-US"/>
              <a:t> contains signed int 255. After successfully executing </a:t>
            </a:r>
            <a:r>
              <a:rPr lang="en-US" err="1"/>
              <a:t>movl</a:t>
            </a:r>
            <a:r>
              <a:rPr lang="en-US"/>
              <a:t> %</a:t>
            </a:r>
            <a:r>
              <a:rPr lang="en-US" err="1"/>
              <a:t>eax</a:t>
            </a:r>
            <a:r>
              <a:rPr lang="en-US"/>
              <a:t>, (%</a:t>
            </a:r>
            <a:r>
              <a:rPr lang="en-US" err="1"/>
              <a:t>ecx</a:t>
            </a:r>
            <a:r>
              <a:rPr lang="en-US"/>
              <a:t>), what is the byte value stored at the address given by %</a:t>
            </a:r>
            <a:r>
              <a:rPr lang="en-US" err="1"/>
              <a:t>ecx</a:t>
            </a:r>
            <a:r>
              <a:rPr lang="en-US"/>
              <a:t>? </a:t>
            </a:r>
          </a:p>
          <a:p>
            <a:pPr marL="514350" indent="-514350">
              <a:buFont typeface="+mj-lt"/>
              <a:buAutoNum type="arabicPeriod"/>
            </a:pPr>
            <a:r>
              <a:rPr lang="en-US" altLang="zh-CN"/>
              <a:t>0xff</a:t>
            </a:r>
          </a:p>
          <a:p>
            <a:pPr marL="514350" indent="-514350">
              <a:buFont typeface="+mj-lt"/>
              <a:buAutoNum type="arabicPeriod"/>
            </a:pPr>
            <a:r>
              <a:rPr lang="en-US" altLang="zh-CN"/>
              <a:t>0x00</a:t>
            </a:r>
          </a:p>
          <a:p>
            <a:pPr marL="514350" indent="-514350">
              <a:buFont typeface="+mj-lt"/>
              <a:buAutoNum type="arabicPeriod"/>
            </a:pPr>
            <a:r>
              <a:rPr lang="en-US" altLang="zh-CN"/>
              <a:t>0xf0</a:t>
            </a:r>
          </a:p>
          <a:p>
            <a:pPr marL="514350" indent="-514350">
              <a:buFont typeface="+mj-lt"/>
              <a:buAutoNum type="arabicPeriod"/>
            </a:pPr>
            <a:r>
              <a:rPr lang="en-US" altLang="zh-CN"/>
              <a:t>0x0f</a:t>
            </a:r>
          </a:p>
          <a:p>
            <a:pPr marL="514350" indent="-514350">
              <a:buFont typeface="+mj-lt"/>
              <a:buAutoNum type="arabicPeriod"/>
            </a:pPr>
            <a:r>
              <a:rPr lang="en-US" altLang="zh-CN"/>
              <a:t>None</a:t>
            </a:r>
            <a:r>
              <a:rPr lang="zh-CN" altLang="en-US"/>
              <a:t> </a:t>
            </a:r>
            <a:r>
              <a:rPr lang="en-US" altLang="zh-CN"/>
              <a:t>of</a:t>
            </a:r>
            <a:r>
              <a:rPr lang="zh-CN" altLang="en-US"/>
              <a:t> </a:t>
            </a:r>
            <a:r>
              <a:rPr lang="en-US" altLang="zh-CN"/>
              <a:t>the</a:t>
            </a:r>
            <a:r>
              <a:rPr lang="zh-CN" altLang="en-US"/>
              <a:t> </a:t>
            </a:r>
            <a:r>
              <a:rPr lang="en-US" altLang="zh-CN"/>
              <a:t>above</a:t>
            </a:r>
          </a:p>
        </p:txBody>
      </p:sp>
      <p:sp>
        <p:nvSpPr>
          <p:cNvPr id="4" name="Slide Number Placeholder 3">
            <a:extLst>
              <a:ext uri="{FF2B5EF4-FFF2-40B4-BE49-F238E27FC236}">
                <a16:creationId xmlns:a16="http://schemas.microsoft.com/office/drawing/2014/main" id="{FB815B35-7483-D14D-90CB-858BACD0D0CB}"/>
              </a:ext>
            </a:extLst>
          </p:cNvPr>
          <p:cNvSpPr>
            <a:spLocks noGrp="1"/>
          </p:cNvSpPr>
          <p:nvPr>
            <p:ph type="sldNum" sz="quarter" idx="12"/>
          </p:nvPr>
        </p:nvSpPr>
        <p:spPr/>
        <p:txBody>
          <a:bodyPr/>
          <a:lstStyle/>
          <a:p>
            <a:fld id="{8D4EC0DA-4BF5-A643-9CB7-B11B04F56005}" type="slidenum">
              <a:rPr lang="en-US" smtClean="0"/>
              <a:pPr/>
              <a:t>9</a:t>
            </a:fld>
            <a:endParaRPr lang="en-US"/>
          </a:p>
        </p:txBody>
      </p:sp>
      <p:sp>
        <p:nvSpPr>
          <p:cNvPr id="10" name="TextBox 9">
            <a:extLst>
              <a:ext uri="{FF2B5EF4-FFF2-40B4-BE49-F238E27FC236}">
                <a16:creationId xmlns:a16="http://schemas.microsoft.com/office/drawing/2014/main" id="{68DFC26A-9A9D-D34E-972A-688ACDE7DEF6}"/>
              </a:ext>
            </a:extLst>
          </p:cNvPr>
          <p:cNvSpPr txBox="1"/>
          <p:nvPr/>
        </p:nvSpPr>
        <p:spPr>
          <a:xfrm>
            <a:off x="7128374" y="2989758"/>
            <a:ext cx="3575794" cy="369332"/>
          </a:xfrm>
          <a:prstGeom prst="rect">
            <a:avLst/>
          </a:prstGeom>
          <a:noFill/>
        </p:spPr>
        <p:txBody>
          <a:bodyPr wrap="square" rtlCol="0">
            <a:spAutoFit/>
          </a:bodyPr>
          <a:lstStyle/>
          <a:p>
            <a:r>
              <a:rPr lang="en-US" altLang="zh-CN">
                <a:solidFill>
                  <a:schemeClr val="bg1"/>
                </a:solidFill>
              </a:rPr>
              <a:t>(0001</a:t>
            </a:r>
            <a:r>
              <a:rPr lang="zh-CN" altLang="en-US">
                <a:solidFill>
                  <a:schemeClr val="bg1"/>
                </a:solidFill>
              </a:rPr>
              <a:t> </a:t>
            </a:r>
            <a:r>
              <a:rPr lang="en-US" altLang="zh-CN">
                <a:solidFill>
                  <a:schemeClr val="bg1"/>
                </a:solidFill>
              </a:rPr>
              <a:t>0100)2</a:t>
            </a:r>
            <a:r>
              <a:rPr lang="zh-CN" altLang="en-US">
                <a:solidFill>
                  <a:schemeClr val="bg1"/>
                </a:solidFill>
              </a:rPr>
              <a:t> </a:t>
            </a:r>
            <a:r>
              <a:rPr lang="en-US" altLang="zh-CN">
                <a:solidFill>
                  <a:schemeClr val="bg1"/>
                </a:solidFill>
              </a:rPr>
              <a:t>flip=&gt;</a:t>
            </a:r>
            <a:r>
              <a:rPr lang="zh-CN" altLang="en-US">
                <a:solidFill>
                  <a:schemeClr val="bg1"/>
                </a:solidFill>
              </a:rPr>
              <a:t> </a:t>
            </a:r>
            <a:r>
              <a:rPr lang="en-US" altLang="zh-CN">
                <a:solidFill>
                  <a:schemeClr val="bg1"/>
                </a:solidFill>
              </a:rPr>
              <a:t>(1110</a:t>
            </a:r>
            <a:r>
              <a:rPr lang="zh-CN" altLang="en-US">
                <a:solidFill>
                  <a:schemeClr val="bg1"/>
                </a:solidFill>
              </a:rPr>
              <a:t> </a:t>
            </a:r>
            <a:r>
              <a:rPr lang="en-US" altLang="zh-CN">
                <a:solidFill>
                  <a:schemeClr val="bg1"/>
                </a:solidFill>
              </a:rPr>
              <a:t>1011)2</a:t>
            </a:r>
            <a:endParaRPr lang="en-US">
              <a:solidFill>
                <a:schemeClr val="bg1"/>
              </a:solidFill>
            </a:endParaRPr>
          </a:p>
        </p:txBody>
      </p:sp>
      <p:sp>
        <p:nvSpPr>
          <p:cNvPr id="12" name="Oval 11">
            <a:extLst>
              <a:ext uri="{FF2B5EF4-FFF2-40B4-BE49-F238E27FC236}">
                <a16:creationId xmlns:a16="http://schemas.microsoft.com/office/drawing/2014/main" id="{B5D90D23-82EE-CF4F-ACE1-01DA00EC6664}"/>
              </a:ext>
            </a:extLst>
          </p:cNvPr>
          <p:cNvSpPr/>
          <p:nvPr/>
        </p:nvSpPr>
        <p:spPr>
          <a:xfrm>
            <a:off x="4840379" y="2198454"/>
            <a:ext cx="2023442" cy="51246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2F70862-3603-9748-AF0C-3EE36C74C17F}"/>
              </a:ext>
            </a:extLst>
          </p:cNvPr>
          <p:cNvSpPr txBox="1"/>
          <p:nvPr/>
        </p:nvSpPr>
        <p:spPr>
          <a:xfrm>
            <a:off x="4956312" y="3101008"/>
            <a:ext cx="5022043" cy="646331"/>
          </a:xfrm>
          <a:prstGeom prst="rect">
            <a:avLst/>
          </a:prstGeom>
          <a:noFill/>
        </p:spPr>
        <p:txBody>
          <a:bodyPr wrap="square" rtlCol="0">
            <a:spAutoFit/>
          </a:bodyPr>
          <a:lstStyle/>
          <a:p>
            <a:r>
              <a:rPr lang="en-US" altLang="zh-CN">
                <a:solidFill>
                  <a:schemeClr val="accent1">
                    <a:lumMod val="75000"/>
                  </a:schemeClr>
                </a:solidFill>
              </a:rPr>
              <a:t>%</a:t>
            </a:r>
            <a:r>
              <a:rPr lang="en-US" altLang="zh-CN" err="1">
                <a:solidFill>
                  <a:schemeClr val="accent1">
                    <a:lumMod val="75000"/>
                  </a:schemeClr>
                </a:solidFill>
              </a:rPr>
              <a:t>eax</a:t>
            </a:r>
            <a:r>
              <a:rPr lang="zh-CN" altLang="en-US">
                <a:solidFill>
                  <a:schemeClr val="accent1">
                    <a:lumMod val="75000"/>
                  </a:schemeClr>
                </a:solidFill>
              </a:rPr>
              <a:t> </a:t>
            </a:r>
            <a:r>
              <a:rPr lang="en-US" altLang="zh-CN">
                <a:solidFill>
                  <a:schemeClr val="accent1">
                    <a:lumMod val="75000"/>
                  </a:schemeClr>
                </a:solidFill>
              </a:rPr>
              <a:t>&amp;</a:t>
            </a:r>
            <a:r>
              <a:rPr lang="zh-CN" altLang="en-US">
                <a:solidFill>
                  <a:schemeClr val="accent1">
                    <a:lumMod val="75000"/>
                  </a:schemeClr>
                </a:solidFill>
              </a:rPr>
              <a:t> </a:t>
            </a:r>
            <a:r>
              <a:rPr lang="en-US" altLang="zh-CN" err="1">
                <a:solidFill>
                  <a:schemeClr val="accent1">
                    <a:lumMod val="75000"/>
                  </a:schemeClr>
                </a:solidFill>
              </a:rPr>
              <a:t>movl</a:t>
            </a:r>
            <a:r>
              <a:rPr lang="en-US" altLang="zh-CN">
                <a:solidFill>
                  <a:schemeClr val="accent1">
                    <a:lumMod val="75000"/>
                  </a:schemeClr>
                </a:solidFill>
              </a:rPr>
              <a:t>:</a:t>
            </a:r>
            <a:r>
              <a:rPr lang="zh-CN" altLang="en-US">
                <a:solidFill>
                  <a:schemeClr val="accent1">
                    <a:lumMod val="75000"/>
                  </a:schemeClr>
                </a:solidFill>
              </a:rPr>
              <a:t> </a:t>
            </a:r>
            <a:r>
              <a:rPr lang="en-US" altLang="zh-CN">
                <a:solidFill>
                  <a:schemeClr val="accent1">
                    <a:lumMod val="75000"/>
                  </a:schemeClr>
                </a:solidFill>
              </a:rPr>
              <a:t>4</a:t>
            </a:r>
            <a:r>
              <a:rPr lang="zh-CN" altLang="en-US">
                <a:solidFill>
                  <a:schemeClr val="accent1">
                    <a:lumMod val="75000"/>
                  </a:schemeClr>
                </a:solidFill>
              </a:rPr>
              <a:t> </a:t>
            </a:r>
            <a:r>
              <a:rPr lang="en-US" altLang="zh-CN">
                <a:solidFill>
                  <a:schemeClr val="accent1">
                    <a:lumMod val="75000"/>
                  </a:schemeClr>
                </a:solidFill>
              </a:rPr>
              <a:t>bytes</a:t>
            </a:r>
          </a:p>
          <a:p>
            <a:r>
              <a:rPr lang="en-US" altLang="zh-CN">
                <a:solidFill>
                  <a:schemeClr val="accent1">
                    <a:lumMod val="75000"/>
                  </a:schemeClr>
                </a:solidFill>
              </a:rPr>
              <a:t>255</a:t>
            </a:r>
            <a:r>
              <a:rPr lang="zh-CN" altLang="en-US">
                <a:solidFill>
                  <a:schemeClr val="accent1">
                    <a:lumMod val="75000"/>
                  </a:schemeClr>
                </a:solidFill>
              </a:rPr>
              <a:t> </a:t>
            </a:r>
            <a:r>
              <a:rPr lang="en-US" altLang="zh-CN">
                <a:solidFill>
                  <a:schemeClr val="accent1">
                    <a:lumMod val="75000"/>
                  </a:schemeClr>
                </a:solidFill>
              </a:rPr>
              <a:t>=&gt;</a:t>
            </a:r>
            <a:r>
              <a:rPr lang="zh-CN" altLang="en-US">
                <a:solidFill>
                  <a:schemeClr val="accent1">
                    <a:lumMod val="75000"/>
                  </a:schemeClr>
                </a:solidFill>
              </a:rPr>
              <a:t> </a:t>
            </a:r>
            <a:r>
              <a:rPr lang="en-US" altLang="zh-CN">
                <a:solidFill>
                  <a:schemeClr val="accent1">
                    <a:lumMod val="75000"/>
                  </a:schemeClr>
                </a:solidFill>
              </a:rPr>
              <a:t>0x00</a:t>
            </a:r>
            <a:r>
              <a:rPr lang="zh-CN" altLang="en-US">
                <a:solidFill>
                  <a:schemeClr val="accent1">
                    <a:lumMod val="75000"/>
                  </a:schemeClr>
                </a:solidFill>
              </a:rPr>
              <a:t> </a:t>
            </a:r>
            <a:r>
              <a:rPr lang="en-US" altLang="zh-CN">
                <a:solidFill>
                  <a:schemeClr val="accent1">
                    <a:lumMod val="75000"/>
                  </a:schemeClr>
                </a:solidFill>
              </a:rPr>
              <a:t>00</a:t>
            </a:r>
            <a:r>
              <a:rPr lang="zh-CN" altLang="en-US">
                <a:solidFill>
                  <a:schemeClr val="accent1">
                    <a:lumMod val="75000"/>
                  </a:schemeClr>
                </a:solidFill>
              </a:rPr>
              <a:t> </a:t>
            </a:r>
            <a:r>
              <a:rPr lang="en-US" altLang="zh-CN">
                <a:solidFill>
                  <a:schemeClr val="accent1">
                    <a:lumMod val="75000"/>
                  </a:schemeClr>
                </a:solidFill>
              </a:rPr>
              <a:t>00</a:t>
            </a:r>
            <a:r>
              <a:rPr lang="zh-CN" altLang="en-US">
                <a:solidFill>
                  <a:schemeClr val="accent1">
                    <a:lumMod val="75000"/>
                  </a:schemeClr>
                </a:solidFill>
              </a:rPr>
              <a:t> </a:t>
            </a:r>
            <a:r>
              <a:rPr lang="en-US" altLang="zh-CN">
                <a:solidFill>
                  <a:schemeClr val="accent1">
                    <a:lumMod val="75000"/>
                  </a:schemeClr>
                </a:solidFill>
              </a:rPr>
              <a:t>ff</a:t>
            </a:r>
            <a:endParaRPr lang="en-US">
              <a:solidFill>
                <a:schemeClr val="accent1">
                  <a:lumMod val="75000"/>
                </a:schemeClr>
              </a:solidFill>
            </a:endParaRPr>
          </a:p>
        </p:txBody>
      </p:sp>
      <p:sp>
        <p:nvSpPr>
          <p:cNvPr id="13" name="TextBox 12">
            <a:extLst>
              <a:ext uri="{FF2B5EF4-FFF2-40B4-BE49-F238E27FC236}">
                <a16:creationId xmlns:a16="http://schemas.microsoft.com/office/drawing/2014/main" id="{593FA3B3-19A6-0943-9671-0C5D782F3149}"/>
              </a:ext>
            </a:extLst>
          </p:cNvPr>
          <p:cNvSpPr txBox="1"/>
          <p:nvPr/>
        </p:nvSpPr>
        <p:spPr>
          <a:xfrm>
            <a:off x="4956311" y="4044394"/>
            <a:ext cx="5022043" cy="369332"/>
          </a:xfrm>
          <a:prstGeom prst="rect">
            <a:avLst/>
          </a:prstGeom>
          <a:noFill/>
        </p:spPr>
        <p:txBody>
          <a:bodyPr wrap="square" rtlCol="0">
            <a:spAutoFit/>
          </a:bodyPr>
          <a:lstStyle/>
          <a:p>
            <a:r>
              <a:rPr lang="en-US" altLang="zh-CN" b="1">
                <a:solidFill>
                  <a:schemeClr val="accent4">
                    <a:lumMod val="60000"/>
                    <a:lumOff val="40000"/>
                  </a:schemeClr>
                </a:solidFill>
              </a:rPr>
              <a:t>%</a:t>
            </a:r>
            <a:r>
              <a:rPr lang="en-US" altLang="zh-CN" b="1" err="1">
                <a:solidFill>
                  <a:schemeClr val="accent4">
                    <a:lumMod val="60000"/>
                    <a:lumOff val="40000"/>
                  </a:schemeClr>
                </a:solidFill>
              </a:rPr>
              <a:t>ecx</a:t>
            </a:r>
            <a:endParaRPr lang="en-US" b="1">
              <a:solidFill>
                <a:schemeClr val="accent4">
                  <a:lumMod val="60000"/>
                  <a:lumOff val="40000"/>
                </a:schemeClr>
              </a:solidFill>
            </a:endParaRPr>
          </a:p>
        </p:txBody>
      </p:sp>
      <p:cxnSp>
        <p:nvCxnSpPr>
          <p:cNvPr id="15" name="Straight Arrow Connector 14">
            <a:extLst>
              <a:ext uri="{FF2B5EF4-FFF2-40B4-BE49-F238E27FC236}">
                <a16:creationId xmlns:a16="http://schemas.microsoft.com/office/drawing/2014/main" id="{F41E3E28-2C7D-084A-B973-DEACED4F5F9D}"/>
              </a:ext>
            </a:extLst>
          </p:cNvPr>
          <p:cNvCxnSpPr/>
          <p:nvPr/>
        </p:nvCxnSpPr>
        <p:spPr>
          <a:xfrm>
            <a:off x="5293895" y="4413726"/>
            <a:ext cx="0" cy="5721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6" name="Table 6">
            <a:extLst>
              <a:ext uri="{FF2B5EF4-FFF2-40B4-BE49-F238E27FC236}">
                <a16:creationId xmlns:a16="http://schemas.microsoft.com/office/drawing/2014/main" id="{5F159EE8-7EFB-0F4E-8C21-9783338A62AA}"/>
              </a:ext>
            </a:extLst>
          </p:cNvPr>
          <p:cNvGraphicFramePr>
            <a:graphicFrameLocks noGrp="1"/>
          </p:cNvGraphicFramePr>
          <p:nvPr/>
        </p:nvGraphicFramePr>
        <p:xfrm>
          <a:off x="5293895" y="5034474"/>
          <a:ext cx="4442940" cy="369332"/>
        </p:xfrm>
        <a:graphic>
          <a:graphicData uri="http://schemas.openxmlformats.org/drawingml/2006/table">
            <a:tbl>
              <a:tblPr firstRow="1" bandRow="1">
                <a:tableStyleId>{7E9639D4-E3E2-4D34-9284-5A2195B3D0D7}</a:tableStyleId>
              </a:tblPr>
              <a:tblGrid>
                <a:gridCol w="1110735">
                  <a:extLst>
                    <a:ext uri="{9D8B030D-6E8A-4147-A177-3AD203B41FA5}">
                      <a16:colId xmlns:a16="http://schemas.microsoft.com/office/drawing/2014/main" val="2652566389"/>
                    </a:ext>
                  </a:extLst>
                </a:gridCol>
                <a:gridCol w="1110735">
                  <a:extLst>
                    <a:ext uri="{9D8B030D-6E8A-4147-A177-3AD203B41FA5}">
                      <a16:colId xmlns:a16="http://schemas.microsoft.com/office/drawing/2014/main" val="477782689"/>
                    </a:ext>
                  </a:extLst>
                </a:gridCol>
                <a:gridCol w="1110735">
                  <a:extLst>
                    <a:ext uri="{9D8B030D-6E8A-4147-A177-3AD203B41FA5}">
                      <a16:colId xmlns:a16="http://schemas.microsoft.com/office/drawing/2014/main" val="3052190595"/>
                    </a:ext>
                  </a:extLst>
                </a:gridCol>
                <a:gridCol w="1110735">
                  <a:extLst>
                    <a:ext uri="{9D8B030D-6E8A-4147-A177-3AD203B41FA5}">
                      <a16:colId xmlns:a16="http://schemas.microsoft.com/office/drawing/2014/main" val="2128827857"/>
                    </a:ext>
                  </a:extLst>
                </a:gridCol>
              </a:tblGrid>
              <a:tr h="369332">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02138975"/>
                  </a:ext>
                </a:extLst>
              </a:tr>
            </a:tbl>
          </a:graphicData>
        </a:graphic>
      </p:graphicFrame>
      <p:cxnSp>
        <p:nvCxnSpPr>
          <p:cNvPr id="14" name="Straight Arrow Connector 13">
            <a:extLst>
              <a:ext uri="{FF2B5EF4-FFF2-40B4-BE49-F238E27FC236}">
                <a16:creationId xmlns:a16="http://schemas.microsoft.com/office/drawing/2014/main" id="{6F2D8920-C131-2E47-9222-C4E6996E8561}"/>
              </a:ext>
            </a:extLst>
          </p:cNvPr>
          <p:cNvCxnSpPr>
            <a:cxnSpLocks/>
          </p:cNvCxnSpPr>
          <p:nvPr/>
        </p:nvCxnSpPr>
        <p:spPr>
          <a:xfrm>
            <a:off x="5293895" y="5604803"/>
            <a:ext cx="444294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6691C6B8-9BC8-4945-916E-145141FC3B26}"/>
              </a:ext>
            </a:extLst>
          </p:cNvPr>
          <p:cNvSpPr txBox="1"/>
          <p:nvPr/>
        </p:nvSpPr>
        <p:spPr>
          <a:xfrm>
            <a:off x="5293895" y="5784191"/>
            <a:ext cx="1378754" cy="646331"/>
          </a:xfrm>
          <a:prstGeom prst="rect">
            <a:avLst/>
          </a:prstGeom>
          <a:noFill/>
        </p:spPr>
        <p:txBody>
          <a:bodyPr wrap="square" rtlCol="0">
            <a:spAutoFit/>
          </a:bodyPr>
          <a:lstStyle/>
          <a:p>
            <a:r>
              <a:rPr lang="en-US"/>
              <a:t>Low</a:t>
            </a:r>
            <a:r>
              <a:rPr lang="en-US" altLang="zh-CN"/>
              <a:t>er</a:t>
            </a:r>
            <a:r>
              <a:rPr lang="zh-CN" altLang="en-US"/>
              <a:t> </a:t>
            </a:r>
            <a:r>
              <a:rPr lang="en-US" altLang="zh-CN"/>
              <a:t>address</a:t>
            </a:r>
            <a:endParaRPr lang="en-US"/>
          </a:p>
        </p:txBody>
      </p:sp>
      <p:sp>
        <p:nvSpPr>
          <p:cNvPr id="16" name="TextBox 15">
            <a:extLst>
              <a:ext uri="{FF2B5EF4-FFF2-40B4-BE49-F238E27FC236}">
                <a16:creationId xmlns:a16="http://schemas.microsoft.com/office/drawing/2014/main" id="{92A02B42-458F-2C49-A935-12FBFE243B6E}"/>
              </a:ext>
            </a:extLst>
          </p:cNvPr>
          <p:cNvSpPr txBox="1"/>
          <p:nvPr/>
        </p:nvSpPr>
        <p:spPr>
          <a:xfrm>
            <a:off x="8916271" y="5783590"/>
            <a:ext cx="1378754" cy="646331"/>
          </a:xfrm>
          <a:prstGeom prst="rect">
            <a:avLst/>
          </a:prstGeom>
          <a:noFill/>
        </p:spPr>
        <p:txBody>
          <a:bodyPr wrap="square" rtlCol="0">
            <a:spAutoFit/>
          </a:bodyPr>
          <a:lstStyle/>
          <a:p>
            <a:r>
              <a:rPr lang="en-US" altLang="zh-CN"/>
              <a:t>Higher</a:t>
            </a:r>
          </a:p>
          <a:p>
            <a:r>
              <a:rPr lang="en-US" altLang="zh-CN"/>
              <a:t>address</a:t>
            </a:r>
            <a:endParaRPr lang="en-US"/>
          </a:p>
        </p:txBody>
      </p:sp>
      <p:pic>
        <p:nvPicPr>
          <p:cNvPr id="17" name="Picture 16">
            <a:extLst>
              <a:ext uri="{FF2B5EF4-FFF2-40B4-BE49-F238E27FC236}">
                <a16:creationId xmlns:a16="http://schemas.microsoft.com/office/drawing/2014/main" id="{59B71EF9-B920-0C4F-BCC6-5FD18BBDD1A5}"/>
              </a:ext>
            </a:extLst>
          </p:cNvPr>
          <p:cNvPicPr>
            <a:picLocks noChangeAspect="1"/>
          </p:cNvPicPr>
          <p:nvPr/>
        </p:nvPicPr>
        <p:blipFill>
          <a:blip r:embed="rId2"/>
          <a:stretch>
            <a:fillRect/>
          </a:stretch>
        </p:blipFill>
        <p:spPr>
          <a:xfrm>
            <a:off x="5852100" y="2722632"/>
            <a:ext cx="6128342" cy="354082"/>
          </a:xfrm>
          <a:prstGeom prst="rect">
            <a:avLst/>
          </a:prstGeom>
        </p:spPr>
      </p:pic>
      <p:cxnSp>
        <p:nvCxnSpPr>
          <p:cNvPr id="18" name="Straight Arrow Connector 17">
            <a:extLst>
              <a:ext uri="{FF2B5EF4-FFF2-40B4-BE49-F238E27FC236}">
                <a16:creationId xmlns:a16="http://schemas.microsoft.com/office/drawing/2014/main" id="{833C8049-54B0-3142-88FB-360E28445B16}"/>
              </a:ext>
            </a:extLst>
          </p:cNvPr>
          <p:cNvCxnSpPr/>
          <p:nvPr/>
        </p:nvCxnSpPr>
        <p:spPr>
          <a:xfrm flipH="1">
            <a:off x="5983272" y="3608774"/>
            <a:ext cx="911798" cy="13771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96E880CC-E5A2-DD4B-B435-18446159A6A7}"/>
              </a:ext>
            </a:extLst>
          </p:cNvPr>
          <p:cNvSpPr txBox="1"/>
          <p:nvPr/>
        </p:nvSpPr>
        <p:spPr>
          <a:xfrm>
            <a:off x="5631480" y="5043028"/>
            <a:ext cx="464520" cy="369332"/>
          </a:xfrm>
          <a:prstGeom prst="rect">
            <a:avLst/>
          </a:prstGeom>
          <a:noFill/>
        </p:spPr>
        <p:txBody>
          <a:bodyPr wrap="square" rtlCol="0">
            <a:spAutoFit/>
          </a:bodyPr>
          <a:lstStyle/>
          <a:p>
            <a:r>
              <a:rPr lang="en-US" altLang="zh-CN">
                <a:solidFill>
                  <a:schemeClr val="bg1"/>
                </a:solidFill>
              </a:rPr>
              <a:t>ff</a:t>
            </a:r>
            <a:endParaRPr lang="en-US">
              <a:solidFill>
                <a:schemeClr val="bg1"/>
              </a:solidFill>
            </a:endParaRPr>
          </a:p>
        </p:txBody>
      </p:sp>
      <p:sp>
        <p:nvSpPr>
          <p:cNvPr id="20" name="TextBox 19">
            <a:extLst>
              <a:ext uri="{FF2B5EF4-FFF2-40B4-BE49-F238E27FC236}">
                <a16:creationId xmlns:a16="http://schemas.microsoft.com/office/drawing/2014/main" id="{10ADF89C-73FB-214A-A96D-EC9523582D4B}"/>
              </a:ext>
            </a:extLst>
          </p:cNvPr>
          <p:cNvSpPr txBox="1"/>
          <p:nvPr/>
        </p:nvSpPr>
        <p:spPr>
          <a:xfrm>
            <a:off x="6886832" y="5034474"/>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1" name="TextBox 20">
            <a:extLst>
              <a:ext uri="{FF2B5EF4-FFF2-40B4-BE49-F238E27FC236}">
                <a16:creationId xmlns:a16="http://schemas.microsoft.com/office/drawing/2014/main" id="{0E9EF450-730E-9249-A0AA-BC33D5DCA877}"/>
              </a:ext>
            </a:extLst>
          </p:cNvPr>
          <p:cNvSpPr txBox="1"/>
          <p:nvPr/>
        </p:nvSpPr>
        <p:spPr>
          <a:xfrm>
            <a:off x="7847313" y="5029405"/>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2" name="TextBox 21">
            <a:extLst>
              <a:ext uri="{FF2B5EF4-FFF2-40B4-BE49-F238E27FC236}">
                <a16:creationId xmlns:a16="http://schemas.microsoft.com/office/drawing/2014/main" id="{1EE9E2B1-8EBD-3743-859C-42C1190D1E1F}"/>
              </a:ext>
            </a:extLst>
          </p:cNvPr>
          <p:cNvSpPr txBox="1"/>
          <p:nvPr/>
        </p:nvSpPr>
        <p:spPr>
          <a:xfrm>
            <a:off x="8946734" y="5038751"/>
            <a:ext cx="464520" cy="369332"/>
          </a:xfrm>
          <a:prstGeom prst="rect">
            <a:avLst/>
          </a:prstGeom>
          <a:noFill/>
        </p:spPr>
        <p:txBody>
          <a:bodyPr wrap="square" rtlCol="0">
            <a:spAutoFit/>
          </a:bodyPr>
          <a:lstStyle/>
          <a:p>
            <a:r>
              <a:rPr lang="en-US" altLang="zh-CN">
                <a:solidFill>
                  <a:schemeClr val="bg1"/>
                </a:solidFill>
              </a:rPr>
              <a:t>00</a:t>
            </a:r>
            <a:endParaRPr lang="en-US">
              <a:solidFill>
                <a:schemeClr val="bg1"/>
              </a:solidFill>
            </a:endParaRPr>
          </a:p>
        </p:txBody>
      </p:sp>
      <p:sp>
        <p:nvSpPr>
          <p:cNvPr id="23" name="Oval 22">
            <a:extLst>
              <a:ext uri="{FF2B5EF4-FFF2-40B4-BE49-F238E27FC236}">
                <a16:creationId xmlns:a16="http://schemas.microsoft.com/office/drawing/2014/main" id="{D4C2F5A8-6E26-C144-BC9C-5360D7181AC8}"/>
              </a:ext>
            </a:extLst>
          </p:cNvPr>
          <p:cNvSpPr/>
          <p:nvPr/>
        </p:nvSpPr>
        <p:spPr>
          <a:xfrm>
            <a:off x="5248429" y="4957838"/>
            <a:ext cx="1124449" cy="51246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B3A79EB-937B-5249-919D-2C60B3570D49}"/>
              </a:ext>
            </a:extLst>
          </p:cNvPr>
          <p:cNvSpPr/>
          <p:nvPr/>
        </p:nvSpPr>
        <p:spPr>
          <a:xfrm>
            <a:off x="512821" y="3102857"/>
            <a:ext cx="2023442" cy="51246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7BA2033-7073-3C47-B486-AC95B666A47A}"/>
              </a:ext>
            </a:extLst>
          </p:cNvPr>
          <p:cNvSpPr txBox="1"/>
          <p:nvPr/>
        </p:nvSpPr>
        <p:spPr>
          <a:xfrm>
            <a:off x="7094626" y="4029561"/>
            <a:ext cx="5022043" cy="369332"/>
          </a:xfrm>
          <a:prstGeom prst="rect">
            <a:avLst/>
          </a:prstGeom>
          <a:noFill/>
        </p:spPr>
        <p:txBody>
          <a:bodyPr wrap="square" rtlCol="0">
            <a:spAutoFit/>
          </a:bodyPr>
          <a:lstStyle/>
          <a:p>
            <a:r>
              <a:rPr lang="en-US" altLang="zh-CN" dirty="0"/>
              <a:t>Q:</a:t>
            </a:r>
            <a:r>
              <a:rPr lang="zh-CN" altLang="en-US" dirty="0"/>
              <a:t> </a:t>
            </a:r>
            <a:r>
              <a:rPr lang="en-US" altLang="zh-CN" dirty="0"/>
              <a:t>what</a:t>
            </a:r>
            <a:r>
              <a:rPr lang="zh-CN" altLang="en-US" dirty="0"/>
              <a:t> </a:t>
            </a:r>
            <a:r>
              <a:rPr lang="en-US" altLang="zh-CN" dirty="0"/>
              <a:t>is</a:t>
            </a:r>
            <a:r>
              <a:rPr lang="zh-CN" altLang="en-US" dirty="0"/>
              <a:t> </a:t>
            </a:r>
            <a:r>
              <a:rPr lang="en-US" altLang="zh-CN" dirty="0"/>
              <a:t>the</a:t>
            </a:r>
            <a:r>
              <a:rPr lang="zh-CN" altLang="en-US" dirty="0"/>
              <a:t> </a:t>
            </a:r>
            <a:r>
              <a:rPr lang="en-US" altLang="zh-CN" dirty="0"/>
              <a:t>answer</a:t>
            </a:r>
            <a:r>
              <a:rPr lang="zh-CN" altLang="en-US" dirty="0"/>
              <a:t> </a:t>
            </a:r>
            <a:r>
              <a:rPr lang="en-US" altLang="zh-CN" dirty="0"/>
              <a:t>if</a:t>
            </a:r>
            <a:r>
              <a:rPr lang="zh-CN" altLang="en-US" dirty="0"/>
              <a:t> </a:t>
            </a:r>
            <a:r>
              <a:rPr lang="en-US" altLang="zh-CN" dirty="0"/>
              <a:t>the</a:t>
            </a:r>
            <a:r>
              <a:rPr lang="zh-CN" altLang="en-US" dirty="0"/>
              <a:t> </a:t>
            </a:r>
            <a:r>
              <a:rPr lang="en-US" altLang="zh-CN" dirty="0"/>
              <a:t>machine</a:t>
            </a:r>
            <a:r>
              <a:rPr lang="zh-CN" altLang="en-US" dirty="0"/>
              <a:t> </a:t>
            </a:r>
            <a:r>
              <a:rPr lang="en-US" altLang="zh-CN" dirty="0"/>
              <a:t>is</a:t>
            </a:r>
            <a:r>
              <a:rPr lang="zh-CN" altLang="en-US" dirty="0"/>
              <a:t> </a:t>
            </a:r>
            <a:r>
              <a:rPr lang="en-US" altLang="zh-CN" dirty="0"/>
              <a:t>Big</a:t>
            </a:r>
            <a:r>
              <a:rPr lang="zh-CN" altLang="en-US" dirty="0"/>
              <a:t> </a:t>
            </a:r>
            <a:r>
              <a:rPr lang="en-US" altLang="zh-CN" dirty="0"/>
              <a:t>Endian?</a:t>
            </a:r>
            <a:endParaRPr lang="en-US" dirty="0"/>
          </a:p>
        </p:txBody>
      </p:sp>
    </p:spTree>
    <p:extLst>
      <p:ext uri="{BB962C8B-B14F-4D97-AF65-F5344CB8AC3E}">
        <p14:creationId xmlns:p14="http://schemas.microsoft.com/office/powerpoint/2010/main" val="293961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A695-852D-0D40-89B7-7C54E4DE2E38}"/>
              </a:ext>
            </a:extLst>
          </p:cNvPr>
          <p:cNvSpPr>
            <a:spLocks noGrp="1"/>
          </p:cNvSpPr>
          <p:nvPr>
            <p:ph type="title"/>
          </p:nvPr>
        </p:nvSpPr>
        <p:spPr/>
        <p:txBody>
          <a:bodyPr/>
          <a:lstStyle/>
          <a:p>
            <a:r>
              <a:rPr lang="en-US" altLang="zh-CN"/>
              <a:t>4-F</a:t>
            </a:r>
            <a:endParaRPr lang="en-US"/>
          </a:p>
        </p:txBody>
      </p:sp>
      <p:sp>
        <p:nvSpPr>
          <p:cNvPr id="3" name="Content Placeholder 2">
            <a:extLst>
              <a:ext uri="{FF2B5EF4-FFF2-40B4-BE49-F238E27FC236}">
                <a16:creationId xmlns:a16="http://schemas.microsoft.com/office/drawing/2014/main" id="{95B5DC1D-26ED-1540-A3EB-8740BFCD6662}"/>
              </a:ext>
            </a:extLst>
          </p:cNvPr>
          <p:cNvSpPr>
            <a:spLocks noGrp="1"/>
          </p:cNvSpPr>
          <p:nvPr>
            <p:ph idx="1"/>
          </p:nvPr>
        </p:nvSpPr>
        <p:spPr/>
        <p:txBody>
          <a:bodyPr/>
          <a:lstStyle/>
          <a:p>
            <a:pPr marL="0" indent="0">
              <a:buNone/>
            </a:pPr>
            <a:r>
              <a:rPr lang="en-US"/>
              <a:t>Suppose the result of MEM stage is forwarded to the EX stage, how many bubbles (aka </a:t>
            </a:r>
            <a:r>
              <a:rPr lang="en-US" err="1"/>
              <a:t>nop</a:t>
            </a:r>
            <a:r>
              <a:rPr lang="en-US"/>
              <a:t>) must be inserted between the two instructions to ensure correctness?</a:t>
            </a:r>
          </a:p>
          <a:p>
            <a:r>
              <a:rPr lang="en-US" altLang="zh-CN">
                <a:solidFill>
                  <a:srgbClr val="FF0000"/>
                </a:solidFill>
              </a:rPr>
              <a:t>1</a:t>
            </a:r>
            <a:endParaRPr lang="en-US">
              <a:solidFill>
                <a:srgbClr val="FF0000"/>
              </a:solidFill>
            </a:endParaRPr>
          </a:p>
        </p:txBody>
      </p:sp>
      <p:sp>
        <p:nvSpPr>
          <p:cNvPr id="4" name="Slide Number Placeholder 3">
            <a:extLst>
              <a:ext uri="{FF2B5EF4-FFF2-40B4-BE49-F238E27FC236}">
                <a16:creationId xmlns:a16="http://schemas.microsoft.com/office/drawing/2014/main" id="{710305EF-80B6-F44B-93FF-CAC0429EE92A}"/>
              </a:ext>
            </a:extLst>
          </p:cNvPr>
          <p:cNvSpPr>
            <a:spLocks noGrp="1"/>
          </p:cNvSpPr>
          <p:nvPr>
            <p:ph type="sldNum" sz="quarter" idx="12"/>
          </p:nvPr>
        </p:nvSpPr>
        <p:spPr/>
        <p:txBody>
          <a:bodyPr/>
          <a:lstStyle/>
          <a:p>
            <a:fld id="{8D4EC0DA-4BF5-A643-9CB7-B11B04F56005}" type="slidenum">
              <a:rPr lang="en-US" smtClean="0"/>
              <a:pPr/>
              <a:t>90</a:t>
            </a:fld>
            <a:endParaRPr lang="en-US"/>
          </a:p>
        </p:txBody>
      </p:sp>
      <p:pic>
        <p:nvPicPr>
          <p:cNvPr id="5" name="Picture 4">
            <a:extLst>
              <a:ext uri="{FF2B5EF4-FFF2-40B4-BE49-F238E27FC236}">
                <a16:creationId xmlns:a16="http://schemas.microsoft.com/office/drawing/2014/main" id="{AE3EA35F-6FC1-DE48-874B-9FA331CCCC5E}"/>
              </a:ext>
            </a:extLst>
          </p:cNvPr>
          <p:cNvPicPr>
            <a:picLocks noChangeAspect="1"/>
          </p:cNvPicPr>
          <p:nvPr/>
        </p:nvPicPr>
        <p:blipFill>
          <a:blip r:embed="rId2"/>
          <a:stretch>
            <a:fillRect/>
          </a:stretch>
        </p:blipFill>
        <p:spPr>
          <a:xfrm>
            <a:off x="4495800" y="300038"/>
            <a:ext cx="6858000" cy="1346200"/>
          </a:xfrm>
          <a:prstGeom prst="rect">
            <a:avLst/>
          </a:prstGeom>
        </p:spPr>
      </p:pic>
      <p:grpSp>
        <p:nvGrpSpPr>
          <p:cNvPr id="23" name="Group 22">
            <a:extLst>
              <a:ext uri="{FF2B5EF4-FFF2-40B4-BE49-F238E27FC236}">
                <a16:creationId xmlns:a16="http://schemas.microsoft.com/office/drawing/2014/main" id="{7A49893E-FAE1-4E4A-A511-A00B732D6C74}"/>
              </a:ext>
            </a:extLst>
          </p:cNvPr>
          <p:cNvGrpSpPr/>
          <p:nvPr/>
        </p:nvGrpSpPr>
        <p:grpSpPr>
          <a:xfrm>
            <a:off x="1721899" y="3759185"/>
            <a:ext cx="8775559" cy="1925783"/>
            <a:chOff x="1721899" y="3759185"/>
            <a:chExt cx="8775559" cy="1925783"/>
          </a:xfrm>
        </p:grpSpPr>
        <p:sp>
          <p:nvSpPr>
            <p:cNvPr id="6" name="Rectangle 5">
              <a:extLst>
                <a:ext uri="{FF2B5EF4-FFF2-40B4-BE49-F238E27FC236}">
                  <a16:creationId xmlns:a16="http://schemas.microsoft.com/office/drawing/2014/main" id="{5DC84662-77F8-504F-86F8-AB421C486116}"/>
                </a:ext>
              </a:extLst>
            </p:cNvPr>
            <p:cNvSpPr/>
            <p:nvPr/>
          </p:nvSpPr>
          <p:spPr>
            <a:xfrm>
              <a:off x="8187440" y="3759185"/>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MEM</a:t>
              </a:r>
              <a:endParaRPr lang="en-US">
                <a:solidFill>
                  <a:schemeClr val="bg1"/>
                </a:solidFill>
              </a:endParaRPr>
            </a:p>
          </p:txBody>
        </p:sp>
        <p:sp>
          <p:nvSpPr>
            <p:cNvPr id="7" name="Rectangle 6">
              <a:extLst>
                <a:ext uri="{FF2B5EF4-FFF2-40B4-BE49-F238E27FC236}">
                  <a16:creationId xmlns:a16="http://schemas.microsoft.com/office/drawing/2014/main" id="{A81E7E74-063B-174E-B445-858FF1AA701B}"/>
                </a:ext>
              </a:extLst>
            </p:cNvPr>
            <p:cNvSpPr/>
            <p:nvPr/>
          </p:nvSpPr>
          <p:spPr>
            <a:xfrm>
              <a:off x="1721899" y="3876558"/>
              <a:ext cx="1616148" cy="369332"/>
            </a:xfrm>
            <a:prstGeom prst="rect">
              <a:avLst/>
            </a:prstGeom>
          </p:spPr>
          <p:txBody>
            <a:bodyPr wrap="none">
              <a:spAutoFit/>
            </a:bodyPr>
            <a:lstStyle/>
            <a:p>
              <a:r>
                <a:rPr lang="en-US" altLang="zh-CN"/>
                <a:t>i1: </a:t>
              </a:r>
              <a:r>
                <a:rPr lang="en-US" altLang="zh-CN" err="1"/>
                <a:t>ld</a:t>
              </a:r>
              <a:r>
                <a:rPr lang="en-US" altLang="zh-CN"/>
                <a:t> x1, 16(x2)</a:t>
              </a:r>
            </a:p>
          </p:txBody>
        </p:sp>
        <p:sp>
          <p:nvSpPr>
            <p:cNvPr id="8" name="Rectangle 7">
              <a:extLst>
                <a:ext uri="{FF2B5EF4-FFF2-40B4-BE49-F238E27FC236}">
                  <a16:creationId xmlns:a16="http://schemas.microsoft.com/office/drawing/2014/main" id="{4F8B2083-CCEE-F44A-BEA7-7FD8983AABFC}"/>
                </a:ext>
              </a:extLst>
            </p:cNvPr>
            <p:cNvSpPr/>
            <p:nvPr/>
          </p:nvSpPr>
          <p:spPr>
            <a:xfrm>
              <a:off x="3964969" y="4592594"/>
              <a:ext cx="840295" cy="369332"/>
            </a:xfrm>
            <a:prstGeom prst="rect">
              <a:avLst/>
            </a:prstGeom>
          </p:spPr>
          <p:txBody>
            <a:bodyPr wrap="none">
              <a:spAutoFit/>
            </a:bodyPr>
            <a:lstStyle/>
            <a:p>
              <a:r>
                <a:rPr lang="en-US" altLang="zh-CN"/>
                <a:t>bubble</a:t>
              </a:r>
            </a:p>
          </p:txBody>
        </p:sp>
        <p:sp>
          <p:nvSpPr>
            <p:cNvPr id="9" name="Rectangle 8">
              <a:extLst>
                <a:ext uri="{FF2B5EF4-FFF2-40B4-BE49-F238E27FC236}">
                  <a16:creationId xmlns:a16="http://schemas.microsoft.com/office/drawing/2014/main" id="{22C2B964-3443-0545-B495-5ADF1FBAFAE1}"/>
                </a:ext>
              </a:extLst>
            </p:cNvPr>
            <p:cNvSpPr/>
            <p:nvPr/>
          </p:nvSpPr>
          <p:spPr>
            <a:xfrm>
              <a:off x="4773582" y="5273012"/>
              <a:ext cx="1747594" cy="369332"/>
            </a:xfrm>
            <a:prstGeom prst="rect">
              <a:avLst/>
            </a:prstGeom>
          </p:spPr>
          <p:txBody>
            <a:bodyPr wrap="none">
              <a:spAutoFit/>
            </a:bodyPr>
            <a:lstStyle/>
            <a:p>
              <a:r>
                <a:rPr lang="en-US" altLang="zh-CN"/>
                <a:t>i2: add x5, x1, x4</a:t>
              </a:r>
            </a:p>
          </p:txBody>
        </p:sp>
        <p:sp>
          <p:nvSpPr>
            <p:cNvPr id="10" name="Rectangle 9">
              <a:extLst>
                <a:ext uri="{FF2B5EF4-FFF2-40B4-BE49-F238E27FC236}">
                  <a16:creationId xmlns:a16="http://schemas.microsoft.com/office/drawing/2014/main" id="{CE37D592-8BC6-5C43-929B-88E5AD40E0CF}"/>
                </a:ext>
              </a:extLst>
            </p:cNvPr>
            <p:cNvSpPr/>
            <p:nvPr/>
          </p:nvSpPr>
          <p:spPr>
            <a:xfrm>
              <a:off x="3964969" y="3759185"/>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1" name="Rectangle 10">
              <a:extLst>
                <a:ext uri="{FF2B5EF4-FFF2-40B4-BE49-F238E27FC236}">
                  <a16:creationId xmlns:a16="http://schemas.microsoft.com/office/drawing/2014/main" id="{4C05EAF7-1C5D-1942-8DCE-D9BCC79C0646}"/>
                </a:ext>
              </a:extLst>
            </p:cNvPr>
            <p:cNvSpPr/>
            <p:nvPr/>
          </p:nvSpPr>
          <p:spPr>
            <a:xfrm>
              <a:off x="6781883" y="3759185"/>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2" name="Rectangle 11">
              <a:extLst>
                <a:ext uri="{FF2B5EF4-FFF2-40B4-BE49-F238E27FC236}">
                  <a16:creationId xmlns:a16="http://schemas.microsoft.com/office/drawing/2014/main" id="{C7191C17-851C-2F42-8389-E40B0A7D2333}"/>
                </a:ext>
              </a:extLst>
            </p:cNvPr>
            <p:cNvSpPr/>
            <p:nvPr/>
          </p:nvSpPr>
          <p:spPr>
            <a:xfrm>
              <a:off x="5768091" y="3760482"/>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3" name="Rectangle 12">
              <a:extLst>
                <a:ext uri="{FF2B5EF4-FFF2-40B4-BE49-F238E27FC236}">
                  <a16:creationId xmlns:a16="http://schemas.microsoft.com/office/drawing/2014/main" id="{831A74F1-2CF3-6A40-A339-D34B34790DCB}"/>
                </a:ext>
              </a:extLst>
            </p:cNvPr>
            <p:cNvSpPr/>
            <p:nvPr/>
          </p:nvSpPr>
          <p:spPr>
            <a:xfrm>
              <a:off x="9592998" y="3760545"/>
              <a:ext cx="506896" cy="556592"/>
            </a:xfrm>
            <a:prstGeom prst="rect">
              <a:avLst/>
            </a:prstGeom>
            <a:solidFill>
              <a:srgbClr val="FFD966"/>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WB</a:t>
              </a:r>
              <a:endParaRPr lang="en-US" sz="1200">
                <a:solidFill>
                  <a:schemeClr val="tx1"/>
                </a:solidFill>
              </a:endParaRPr>
            </a:p>
          </p:txBody>
        </p:sp>
        <p:sp>
          <p:nvSpPr>
            <p:cNvPr id="14" name="Rectangle 13">
              <a:extLst>
                <a:ext uri="{FF2B5EF4-FFF2-40B4-BE49-F238E27FC236}">
                  <a16:creationId xmlns:a16="http://schemas.microsoft.com/office/drawing/2014/main" id="{061ADBB1-214B-9F4C-BE74-62FF1B0D6198}"/>
                </a:ext>
              </a:extLst>
            </p:cNvPr>
            <p:cNvSpPr/>
            <p:nvPr/>
          </p:nvSpPr>
          <p:spPr>
            <a:xfrm>
              <a:off x="5370526" y="4439603"/>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5" name="Rectangle 14">
              <a:extLst>
                <a:ext uri="{FF2B5EF4-FFF2-40B4-BE49-F238E27FC236}">
                  <a16:creationId xmlns:a16="http://schemas.microsoft.com/office/drawing/2014/main" id="{1294591E-B711-D74B-8BE4-A8AACBE729C6}"/>
                </a:ext>
              </a:extLst>
            </p:cNvPr>
            <p:cNvSpPr/>
            <p:nvPr/>
          </p:nvSpPr>
          <p:spPr>
            <a:xfrm>
              <a:off x="8187440" y="4439603"/>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6" name="Rectangle 15">
              <a:extLst>
                <a:ext uri="{FF2B5EF4-FFF2-40B4-BE49-F238E27FC236}">
                  <a16:creationId xmlns:a16="http://schemas.microsoft.com/office/drawing/2014/main" id="{D66C2E3B-4666-1F45-ABDE-907D8A437060}"/>
                </a:ext>
              </a:extLst>
            </p:cNvPr>
            <p:cNvSpPr/>
            <p:nvPr/>
          </p:nvSpPr>
          <p:spPr>
            <a:xfrm>
              <a:off x="7173648" y="4440900"/>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7" name="Rectangle 16">
              <a:extLst>
                <a:ext uri="{FF2B5EF4-FFF2-40B4-BE49-F238E27FC236}">
                  <a16:creationId xmlns:a16="http://schemas.microsoft.com/office/drawing/2014/main" id="{B2CCB4F4-EB00-7546-89F3-A44B846F08D3}"/>
                </a:ext>
              </a:extLst>
            </p:cNvPr>
            <p:cNvSpPr/>
            <p:nvPr/>
          </p:nvSpPr>
          <p:spPr>
            <a:xfrm>
              <a:off x="9592997" y="4439603"/>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MEM</a:t>
              </a:r>
              <a:endParaRPr lang="en-US">
                <a:solidFill>
                  <a:schemeClr val="tx1"/>
                </a:solidFill>
              </a:endParaRPr>
            </a:p>
          </p:txBody>
        </p:sp>
        <p:sp>
          <p:nvSpPr>
            <p:cNvPr id="18" name="Rectangle 17">
              <a:extLst>
                <a:ext uri="{FF2B5EF4-FFF2-40B4-BE49-F238E27FC236}">
                  <a16:creationId xmlns:a16="http://schemas.microsoft.com/office/drawing/2014/main" id="{C16B025A-50A9-164F-8315-9E31562A2CD3}"/>
                </a:ext>
              </a:extLst>
            </p:cNvPr>
            <p:cNvSpPr/>
            <p:nvPr/>
          </p:nvSpPr>
          <p:spPr>
            <a:xfrm>
              <a:off x="6774624" y="5127079"/>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9" name="Rectangle 18">
              <a:extLst>
                <a:ext uri="{FF2B5EF4-FFF2-40B4-BE49-F238E27FC236}">
                  <a16:creationId xmlns:a16="http://schemas.microsoft.com/office/drawing/2014/main" id="{DCE09C16-A524-A545-99FC-81F8E8A5DE75}"/>
                </a:ext>
              </a:extLst>
            </p:cNvPr>
            <p:cNvSpPr/>
            <p:nvPr/>
          </p:nvSpPr>
          <p:spPr>
            <a:xfrm>
              <a:off x="9591538" y="5127079"/>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EX</a:t>
              </a:r>
              <a:endParaRPr lang="en-US">
                <a:solidFill>
                  <a:schemeClr val="tx1"/>
                </a:solidFill>
              </a:endParaRPr>
            </a:p>
          </p:txBody>
        </p:sp>
        <p:sp>
          <p:nvSpPr>
            <p:cNvPr id="20" name="Rectangle 19">
              <a:extLst>
                <a:ext uri="{FF2B5EF4-FFF2-40B4-BE49-F238E27FC236}">
                  <a16:creationId xmlns:a16="http://schemas.microsoft.com/office/drawing/2014/main" id="{8664BA64-E939-3E49-8FD4-3DE9F2AEA9C2}"/>
                </a:ext>
              </a:extLst>
            </p:cNvPr>
            <p:cNvSpPr/>
            <p:nvPr/>
          </p:nvSpPr>
          <p:spPr>
            <a:xfrm>
              <a:off x="8577746" y="5128376"/>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grpSp>
      <p:cxnSp>
        <p:nvCxnSpPr>
          <p:cNvPr id="27" name="Straight Arrow Connector 26">
            <a:extLst>
              <a:ext uri="{FF2B5EF4-FFF2-40B4-BE49-F238E27FC236}">
                <a16:creationId xmlns:a16="http://schemas.microsoft.com/office/drawing/2014/main" id="{1D135F51-EA02-A641-B919-F0A761BBBC34}"/>
              </a:ext>
            </a:extLst>
          </p:cNvPr>
          <p:cNvCxnSpPr/>
          <p:nvPr/>
        </p:nvCxnSpPr>
        <p:spPr>
          <a:xfrm>
            <a:off x="9117336" y="4078023"/>
            <a:ext cx="48339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44161BA7-173C-0E45-8062-53888285C06E}"/>
              </a:ext>
            </a:extLst>
          </p:cNvPr>
          <p:cNvCxnSpPr>
            <a:cxnSpLocks/>
          </p:cNvCxnSpPr>
          <p:nvPr/>
        </p:nvCxnSpPr>
        <p:spPr>
          <a:xfrm flipH="1">
            <a:off x="9268250" y="4078023"/>
            <a:ext cx="26894" cy="1379655"/>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9AECA956-7EF2-AC47-9EAD-F8C7263FAFF2}"/>
              </a:ext>
            </a:extLst>
          </p:cNvPr>
          <p:cNvCxnSpPr/>
          <p:nvPr/>
        </p:nvCxnSpPr>
        <p:spPr>
          <a:xfrm>
            <a:off x="9268250" y="5457678"/>
            <a:ext cx="3232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A819E8E0-EF65-B542-A74E-9B439EFF7DA7}"/>
              </a:ext>
            </a:extLst>
          </p:cNvPr>
          <p:cNvSpPr txBox="1"/>
          <p:nvPr/>
        </p:nvSpPr>
        <p:spPr>
          <a:xfrm>
            <a:off x="9141913" y="3688340"/>
            <a:ext cx="401072" cy="369332"/>
          </a:xfrm>
          <a:prstGeom prst="rect">
            <a:avLst/>
          </a:prstGeom>
          <a:noFill/>
        </p:spPr>
        <p:txBody>
          <a:bodyPr wrap="none" rtlCol="0">
            <a:spAutoFit/>
          </a:bodyPr>
          <a:lstStyle/>
          <a:p>
            <a:r>
              <a:rPr lang="en-US" altLang="zh-CN"/>
              <a:t>x1</a:t>
            </a:r>
            <a:endParaRPr lang="en-US"/>
          </a:p>
        </p:txBody>
      </p:sp>
    </p:spTree>
    <p:extLst>
      <p:ext uri="{BB962C8B-B14F-4D97-AF65-F5344CB8AC3E}">
        <p14:creationId xmlns:p14="http://schemas.microsoft.com/office/powerpoint/2010/main" val="418835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a:t>Assessment 13</a:t>
            </a:r>
            <a:endParaRPr lang="en-US"/>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671D1F02-1DA5-2048-B067-06F818F79F6B}" type="slidenum">
              <a:rPr lang="en-US" smtClean="0"/>
              <a:t>91</a:t>
            </a:fld>
            <a:endParaRPr lang="en-US"/>
          </a:p>
        </p:txBody>
      </p:sp>
    </p:spTree>
    <p:extLst>
      <p:ext uri="{BB962C8B-B14F-4D97-AF65-F5344CB8AC3E}">
        <p14:creationId xmlns:p14="http://schemas.microsoft.com/office/powerpoint/2010/main" val="9282242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C7370-2E8D-0842-AD59-FB24D9A24581}"/>
              </a:ext>
            </a:extLst>
          </p:cNvPr>
          <p:cNvSpPr>
            <a:spLocks noGrp="1"/>
          </p:cNvSpPr>
          <p:nvPr>
            <p:ph type="title"/>
          </p:nvPr>
        </p:nvSpPr>
        <p:spPr/>
        <p:txBody>
          <a:bodyPr/>
          <a:lstStyle/>
          <a:p>
            <a:r>
              <a:rPr lang="en-US"/>
              <a:t>Q1 5-stage pipeline</a:t>
            </a:r>
          </a:p>
        </p:txBody>
      </p:sp>
      <p:sp>
        <p:nvSpPr>
          <p:cNvPr id="3" name="Content Placeholder 2">
            <a:extLst>
              <a:ext uri="{FF2B5EF4-FFF2-40B4-BE49-F238E27FC236}">
                <a16:creationId xmlns:a16="http://schemas.microsoft.com/office/drawing/2014/main" id="{43E2E1FB-BB91-6343-B696-27DB61CB57B5}"/>
              </a:ext>
            </a:extLst>
          </p:cNvPr>
          <p:cNvSpPr>
            <a:spLocks noGrp="1"/>
          </p:cNvSpPr>
          <p:nvPr>
            <p:ph idx="1"/>
          </p:nvPr>
        </p:nvSpPr>
        <p:spPr/>
        <p:txBody>
          <a:bodyPr/>
          <a:lstStyle/>
          <a:p>
            <a:pPr fontAlgn="base"/>
            <a:r>
              <a:rPr lang="en-US"/>
              <a:t>This question assumes the 5-stage pipelined design of RISC-V (slide 21 of </a:t>
            </a:r>
            <a:r>
              <a:rPr lang="en-US" b="1">
                <a:hlinkClick r:id="rId2"/>
              </a:rPr>
              <a:t>https://nyu-cso.github.io/notes/arch-cpu-pipeline.pdf</a:t>
            </a:r>
            <a:r>
              <a:rPr lang="en-US"/>
              <a:t>), also reproduced here:</a:t>
            </a:r>
          </a:p>
        </p:txBody>
      </p:sp>
      <p:sp>
        <p:nvSpPr>
          <p:cNvPr id="4" name="Slide Number Placeholder 3">
            <a:extLst>
              <a:ext uri="{FF2B5EF4-FFF2-40B4-BE49-F238E27FC236}">
                <a16:creationId xmlns:a16="http://schemas.microsoft.com/office/drawing/2014/main" id="{76A923D3-FFB3-7D4E-B660-F4BB42E30A8D}"/>
              </a:ext>
            </a:extLst>
          </p:cNvPr>
          <p:cNvSpPr>
            <a:spLocks noGrp="1"/>
          </p:cNvSpPr>
          <p:nvPr>
            <p:ph type="sldNum" sz="quarter" idx="12"/>
          </p:nvPr>
        </p:nvSpPr>
        <p:spPr/>
        <p:txBody>
          <a:bodyPr/>
          <a:lstStyle/>
          <a:p>
            <a:fld id="{8D4EC0DA-4BF5-A643-9CB7-B11B04F56005}" type="slidenum">
              <a:rPr lang="en-US" smtClean="0"/>
              <a:pPr/>
              <a:t>92</a:t>
            </a:fld>
            <a:endParaRPr lang="en-US"/>
          </a:p>
        </p:txBody>
      </p:sp>
      <p:pic>
        <p:nvPicPr>
          <p:cNvPr id="6" name="Picture 5">
            <a:extLst>
              <a:ext uri="{FF2B5EF4-FFF2-40B4-BE49-F238E27FC236}">
                <a16:creationId xmlns:a16="http://schemas.microsoft.com/office/drawing/2014/main" id="{E15A423B-FB12-B34C-BAA8-7CB7C9A42B7B}"/>
              </a:ext>
            </a:extLst>
          </p:cNvPr>
          <p:cNvPicPr>
            <a:picLocks noChangeAspect="1"/>
          </p:cNvPicPr>
          <p:nvPr/>
        </p:nvPicPr>
        <p:blipFill>
          <a:blip r:embed="rId3"/>
          <a:stretch>
            <a:fillRect/>
          </a:stretch>
        </p:blipFill>
        <p:spPr>
          <a:xfrm>
            <a:off x="3810000" y="2632730"/>
            <a:ext cx="8031924" cy="4225269"/>
          </a:xfrm>
          <a:prstGeom prst="rect">
            <a:avLst/>
          </a:prstGeom>
        </p:spPr>
      </p:pic>
    </p:spTree>
    <p:extLst>
      <p:ext uri="{BB962C8B-B14F-4D97-AF65-F5344CB8AC3E}">
        <p14:creationId xmlns:p14="http://schemas.microsoft.com/office/powerpoint/2010/main" val="37792622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42B2-0EB4-CF4D-9EE5-8A4E70DB4596}"/>
              </a:ext>
            </a:extLst>
          </p:cNvPr>
          <p:cNvSpPr>
            <a:spLocks noGrp="1"/>
          </p:cNvSpPr>
          <p:nvPr>
            <p:ph type="title"/>
          </p:nvPr>
        </p:nvSpPr>
        <p:spPr/>
        <p:txBody>
          <a:bodyPr/>
          <a:lstStyle/>
          <a:p>
            <a:r>
              <a:rPr lang="en-US"/>
              <a:t>Q1.1</a:t>
            </a:r>
          </a:p>
        </p:txBody>
      </p:sp>
      <p:sp>
        <p:nvSpPr>
          <p:cNvPr id="3" name="Content Placeholder 2">
            <a:extLst>
              <a:ext uri="{FF2B5EF4-FFF2-40B4-BE49-F238E27FC236}">
                <a16:creationId xmlns:a16="http://schemas.microsoft.com/office/drawing/2014/main" id="{FC34B0EE-96F7-C445-9226-A6EE1A8AA686}"/>
              </a:ext>
            </a:extLst>
          </p:cNvPr>
          <p:cNvSpPr>
            <a:spLocks noGrp="1"/>
          </p:cNvSpPr>
          <p:nvPr>
            <p:ph idx="1"/>
          </p:nvPr>
        </p:nvSpPr>
        <p:spPr/>
        <p:txBody>
          <a:bodyPr/>
          <a:lstStyle/>
          <a:p>
            <a:r>
              <a:rPr lang="en-US"/>
              <a:t>Consider the following sequence of RISC-V instructions. </a:t>
            </a:r>
          </a:p>
          <a:p>
            <a:endParaRPr lang="en-US"/>
          </a:p>
          <a:p>
            <a:endParaRPr lang="en-US"/>
          </a:p>
          <a:p>
            <a:r>
              <a:rPr lang="en-US"/>
              <a:t>How many clock cycles are needed to execute the above instruction sequence?</a:t>
            </a:r>
          </a:p>
          <a:p>
            <a:pPr marL="0" indent="0">
              <a:buNone/>
            </a:pPr>
            <a:br>
              <a:rPr lang="en-US"/>
            </a:br>
            <a:endParaRPr lang="en-US"/>
          </a:p>
          <a:p>
            <a:endParaRPr lang="en-US"/>
          </a:p>
        </p:txBody>
      </p:sp>
      <p:sp>
        <p:nvSpPr>
          <p:cNvPr id="4" name="Slide Number Placeholder 3">
            <a:extLst>
              <a:ext uri="{FF2B5EF4-FFF2-40B4-BE49-F238E27FC236}">
                <a16:creationId xmlns:a16="http://schemas.microsoft.com/office/drawing/2014/main" id="{64832395-92EA-724C-A0EE-8BF54432F608}"/>
              </a:ext>
            </a:extLst>
          </p:cNvPr>
          <p:cNvSpPr>
            <a:spLocks noGrp="1"/>
          </p:cNvSpPr>
          <p:nvPr>
            <p:ph type="sldNum" sz="quarter" idx="12"/>
          </p:nvPr>
        </p:nvSpPr>
        <p:spPr/>
        <p:txBody>
          <a:bodyPr/>
          <a:lstStyle/>
          <a:p>
            <a:fld id="{8D4EC0DA-4BF5-A643-9CB7-B11B04F56005}" type="slidenum">
              <a:rPr lang="en-US" smtClean="0"/>
              <a:pPr/>
              <a:t>93</a:t>
            </a:fld>
            <a:endParaRPr lang="en-US"/>
          </a:p>
        </p:txBody>
      </p:sp>
      <p:sp>
        <p:nvSpPr>
          <p:cNvPr id="6" name="Rectangle 5">
            <a:extLst>
              <a:ext uri="{FF2B5EF4-FFF2-40B4-BE49-F238E27FC236}">
                <a16:creationId xmlns:a16="http://schemas.microsoft.com/office/drawing/2014/main" id="{66AE881F-6EA9-B84C-B59E-2F22B3C3588C}"/>
              </a:ext>
            </a:extLst>
          </p:cNvPr>
          <p:cNvSpPr/>
          <p:nvPr/>
        </p:nvSpPr>
        <p:spPr>
          <a:xfrm>
            <a:off x="1147482" y="2185689"/>
            <a:ext cx="6096000" cy="1354217"/>
          </a:xfrm>
          <a:prstGeom prst="rect">
            <a:avLst/>
          </a:prstGeom>
        </p:spPr>
        <p:txBody>
          <a:bodyPr>
            <a:spAutoFit/>
          </a:bodyPr>
          <a:lstStyle/>
          <a:p>
            <a:r>
              <a:rPr lang="en-US" sz="1600"/>
              <a:t>add x2, x1, x3 //x2=x1+x3 </a:t>
            </a:r>
          </a:p>
          <a:p>
            <a:r>
              <a:rPr lang="en-US" sz="1600"/>
              <a:t>and x5, x1, x3 //x5 = x1 &amp; x3 </a:t>
            </a:r>
          </a:p>
          <a:p>
            <a:r>
              <a:rPr lang="en-US" sz="1600"/>
              <a:t>or x10, x11, x9 //x10 = x11 | x9 </a:t>
            </a:r>
          </a:p>
          <a:p>
            <a:r>
              <a:rPr lang="en-US" sz="1600"/>
              <a:t>add x14, x1, x1 //x14 = x1+x1 </a:t>
            </a:r>
          </a:p>
          <a:p>
            <a:r>
              <a:rPr lang="en-US" sz="1600"/>
              <a:t>add x15, x11, x12 //x15 = x11+x12</a:t>
            </a:r>
          </a:p>
        </p:txBody>
      </p:sp>
    </p:spTree>
    <p:extLst>
      <p:ext uri="{BB962C8B-B14F-4D97-AF65-F5344CB8AC3E}">
        <p14:creationId xmlns:p14="http://schemas.microsoft.com/office/powerpoint/2010/main" val="38378841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C8B3-6A53-C547-9A86-E784BEAB4228}"/>
              </a:ext>
            </a:extLst>
          </p:cNvPr>
          <p:cNvSpPr>
            <a:spLocks noGrp="1"/>
          </p:cNvSpPr>
          <p:nvPr>
            <p:ph type="title"/>
          </p:nvPr>
        </p:nvSpPr>
        <p:spPr/>
        <p:txBody>
          <a:bodyPr/>
          <a:lstStyle/>
          <a:p>
            <a:r>
              <a:rPr lang="en-US"/>
              <a:t>Q1.1</a:t>
            </a:r>
          </a:p>
        </p:txBody>
      </p:sp>
      <p:sp>
        <p:nvSpPr>
          <p:cNvPr id="3" name="Content Placeholder 2">
            <a:extLst>
              <a:ext uri="{FF2B5EF4-FFF2-40B4-BE49-F238E27FC236}">
                <a16:creationId xmlns:a16="http://schemas.microsoft.com/office/drawing/2014/main" id="{9096440D-42F1-2F45-88C0-72D5F1925DD6}"/>
              </a:ext>
            </a:extLst>
          </p:cNvPr>
          <p:cNvSpPr>
            <a:spLocks noGrp="1"/>
          </p:cNvSpPr>
          <p:nvPr>
            <p:ph idx="1"/>
          </p:nvPr>
        </p:nvSpPr>
        <p:spPr/>
        <p:txBody>
          <a:bodyPr>
            <a:normAutofit fontScale="92500"/>
          </a:bodyPr>
          <a:lstStyle/>
          <a:p>
            <a:r>
              <a:rPr lang="en-US"/>
              <a:t>For n instructions with </a:t>
            </a:r>
            <a:r>
              <a:rPr lang="en-US">
                <a:solidFill>
                  <a:schemeClr val="accent6"/>
                </a:solidFill>
              </a:rPr>
              <a:t>no hazards,</a:t>
            </a:r>
            <a:r>
              <a:rPr lang="en-US"/>
              <a:t> </a:t>
            </a:r>
            <a:r>
              <a:rPr lang="en-US">
                <a:solidFill>
                  <a:schemeClr val="accent6"/>
                </a:solidFill>
              </a:rPr>
              <a:t>#cycles = n+#stages-1 = n+4</a:t>
            </a:r>
          </a:p>
          <a:p>
            <a:endParaRPr lang="en-US">
              <a:solidFill>
                <a:schemeClr val="accent6"/>
              </a:solidFill>
            </a:endParaRPr>
          </a:p>
          <a:p>
            <a:endParaRPr lang="en-US">
              <a:solidFill>
                <a:schemeClr val="accent6"/>
              </a:solidFill>
            </a:endParaRPr>
          </a:p>
          <a:p>
            <a:endParaRPr lang="en-US">
              <a:solidFill>
                <a:schemeClr val="accent6"/>
              </a:solidFill>
            </a:endParaRPr>
          </a:p>
          <a:p>
            <a:endParaRPr lang="en-US">
              <a:solidFill>
                <a:schemeClr val="accent6"/>
              </a:solidFill>
            </a:endParaRPr>
          </a:p>
          <a:p>
            <a:endParaRPr lang="en-US">
              <a:solidFill>
                <a:schemeClr val="accent6"/>
              </a:solidFill>
            </a:endParaRPr>
          </a:p>
          <a:p>
            <a:endParaRPr lang="en-US">
              <a:solidFill>
                <a:schemeClr val="accent6"/>
              </a:solidFill>
            </a:endParaRPr>
          </a:p>
          <a:p>
            <a:endParaRPr lang="en-US">
              <a:solidFill>
                <a:schemeClr val="accent6"/>
              </a:solidFill>
            </a:endParaRPr>
          </a:p>
          <a:p>
            <a:r>
              <a:rPr lang="en-US"/>
              <a:t>More generally (considering hazards), </a:t>
            </a:r>
            <a:r>
              <a:rPr lang="en-US">
                <a:solidFill>
                  <a:schemeClr val="accent6"/>
                </a:solidFill>
              </a:rPr>
              <a:t>#cycles = n+#stages-1+#bubbles</a:t>
            </a:r>
            <a:endParaRPr lang="en-US"/>
          </a:p>
        </p:txBody>
      </p:sp>
      <p:sp>
        <p:nvSpPr>
          <p:cNvPr id="4" name="Slide Number Placeholder 3">
            <a:extLst>
              <a:ext uri="{FF2B5EF4-FFF2-40B4-BE49-F238E27FC236}">
                <a16:creationId xmlns:a16="http://schemas.microsoft.com/office/drawing/2014/main" id="{2C50D7FF-B93E-B045-B2FF-9BDFB75A5F3D}"/>
              </a:ext>
            </a:extLst>
          </p:cNvPr>
          <p:cNvSpPr>
            <a:spLocks noGrp="1"/>
          </p:cNvSpPr>
          <p:nvPr>
            <p:ph type="sldNum" sz="quarter" idx="12"/>
          </p:nvPr>
        </p:nvSpPr>
        <p:spPr/>
        <p:txBody>
          <a:bodyPr/>
          <a:lstStyle/>
          <a:p>
            <a:fld id="{8D4EC0DA-4BF5-A643-9CB7-B11B04F56005}" type="slidenum">
              <a:rPr lang="en-US" smtClean="0"/>
              <a:pPr/>
              <a:t>94</a:t>
            </a:fld>
            <a:endParaRPr lang="en-US"/>
          </a:p>
        </p:txBody>
      </p:sp>
      <p:grpSp>
        <p:nvGrpSpPr>
          <p:cNvPr id="20" name="Group 19">
            <a:extLst>
              <a:ext uri="{FF2B5EF4-FFF2-40B4-BE49-F238E27FC236}">
                <a16:creationId xmlns:a16="http://schemas.microsoft.com/office/drawing/2014/main" id="{321A2494-F6D2-0040-948E-16AE6B053AFD}"/>
              </a:ext>
            </a:extLst>
          </p:cNvPr>
          <p:cNvGrpSpPr/>
          <p:nvPr/>
        </p:nvGrpSpPr>
        <p:grpSpPr>
          <a:xfrm>
            <a:off x="520096" y="2484325"/>
            <a:ext cx="9462104" cy="2474502"/>
            <a:chOff x="520096" y="2484325"/>
            <a:chExt cx="9462104" cy="2474502"/>
          </a:xfrm>
        </p:grpSpPr>
        <p:sp>
          <p:nvSpPr>
            <p:cNvPr id="5" name="Rectangle 4">
              <a:extLst>
                <a:ext uri="{FF2B5EF4-FFF2-40B4-BE49-F238E27FC236}">
                  <a16:creationId xmlns:a16="http://schemas.microsoft.com/office/drawing/2014/main" id="{3597EE46-0D0B-7345-82AA-6875A166ADDE}"/>
                </a:ext>
              </a:extLst>
            </p:cNvPr>
            <p:cNvSpPr/>
            <p:nvPr/>
          </p:nvSpPr>
          <p:spPr>
            <a:xfrm>
              <a:off x="5121132" y="3033044"/>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MEM</a:t>
              </a:r>
              <a:endParaRPr lang="en-US">
                <a:solidFill>
                  <a:schemeClr val="bg1"/>
                </a:solidFill>
              </a:endParaRPr>
            </a:p>
          </p:txBody>
        </p:sp>
        <p:sp>
          <p:nvSpPr>
            <p:cNvPr id="6" name="Rectangle 5">
              <a:extLst>
                <a:ext uri="{FF2B5EF4-FFF2-40B4-BE49-F238E27FC236}">
                  <a16:creationId xmlns:a16="http://schemas.microsoft.com/office/drawing/2014/main" id="{AFEC0A5D-EB95-D747-AB36-02F742D6F555}"/>
                </a:ext>
              </a:extLst>
            </p:cNvPr>
            <p:cNvSpPr/>
            <p:nvPr/>
          </p:nvSpPr>
          <p:spPr>
            <a:xfrm>
              <a:off x="520096" y="3126674"/>
              <a:ext cx="354584" cy="369332"/>
            </a:xfrm>
            <a:prstGeom prst="rect">
              <a:avLst/>
            </a:prstGeom>
          </p:spPr>
          <p:txBody>
            <a:bodyPr wrap="none">
              <a:spAutoFit/>
            </a:bodyPr>
            <a:lstStyle/>
            <a:p>
              <a:r>
                <a:rPr lang="en-US" altLang="zh-CN"/>
                <a:t>i1</a:t>
              </a:r>
            </a:p>
          </p:txBody>
        </p:sp>
        <p:sp>
          <p:nvSpPr>
            <p:cNvPr id="7" name="Rectangle 6">
              <a:extLst>
                <a:ext uri="{FF2B5EF4-FFF2-40B4-BE49-F238E27FC236}">
                  <a16:creationId xmlns:a16="http://schemas.microsoft.com/office/drawing/2014/main" id="{8924E874-902E-C846-9BDC-AEDBF31D60D0}"/>
                </a:ext>
              </a:extLst>
            </p:cNvPr>
            <p:cNvSpPr/>
            <p:nvPr/>
          </p:nvSpPr>
          <p:spPr>
            <a:xfrm>
              <a:off x="1620030" y="3834557"/>
              <a:ext cx="354584" cy="369332"/>
            </a:xfrm>
            <a:prstGeom prst="rect">
              <a:avLst/>
            </a:prstGeom>
          </p:spPr>
          <p:txBody>
            <a:bodyPr wrap="none">
              <a:spAutoFit/>
            </a:bodyPr>
            <a:lstStyle/>
            <a:p>
              <a:r>
                <a:rPr lang="en-US" altLang="zh-CN"/>
                <a:t>i2</a:t>
              </a:r>
            </a:p>
          </p:txBody>
        </p:sp>
        <p:sp>
          <p:nvSpPr>
            <p:cNvPr id="8" name="Rectangle 7">
              <a:extLst>
                <a:ext uri="{FF2B5EF4-FFF2-40B4-BE49-F238E27FC236}">
                  <a16:creationId xmlns:a16="http://schemas.microsoft.com/office/drawing/2014/main" id="{01299214-69CB-194D-AD81-D01BC370B655}"/>
                </a:ext>
              </a:extLst>
            </p:cNvPr>
            <p:cNvSpPr/>
            <p:nvPr/>
          </p:nvSpPr>
          <p:spPr>
            <a:xfrm>
              <a:off x="2803855" y="4546871"/>
              <a:ext cx="354584" cy="369332"/>
            </a:xfrm>
            <a:prstGeom prst="rect">
              <a:avLst/>
            </a:prstGeom>
          </p:spPr>
          <p:txBody>
            <a:bodyPr wrap="none">
              <a:spAutoFit/>
            </a:bodyPr>
            <a:lstStyle/>
            <a:p>
              <a:r>
                <a:rPr lang="en-US" altLang="zh-CN"/>
                <a:t>i3</a:t>
              </a:r>
            </a:p>
          </p:txBody>
        </p:sp>
        <p:sp>
          <p:nvSpPr>
            <p:cNvPr id="9" name="Rectangle 8">
              <a:extLst>
                <a:ext uri="{FF2B5EF4-FFF2-40B4-BE49-F238E27FC236}">
                  <a16:creationId xmlns:a16="http://schemas.microsoft.com/office/drawing/2014/main" id="{E0E9CAE3-908F-EE4B-A791-5DE2FF55A3FB}"/>
                </a:ext>
              </a:extLst>
            </p:cNvPr>
            <p:cNvSpPr/>
            <p:nvPr/>
          </p:nvSpPr>
          <p:spPr>
            <a:xfrm>
              <a:off x="898661" y="3033044"/>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0" name="Rectangle 9">
              <a:extLst>
                <a:ext uri="{FF2B5EF4-FFF2-40B4-BE49-F238E27FC236}">
                  <a16:creationId xmlns:a16="http://schemas.microsoft.com/office/drawing/2014/main" id="{BF15B0B1-3E2F-1444-A448-3B574F701B8B}"/>
                </a:ext>
              </a:extLst>
            </p:cNvPr>
            <p:cNvSpPr/>
            <p:nvPr/>
          </p:nvSpPr>
          <p:spPr>
            <a:xfrm>
              <a:off x="3715575" y="3033044"/>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1" name="Rectangle 10">
              <a:extLst>
                <a:ext uri="{FF2B5EF4-FFF2-40B4-BE49-F238E27FC236}">
                  <a16:creationId xmlns:a16="http://schemas.microsoft.com/office/drawing/2014/main" id="{AAD6D136-45ED-864D-A807-5CBAD6C1D39E}"/>
                </a:ext>
              </a:extLst>
            </p:cNvPr>
            <p:cNvSpPr/>
            <p:nvPr/>
          </p:nvSpPr>
          <p:spPr>
            <a:xfrm>
              <a:off x="2701783" y="3034341"/>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2" name="Rectangle 11">
              <a:extLst>
                <a:ext uri="{FF2B5EF4-FFF2-40B4-BE49-F238E27FC236}">
                  <a16:creationId xmlns:a16="http://schemas.microsoft.com/office/drawing/2014/main" id="{682BB392-5574-E449-BA38-0738ADDA746E}"/>
                </a:ext>
              </a:extLst>
            </p:cNvPr>
            <p:cNvSpPr/>
            <p:nvPr/>
          </p:nvSpPr>
          <p:spPr>
            <a:xfrm>
              <a:off x="6526690" y="3034404"/>
              <a:ext cx="506896" cy="556592"/>
            </a:xfrm>
            <a:prstGeom prst="rect">
              <a:avLst/>
            </a:prstGeom>
            <a:solidFill>
              <a:srgbClr val="FFD966"/>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WB</a:t>
              </a:r>
              <a:endParaRPr lang="en-US" sz="1200">
                <a:solidFill>
                  <a:schemeClr val="tx1"/>
                </a:solidFill>
              </a:endParaRPr>
            </a:p>
          </p:txBody>
        </p:sp>
        <p:sp>
          <p:nvSpPr>
            <p:cNvPr id="13" name="Rectangle 12">
              <a:extLst>
                <a:ext uri="{FF2B5EF4-FFF2-40B4-BE49-F238E27FC236}">
                  <a16:creationId xmlns:a16="http://schemas.microsoft.com/office/drawing/2014/main" id="{17094628-ADD4-3F44-A264-313197DB2860}"/>
                </a:ext>
              </a:extLst>
            </p:cNvPr>
            <p:cNvSpPr/>
            <p:nvPr/>
          </p:nvSpPr>
          <p:spPr>
            <a:xfrm>
              <a:off x="2304218" y="3713462"/>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4" name="Rectangle 13">
              <a:extLst>
                <a:ext uri="{FF2B5EF4-FFF2-40B4-BE49-F238E27FC236}">
                  <a16:creationId xmlns:a16="http://schemas.microsoft.com/office/drawing/2014/main" id="{A2D8CE81-CF6F-E240-A711-AE4FA4B1F4FD}"/>
                </a:ext>
              </a:extLst>
            </p:cNvPr>
            <p:cNvSpPr/>
            <p:nvPr/>
          </p:nvSpPr>
          <p:spPr>
            <a:xfrm>
              <a:off x="5121132" y="3713462"/>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5" name="Rectangle 14">
              <a:extLst>
                <a:ext uri="{FF2B5EF4-FFF2-40B4-BE49-F238E27FC236}">
                  <a16:creationId xmlns:a16="http://schemas.microsoft.com/office/drawing/2014/main" id="{EE31BF8A-A761-B74D-90EC-67F34F003F36}"/>
                </a:ext>
              </a:extLst>
            </p:cNvPr>
            <p:cNvSpPr/>
            <p:nvPr/>
          </p:nvSpPr>
          <p:spPr>
            <a:xfrm>
              <a:off x="4107340" y="3714759"/>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6" name="Rectangle 15">
              <a:extLst>
                <a:ext uri="{FF2B5EF4-FFF2-40B4-BE49-F238E27FC236}">
                  <a16:creationId xmlns:a16="http://schemas.microsoft.com/office/drawing/2014/main" id="{31CD5DFD-4539-2947-BB11-5ACAD30758DD}"/>
                </a:ext>
              </a:extLst>
            </p:cNvPr>
            <p:cNvSpPr/>
            <p:nvPr/>
          </p:nvSpPr>
          <p:spPr>
            <a:xfrm>
              <a:off x="6526689" y="3713462"/>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MEM</a:t>
              </a:r>
              <a:endParaRPr lang="en-US">
                <a:solidFill>
                  <a:schemeClr val="tx1"/>
                </a:solidFill>
              </a:endParaRPr>
            </a:p>
          </p:txBody>
        </p:sp>
        <p:sp>
          <p:nvSpPr>
            <p:cNvPr id="17" name="Rectangle 16">
              <a:extLst>
                <a:ext uri="{FF2B5EF4-FFF2-40B4-BE49-F238E27FC236}">
                  <a16:creationId xmlns:a16="http://schemas.microsoft.com/office/drawing/2014/main" id="{9C678325-8590-454E-AFC2-2D03CFD2CAB9}"/>
                </a:ext>
              </a:extLst>
            </p:cNvPr>
            <p:cNvSpPr/>
            <p:nvPr/>
          </p:nvSpPr>
          <p:spPr>
            <a:xfrm>
              <a:off x="3708316" y="4400938"/>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8" name="Rectangle 17">
              <a:extLst>
                <a:ext uri="{FF2B5EF4-FFF2-40B4-BE49-F238E27FC236}">
                  <a16:creationId xmlns:a16="http://schemas.microsoft.com/office/drawing/2014/main" id="{9C70F523-5701-CB47-A33B-EBC490B87933}"/>
                </a:ext>
              </a:extLst>
            </p:cNvPr>
            <p:cNvSpPr/>
            <p:nvPr/>
          </p:nvSpPr>
          <p:spPr>
            <a:xfrm>
              <a:off x="6525230" y="4400938"/>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EX</a:t>
              </a:r>
              <a:endParaRPr lang="en-US">
                <a:solidFill>
                  <a:schemeClr val="tx1"/>
                </a:solidFill>
              </a:endParaRPr>
            </a:p>
          </p:txBody>
        </p:sp>
        <p:sp>
          <p:nvSpPr>
            <p:cNvPr id="19" name="Rectangle 18">
              <a:extLst>
                <a:ext uri="{FF2B5EF4-FFF2-40B4-BE49-F238E27FC236}">
                  <a16:creationId xmlns:a16="http://schemas.microsoft.com/office/drawing/2014/main" id="{29D3B403-3676-B949-B00A-94C196A4FD11}"/>
                </a:ext>
              </a:extLst>
            </p:cNvPr>
            <p:cNvSpPr/>
            <p:nvPr/>
          </p:nvSpPr>
          <p:spPr>
            <a:xfrm>
              <a:off x="5511438" y="4402235"/>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23" name="Rectangle 22">
              <a:extLst>
                <a:ext uri="{FF2B5EF4-FFF2-40B4-BE49-F238E27FC236}">
                  <a16:creationId xmlns:a16="http://schemas.microsoft.com/office/drawing/2014/main" id="{9CDC33B0-651B-8049-8DC2-B7F59410C2C8}"/>
                </a:ext>
              </a:extLst>
            </p:cNvPr>
            <p:cNvSpPr/>
            <p:nvPr/>
          </p:nvSpPr>
          <p:spPr>
            <a:xfrm>
              <a:off x="7915682" y="3713462"/>
              <a:ext cx="506896" cy="556592"/>
            </a:xfrm>
            <a:prstGeom prst="rect">
              <a:avLst/>
            </a:prstGeom>
            <a:solidFill>
              <a:srgbClr val="FFD966"/>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WB</a:t>
              </a:r>
              <a:endParaRPr lang="en-US" sz="1200">
                <a:solidFill>
                  <a:schemeClr val="tx1"/>
                </a:solidFill>
              </a:endParaRPr>
            </a:p>
          </p:txBody>
        </p:sp>
        <p:sp>
          <p:nvSpPr>
            <p:cNvPr id="24" name="Rectangle 23">
              <a:extLst>
                <a:ext uri="{FF2B5EF4-FFF2-40B4-BE49-F238E27FC236}">
                  <a16:creationId xmlns:a16="http://schemas.microsoft.com/office/drawing/2014/main" id="{87E0A259-7941-6941-9A61-192FC0313447}"/>
                </a:ext>
              </a:extLst>
            </p:cNvPr>
            <p:cNvSpPr/>
            <p:nvPr/>
          </p:nvSpPr>
          <p:spPr>
            <a:xfrm>
              <a:off x="7915682" y="4397585"/>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MEM</a:t>
              </a:r>
              <a:endParaRPr lang="en-US">
                <a:solidFill>
                  <a:schemeClr val="tx1"/>
                </a:solidFill>
              </a:endParaRPr>
            </a:p>
          </p:txBody>
        </p:sp>
        <p:sp>
          <p:nvSpPr>
            <p:cNvPr id="25" name="Rectangle 24">
              <a:extLst>
                <a:ext uri="{FF2B5EF4-FFF2-40B4-BE49-F238E27FC236}">
                  <a16:creationId xmlns:a16="http://schemas.microsoft.com/office/drawing/2014/main" id="{275C08D0-0054-164A-A066-77D0E7978BED}"/>
                </a:ext>
              </a:extLst>
            </p:cNvPr>
            <p:cNvSpPr/>
            <p:nvPr/>
          </p:nvSpPr>
          <p:spPr>
            <a:xfrm>
              <a:off x="9304675" y="4397585"/>
              <a:ext cx="506896" cy="556592"/>
            </a:xfrm>
            <a:prstGeom prst="rect">
              <a:avLst/>
            </a:prstGeom>
            <a:solidFill>
              <a:srgbClr val="FFD966"/>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WB</a:t>
              </a:r>
              <a:endParaRPr lang="en-US" sz="1200">
                <a:solidFill>
                  <a:schemeClr val="tx1"/>
                </a:solidFill>
              </a:endParaRPr>
            </a:p>
          </p:txBody>
        </p:sp>
        <p:sp>
          <p:nvSpPr>
            <p:cNvPr id="26" name="TextBox 25">
              <a:extLst>
                <a:ext uri="{FF2B5EF4-FFF2-40B4-BE49-F238E27FC236}">
                  <a16:creationId xmlns:a16="http://schemas.microsoft.com/office/drawing/2014/main" id="{5D2C7D7C-B263-2E4B-B1AA-A9F154B089B4}"/>
                </a:ext>
              </a:extLst>
            </p:cNvPr>
            <p:cNvSpPr txBox="1"/>
            <p:nvPr/>
          </p:nvSpPr>
          <p:spPr>
            <a:xfrm>
              <a:off x="941035" y="2484325"/>
              <a:ext cx="819712" cy="369332"/>
            </a:xfrm>
            <a:prstGeom prst="rect">
              <a:avLst/>
            </a:prstGeom>
            <a:noFill/>
          </p:spPr>
          <p:txBody>
            <a:bodyPr wrap="none" rtlCol="0">
              <a:spAutoFit/>
            </a:bodyPr>
            <a:lstStyle/>
            <a:p>
              <a:r>
                <a:rPr lang="en-US"/>
                <a:t>cycle 1</a:t>
              </a:r>
            </a:p>
          </p:txBody>
        </p:sp>
        <p:sp>
          <p:nvSpPr>
            <p:cNvPr id="27" name="TextBox 26">
              <a:extLst>
                <a:ext uri="{FF2B5EF4-FFF2-40B4-BE49-F238E27FC236}">
                  <a16:creationId xmlns:a16="http://schemas.microsoft.com/office/drawing/2014/main" id="{C64CD8A7-8D40-4E4E-8AD3-3D693D9F9979}"/>
                </a:ext>
              </a:extLst>
            </p:cNvPr>
            <p:cNvSpPr txBox="1"/>
            <p:nvPr/>
          </p:nvSpPr>
          <p:spPr>
            <a:xfrm>
              <a:off x="2545375" y="2507723"/>
              <a:ext cx="819712" cy="369332"/>
            </a:xfrm>
            <a:prstGeom prst="rect">
              <a:avLst/>
            </a:prstGeom>
            <a:noFill/>
          </p:spPr>
          <p:txBody>
            <a:bodyPr wrap="none" rtlCol="0">
              <a:spAutoFit/>
            </a:bodyPr>
            <a:lstStyle/>
            <a:p>
              <a:r>
                <a:rPr lang="en-US"/>
                <a:t>cycle 2</a:t>
              </a:r>
            </a:p>
          </p:txBody>
        </p:sp>
        <p:sp>
          <p:nvSpPr>
            <p:cNvPr id="28" name="TextBox 27">
              <a:extLst>
                <a:ext uri="{FF2B5EF4-FFF2-40B4-BE49-F238E27FC236}">
                  <a16:creationId xmlns:a16="http://schemas.microsoft.com/office/drawing/2014/main" id="{DA15F1E6-EF38-234B-8E7E-CE3736A43E09}"/>
                </a:ext>
              </a:extLst>
            </p:cNvPr>
            <p:cNvSpPr txBox="1"/>
            <p:nvPr/>
          </p:nvSpPr>
          <p:spPr>
            <a:xfrm>
              <a:off x="3715575" y="2499763"/>
              <a:ext cx="819712" cy="369332"/>
            </a:xfrm>
            <a:prstGeom prst="rect">
              <a:avLst/>
            </a:prstGeom>
            <a:noFill/>
          </p:spPr>
          <p:txBody>
            <a:bodyPr wrap="none" rtlCol="0">
              <a:spAutoFit/>
            </a:bodyPr>
            <a:lstStyle/>
            <a:p>
              <a:r>
                <a:rPr lang="en-US"/>
                <a:t>cycle 3</a:t>
              </a:r>
            </a:p>
          </p:txBody>
        </p:sp>
        <p:sp>
          <p:nvSpPr>
            <p:cNvPr id="29" name="TextBox 28">
              <a:extLst>
                <a:ext uri="{FF2B5EF4-FFF2-40B4-BE49-F238E27FC236}">
                  <a16:creationId xmlns:a16="http://schemas.microsoft.com/office/drawing/2014/main" id="{3BE60CD5-516E-1747-913B-982B401D51C9}"/>
                </a:ext>
              </a:extLst>
            </p:cNvPr>
            <p:cNvSpPr txBox="1"/>
            <p:nvPr/>
          </p:nvSpPr>
          <p:spPr>
            <a:xfrm>
              <a:off x="5004093" y="2507723"/>
              <a:ext cx="819712" cy="369332"/>
            </a:xfrm>
            <a:prstGeom prst="rect">
              <a:avLst/>
            </a:prstGeom>
            <a:noFill/>
          </p:spPr>
          <p:txBody>
            <a:bodyPr wrap="none" rtlCol="0">
              <a:spAutoFit/>
            </a:bodyPr>
            <a:lstStyle/>
            <a:p>
              <a:r>
                <a:rPr lang="en-US"/>
                <a:t>cycle 4</a:t>
              </a:r>
            </a:p>
          </p:txBody>
        </p:sp>
        <p:sp>
          <p:nvSpPr>
            <p:cNvPr id="30" name="TextBox 29">
              <a:extLst>
                <a:ext uri="{FF2B5EF4-FFF2-40B4-BE49-F238E27FC236}">
                  <a16:creationId xmlns:a16="http://schemas.microsoft.com/office/drawing/2014/main" id="{9C32A2FA-AE6A-2A4F-9F6E-0FAF718473C8}"/>
                </a:ext>
              </a:extLst>
            </p:cNvPr>
            <p:cNvSpPr txBox="1"/>
            <p:nvPr/>
          </p:nvSpPr>
          <p:spPr>
            <a:xfrm>
              <a:off x="6370282" y="2533997"/>
              <a:ext cx="819712" cy="369332"/>
            </a:xfrm>
            <a:prstGeom prst="rect">
              <a:avLst/>
            </a:prstGeom>
            <a:noFill/>
          </p:spPr>
          <p:txBody>
            <a:bodyPr wrap="none" rtlCol="0">
              <a:spAutoFit/>
            </a:bodyPr>
            <a:lstStyle/>
            <a:p>
              <a:r>
                <a:rPr lang="en-US"/>
                <a:t>cycle 5</a:t>
              </a:r>
            </a:p>
          </p:txBody>
        </p:sp>
        <p:sp>
          <p:nvSpPr>
            <p:cNvPr id="31" name="TextBox 30">
              <a:extLst>
                <a:ext uri="{FF2B5EF4-FFF2-40B4-BE49-F238E27FC236}">
                  <a16:creationId xmlns:a16="http://schemas.microsoft.com/office/drawing/2014/main" id="{74F7227D-7092-3B49-A076-7FEB2365A7F7}"/>
                </a:ext>
              </a:extLst>
            </p:cNvPr>
            <p:cNvSpPr txBox="1"/>
            <p:nvPr/>
          </p:nvSpPr>
          <p:spPr>
            <a:xfrm>
              <a:off x="7733212" y="2566572"/>
              <a:ext cx="819712" cy="369332"/>
            </a:xfrm>
            <a:prstGeom prst="rect">
              <a:avLst/>
            </a:prstGeom>
            <a:noFill/>
          </p:spPr>
          <p:txBody>
            <a:bodyPr wrap="none" rtlCol="0">
              <a:spAutoFit/>
            </a:bodyPr>
            <a:lstStyle/>
            <a:p>
              <a:r>
                <a:rPr lang="en-US"/>
                <a:t>cycle 6</a:t>
              </a:r>
            </a:p>
          </p:txBody>
        </p:sp>
        <p:sp>
          <p:nvSpPr>
            <p:cNvPr id="32" name="TextBox 31">
              <a:extLst>
                <a:ext uri="{FF2B5EF4-FFF2-40B4-BE49-F238E27FC236}">
                  <a16:creationId xmlns:a16="http://schemas.microsoft.com/office/drawing/2014/main" id="{C27BD790-C177-6548-9230-5BD5B9BB42C2}"/>
                </a:ext>
              </a:extLst>
            </p:cNvPr>
            <p:cNvSpPr txBox="1"/>
            <p:nvPr/>
          </p:nvSpPr>
          <p:spPr>
            <a:xfrm>
              <a:off x="9162488" y="2580372"/>
              <a:ext cx="819712" cy="369332"/>
            </a:xfrm>
            <a:prstGeom prst="rect">
              <a:avLst/>
            </a:prstGeom>
            <a:noFill/>
          </p:spPr>
          <p:txBody>
            <a:bodyPr wrap="none" rtlCol="0">
              <a:spAutoFit/>
            </a:bodyPr>
            <a:lstStyle/>
            <a:p>
              <a:r>
                <a:rPr lang="en-US"/>
                <a:t>cycle 7</a:t>
              </a:r>
            </a:p>
          </p:txBody>
        </p:sp>
      </p:grpSp>
      <p:sp>
        <p:nvSpPr>
          <p:cNvPr id="33" name="Rounded Rectangular Callout 32">
            <a:extLst>
              <a:ext uri="{FF2B5EF4-FFF2-40B4-BE49-F238E27FC236}">
                <a16:creationId xmlns:a16="http://schemas.microsoft.com/office/drawing/2014/main" id="{2CD00AFC-F2DA-7048-80BB-0F898DA712E6}"/>
              </a:ext>
            </a:extLst>
          </p:cNvPr>
          <p:cNvSpPr/>
          <p:nvPr/>
        </p:nvSpPr>
        <p:spPr>
          <a:xfrm>
            <a:off x="7438655" y="2972583"/>
            <a:ext cx="1171945" cy="548719"/>
          </a:xfrm>
          <a:prstGeom prst="wedgeRoundRectCallout">
            <a:avLst>
              <a:gd name="adj1" fmla="val -88673"/>
              <a:gd name="adj2" fmla="val -61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 instruction needs 5 cycles</a:t>
            </a:r>
          </a:p>
        </p:txBody>
      </p:sp>
      <p:sp>
        <p:nvSpPr>
          <p:cNvPr id="34" name="Rounded Rectangular Callout 33">
            <a:extLst>
              <a:ext uri="{FF2B5EF4-FFF2-40B4-BE49-F238E27FC236}">
                <a16:creationId xmlns:a16="http://schemas.microsoft.com/office/drawing/2014/main" id="{722CE138-5ADF-FB48-9945-276433A91FDE}"/>
              </a:ext>
            </a:extLst>
          </p:cNvPr>
          <p:cNvSpPr/>
          <p:nvPr/>
        </p:nvSpPr>
        <p:spPr>
          <a:xfrm>
            <a:off x="8842555" y="3536548"/>
            <a:ext cx="767610" cy="548719"/>
          </a:xfrm>
          <a:prstGeom prst="wedgeRoundRectCallout">
            <a:avLst>
              <a:gd name="adj1" fmla="val -88673"/>
              <a:gd name="adj2" fmla="val -61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 need 6 cycles</a:t>
            </a:r>
          </a:p>
        </p:txBody>
      </p:sp>
      <p:sp>
        <p:nvSpPr>
          <p:cNvPr id="35" name="Rounded Rectangular Callout 34">
            <a:extLst>
              <a:ext uri="{FF2B5EF4-FFF2-40B4-BE49-F238E27FC236}">
                <a16:creationId xmlns:a16="http://schemas.microsoft.com/office/drawing/2014/main" id="{D1CACF43-AE32-F940-8E84-506508704B8A}"/>
              </a:ext>
            </a:extLst>
          </p:cNvPr>
          <p:cNvSpPr/>
          <p:nvPr/>
        </p:nvSpPr>
        <p:spPr>
          <a:xfrm>
            <a:off x="10103544" y="4397585"/>
            <a:ext cx="723842" cy="556592"/>
          </a:xfrm>
          <a:prstGeom prst="wedgeRoundRectCallout">
            <a:avLst>
              <a:gd name="adj1" fmla="val -88673"/>
              <a:gd name="adj2" fmla="val -61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 need 7 cycles</a:t>
            </a:r>
          </a:p>
        </p:txBody>
      </p:sp>
      <p:sp>
        <p:nvSpPr>
          <p:cNvPr id="48" name="TextBox 47">
            <a:extLst>
              <a:ext uri="{FF2B5EF4-FFF2-40B4-BE49-F238E27FC236}">
                <a16:creationId xmlns:a16="http://schemas.microsoft.com/office/drawing/2014/main" id="{F79931E2-E932-3940-A8CD-D953C9111D32}"/>
              </a:ext>
            </a:extLst>
          </p:cNvPr>
          <p:cNvSpPr txBox="1"/>
          <p:nvPr/>
        </p:nvSpPr>
        <p:spPr>
          <a:xfrm>
            <a:off x="1107469" y="5177251"/>
            <a:ext cx="6163931" cy="369332"/>
          </a:xfrm>
          <a:prstGeom prst="rect">
            <a:avLst/>
          </a:prstGeom>
          <a:noFill/>
        </p:spPr>
        <p:txBody>
          <a:bodyPr wrap="none" rtlCol="0">
            <a:spAutoFit/>
          </a:bodyPr>
          <a:lstStyle/>
          <a:p>
            <a:r>
              <a:rPr lang="en-US">
                <a:solidFill>
                  <a:schemeClr val="accent6"/>
                </a:solidFill>
              </a:rPr>
              <a:t>Q1.1 has no hazards</a:t>
            </a:r>
            <a:r>
              <a:rPr lang="en-US" altLang="zh-CN">
                <a:solidFill>
                  <a:schemeClr val="accent6"/>
                </a:solidFill>
              </a:rPr>
              <a:t>;</a:t>
            </a:r>
            <a:r>
              <a:rPr lang="zh-CN" altLang="en-US">
                <a:solidFill>
                  <a:schemeClr val="accent6"/>
                </a:solidFill>
              </a:rPr>
              <a:t> </a:t>
            </a:r>
            <a:r>
              <a:rPr lang="en-US" altLang="zh-CN">
                <a:solidFill>
                  <a:schemeClr val="accent6"/>
                </a:solidFill>
              </a:rPr>
              <a:t>it</a:t>
            </a:r>
            <a:r>
              <a:rPr lang="zh-CN" altLang="en-US">
                <a:solidFill>
                  <a:schemeClr val="accent6"/>
                </a:solidFill>
              </a:rPr>
              <a:t> </a:t>
            </a:r>
            <a:r>
              <a:rPr lang="en-US" altLang="zh-CN">
                <a:solidFill>
                  <a:schemeClr val="accent6"/>
                </a:solidFill>
              </a:rPr>
              <a:t>has</a:t>
            </a:r>
            <a:r>
              <a:rPr lang="zh-CN" altLang="en-US">
                <a:solidFill>
                  <a:schemeClr val="accent6"/>
                </a:solidFill>
              </a:rPr>
              <a:t> </a:t>
            </a:r>
            <a:r>
              <a:rPr lang="en-US" altLang="zh-CN">
                <a:solidFill>
                  <a:schemeClr val="accent6"/>
                </a:solidFill>
              </a:rPr>
              <a:t>5(n)</a:t>
            </a:r>
            <a:r>
              <a:rPr lang="zh-CN" altLang="en-US">
                <a:solidFill>
                  <a:schemeClr val="accent6"/>
                </a:solidFill>
              </a:rPr>
              <a:t> </a:t>
            </a:r>
            <a:r>
              <a:rPr lang="en-US" altLang="zh-CN">
                <a:solidFill>
                  <a:schemeClr val="accent6"/>
                </a:solidFill>
              </a:rPr>
              <a:t>instructions,</a:t>
            </a:r>
            <a:r>
              <a:rPr lang="en-US">
                <a:solidFill>
                  <a:schemeClr val="accent6"/>
                </a:solidFill>
              </a:rPr>
              <a:t> so answer is  5+4=9</a:t>
            </a:r>
          </a:p>
        </p:txBody>
      </p:sp>
    </p:spTree>
    <p:extLst>
      <p:ext uri="{BB962C8B-B14F-4D97-AF65-F5344CB8AC3E}">
        <p14:creationId xmlns:p14="http://schemas.microsoft.com/office/powerpoint/2010/main" val="41545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4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7E40-09DB-AE42-84FE-28799025B7DD}"/>
              </a:ext>
            </a:extLst>
          </p:cNvPr>
          <p:cNvSpPr>
            <a:spLocks noGrp="1"/>
          </p:cNvSpPr>
          <p:nvPr>
            <p:ph type="title"/>
          </p:nvPr>
        </p:nvSpPr>
        <p:spPr/>
        <p:txBody>
          <a:bodyPr/>
          <a:lstStyle/>
          <a:p>
            <a:r>
              <a:rPr lang="en-US"/>
              <a:t>Q1.2</a:t>
            </a:r>
          </a:p>
        </p:txBody>
      </p:sp>
      <p:sp>
        <p:nvSpPr>
          <p:cNvPr id="3" name="Content Placeholder 2">
            <a:extLst>
              <a:ext uri="{FF2B5EF4-FFF2-40B4-BE49-F238E27FC236}">
                <a16:creationId xmlns:a16="http://schemas.microsoft.com/office/drawing/2014/main" id="{9A38977D-64E2-9041-A542-538B5D182414}"/>
              </a:ext>
            </a:extLst>
          </p:cNvPr>
          <p:cNvSpPr>
            <a:spLocks noGrp="1"/>
          </p:cNvSpPr>
          <p:nvPr>
            <p:ph idx="1"/>
          </p:nvPr>
        </p:nvSpPr>
        <p:spPr/>
        <p:txBody>
          <a:bodyPr>
            <a:normAutofit/>
          </a:bodyPr>
          <a:lstStyle/>
          <a:p>
            <a:pPr fontAlgn="base"/>
            <a:r>
              <a:rPr lang="en-US"/>
              <a:t>Consider a different sequence of instructions:</a:t>
            </a:r>
          </a:p>
          <a:p>
            <a:pPr fontAlgn="base"/>
            <a:r>
              <a:rPr lang="en-US"/>
              <a:t>How many clock cycles are needed to execute the above instruction sequence? We assume the pipeline does not perform forwarding but only relies on stalls (aka inserting bubbles) to handle hazard. We also assume that one can read the data written to the register in the same cycle.</a:t>
            </a:r>
          </a:p>
        </p:txBody>
      </p:sp>
      <p:sp>
        <p:nvSpPr>
          <p:cNvPr id="4" name="Slide Number Placeholder 3">
            <a:extLst>
              <a:ext uri="{FF2B5EF4-FFF2-40B4-BE49-F238E27FC236}">
                <a16:creationId xmlns:a16="http://schemas.microsoft.com/office/drawing/2014/main" id="{BEA781E0-89E0-DB42-98D6-0581318A4A89}"/>
              </a:ext>
            </a:extLst>
          </p:cNvPr>
          <p:cNvSpPr>
            <a:spLocks noGrp="1"/>
          </p:cNvSpPr>
          <p:nvPr>
            <p:ph type="sldNum" sz="quarter" idx="12"/>
          </p:nvPr>
        </p:nvSpPr>
        <p:spPr/>
        <p:txBody>
          <a:bodyPr/>
          <a:lstStyle/>
          <a:p>
            <a:fld id="{8D4EC0DA-4BF5-A643-9CB7-B11B04F56005}" type="slidenum">
              <a:rPr lang="en-US" smtClean="0"/>
              <a:pPr/>
              <a:t>95</a:t>
            </a:fld>
            <a:endParaRPr lang="en-US"/>
          </a:p>
        </p:txBody>
      </p:sp>
      <p:sp>
        <p:nvSpPr>
          <p:cNvPr id="5" name="Rectangle 4">
            <a:extLst>
              <a:ext uri="{FF2B5EF4-FFF2-40B4-BE49-F238E27FC236}">
                <a16:creationId xmlns:a16="http://schemas.microsoft.com/office/drawing/2014/main" id="{3DF6752C-6387-B844-BF42-DC0502628DAF}"/>
              </a:ext>
            </a:extLst>
          </p:cNvPr>
          <p:cNvSpPr/>
          <p:nvPr/>
        </p:nvSpPr>
        <p:spPr>
          <a:xfrm>
            <a:off x="1129553" y="4391324"/>
            <a:ext cx="3146611" cy="1477328"/>
          </a:xfrm>
          <a:prstGeom prst="rect">
            <a:avLst/>
          </a:prstGeom>
        </p:spPr>
        <p:txBody>
          <a:bodyPr wrap="square">
            <a:spAutoFit/>
          </a:bodyPr>
          <a:lstStyle/>
          <a:p>
            <a:pPr fontAlgn="base"/>
            <a:r>
              <a:rPr lang="en-US"/>
              <a:t>add x2, x1, x3 //x2=x1+x3 </a:t>
            </a:r>
          </a:p>
          <a:p>
            <a:pPr fontAlgn="base"/>
            <a:r>
              <a:rPr lang="en-US"/>
              <a:t>and x5, x2, x3 //x5 = x2 &amp; x3 </a:t>
            </a:r>
          </a:p>
          <a:p>
            <a:pPr fontAlgn="base"/>
            <a:r>
              <a:rPr lang="en-US"/>
              <a:t>or x10, x2, x9 //x10 = x2 | x9 </a:t>
            </a:r>
          </a:p>
          <a:p>
            <a:pPr fontAlgn="base"/>
            <a:r>
              <a:rPr lang="en-US"/>
              <a:t>add x14, x2, x2 //x14 = x2+x2 </a:t>
            </a:r>
          </a:p>
          <a:p>
            <a:pPr fontAlgn="base"/>
            <a:r>
              <a:rPr lang="en-US"/>
              <a:t>add x15, x2, x12 //x15 = x2+x12</a:t>
            </a:r>
          </a:p>
        </p:txBody>
      </p:sp>
      <p:sp>
        <p:nvSpPr>
          <p:cNvPr id="6" name="Oval 5">
            <a:extLst>
              <a:ext uri="{FF2B5EF4-FFF2-40B4-BE49-F238E27FC236}">
                <a16:creationId xmlns:a16="http://schemas.microsoft.com/office/drawing/2014/main" id="{98205061-A7C3-084D-8DF9-2665160F9958}"/>
              </a:ext>
            </a:extLst>
          </p:cNvPr>
          <p:cNvSpPr/>
          <p:nvPr/>
        </p:nvSpPr>
        <p:spPr>
          <a:xfrm>
            <a:off x="7437718" y="2722282"/>
            <a:ext cx="3911600" cy="558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7A857B-D858-D642-8EEC-F764ACB81A23}"/>
              </a:ext>
            </a:extLst>
          </p:cNvPr>
          <p:cNvSpPr/>
          <p:nvPr/>
        </p:nvSpPr>
        <p:spPr>
          <a:xfrm>
            <a:off x="3708401" y="3091376"/>
            <a:ext cx="3911600" cy="558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992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7E40-09DB-AE42-84FE-28799025B7DD}"/>
              </a:ext>
            </a:extLst>
          </p:cNvPr>
          <p:cNvSpPr>
            <a:spLocks noGrp="1"/>
          </p:cNvSpPr>
          <p:nvPr>
            <p:ph type="title"/>
          </p:nvPr>
        </p:nvSpPr>
        <p:spPr/>
        <p:txBody>
          <a:bodyPr/>
          <a:lstStyle/>
          <a:p>
            <a:r>
              <a:rPr lang="en-US"/>
              <a:t>Q1.2</a:t>
            </a:r>
          </a:p>
        </p:txBody>
      </p:sp>
      <p:sp>
        <p:nvSpPr>
          <p:cNvPr id="3" name="Content Placeholder 2">
            <a:extLst>
              <a:ext uri="{FF2B5EF4-FFF2-40B4-BE49-F238E27FC236}">
                <a16:creationId xmlns:a16="http://schemas.microsoft.com/office/drawing/2014/main" id="{9A38977D-64E2-9041-A542-538B5D182414}"/>
              </a:ext>
            </a:extLst>
          </p:cNvPr>
          <p:cNvSpPr>
            <a:spLocks noGrp="1"/>
          </p:cNvSpPr>
          <p:nvPr>
            <p:ph idx="1"/>
          </p:nvPr>
        </p:nvSpPr>
        <p:spPr>
          <a:xfrm>
            <a:off x="838200" y="1825625"/>
            <a:ext cx="10515600" cy="4351338"/>
          </a:xfrm>
        </p:spPr>
        <p:txBody>
          <a:bodyPr>
            <a:normAutofit/>
          </a:bodyPr>
          <a:lstStyle/>
          <a:p>
            <a:pPr fontAlgn="base"/>
            <a:r>
              <a:rPr lang="en-US" sz="2000"/>
              <a:t>Answer=</a:t>
            </a:r>
            <a:r>
              <a:rPr lang="en-US" sz="2000">
                <a:solidFill>
                  <a:schemeClr val="accent6"/>
                </a:solidFill>
              </a:rPr>
              <a:t> n+#stages-1+#bubbles</a:t>
            </a:r>
            <a:endParaRPr lang="en-US" sz="2000"/>
          </a:p>
          <a:p>
            <a:pPr fontAlgn="base"/>
            <a:r>
              <a:rPr lang="en-US" sz="2000"/>
              <a:t>Are there any hazards?</a:t>
            </a:r>
          </a:p>
          <a:p>
            <a:pPr fontAlgn="base"/>
            <a:r>
              <a:rPr lang="en-US" sz="2000"/>
              <a:t>How many bubbles introduced by the hazard?</a:t>
            </a:r>
          </a:p>
          <a:p>
            <a:pPr fontAlgn="base"/>
            <a:endParaRPr lang="en-US" sz="2000"/>
          </a:p>
        </p:txBody>
      </p:sp>
      <p:sp>
        <p:nvSpPr>
          <p:cNvPr id="6" name="Rectangle 5">
            <a:extLst>
              <a:ext uri="{FF2B5EF4-FFF2-40B4-BE49-F238E27FC236}">
                <a16:creationId xmlns:a16="http://schemas.microsoft.com/office/drawing/2014/main" id="{A3BB4386-CF98-6644-A940-DB20F62FD398}"/>
              </a:ext>
            </a:extLst>
          </p:cNvPr>
          <p:cNvSpPr/>
          <p:nvPr/>
        </p:nvSpPr>
        <p:spPr>
          <a:xfrm>
            <a:off x="3021106" y="280829"/>
            <a:ext cx="3146611" cy="1477328"/>
          </a:xfrm>
          <a:prstGeom prst="rect">
            <a:avLst/>
          </a:prstGeom>
        </p:spPr>
        <p:txBody>
          <a:bodyPr wrap="square">
            <a:spAutoFit/>
          </a:bodyPr>
          <a:lstStyle/>
          <a:p>
            <a:pPr fontAlgn="base"/>
            <a:r>
              <a:rPr lang="en-US"/>
              <a:t>add x2, x1, x3 //x2=x1+x3 </a:t>
            </a:r>
          </a:p>
          <a:p>
            <a:pPr fontAlgn="base"/>
            <a:r>
              <a:rPr lang="en-US"/>
              <a:t>and x5, x2, x3 //x5 = x2 &amp; x3 </a:t>
            </a:r>
          </a:p>
          <a:p>
            <a:pPr fontAlgn="base"/>
            <a:r>
              <a:rPr lang="en-US"/>
              <a:t>or x10, x2, x9 //x10 = x2 | x9 </a:t>
            </a:r>
          </a:p>
          <a:p>
            <a:pPr fontAlgn="base"/>
            <a:r>
              <a:rPr lang="en-US"/>
              <a:t>add x14, x2, x2 //x14 = x2+x2 </a:t>
            </a:r>
          </a:p>
          <a:p>
            <a:pPr fontAlgn="base"/>
            <a:r>
              <a:rPr lang="en-US"/>
              <a:t>add x15, x2, x12 //x15 = x2+x12</a:t>
            </a:r>
          </a:p>
        </p:txBody>
      </p:sp>
      <p:cxnSp>
        <p:nvCxnSpPr>
          <p:cNvPr id="31" name="Straight Arrow Connector 30">
            <a:extLst>
              <a:ext uri="{FF2B5EF4-FFF2-40B4-BE49-F238E27FC236}">
                <a16:creationId xmlns:a16="http://schemas.microsoft.com/office/drawing/2014/main" id="{307C95BC-A21A-934F-B35D-99E05034CA92}"/>
              </a:ext>
            </a:extLst>
          </p:cNvPr>
          <p:cNvCxnSpPr/>
          <p:nvPr/>
        </p:nvCxnSpPr>
        <p:spPr>
          <a:xfrm>
            <a:off x="4805082" y="555812"/>
            <a:ext cx="268942" cy="152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21968079-0183-8249-9DB0-9AE6A56A0CA9}"/>
              </a:ext>
            </a:extLst>
          </p:cNvPr>
          <p:cNvCxnSpPr>
            <a:cxnSpLocks/>
          </p:cNvCxnSpPr>
          <p:nvPr/>
        </p:nvCxnSpPr>
        <p:spPr>
          <a:xfrm>
            <a:off x="4805082" y="555812"/>
            <a:ext cx="340659" cy="421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50" name="Group 49">
            <a:extLst>
              <a:ext uri="{FF2B5EF4-FFF2-40B4-BE49-F238E27FC236}">
                <a16:creationId xmlns:a16="http://schemas.microsoft.com/office/drawing/2014/main" id="{23D7BD7F-B4C9-1445-B9E5-012BC35CFC94}"/>
              </a:ext>
            </a:extLst>
          </p:cNvPr>
          <p:cNvGrpSpPr/>
          <p:nvPr/>
        </p:nvGrpSpPr>
        <p:grpSpPr>
          <a:xfrm>
            <a:off x="2164853" y="3081519"/>
            <a:ext cx="8241363" cy="1925783"/>
            <a:chOff x="2164853" y="3081519"/>
            <a:chExt cx="8241363" cy="1925783"/>
          </a:xfrm>
        </p:grpSpPr>
        <p:sp>
          <p:nvSpPr>
            <p:cNvPr id="9" name="Rectangle 8">
              <a:extLst>
                <a:ext uri="{FF2B5EF4-FFF2-40B4-BE49-F238E27FC236}">
                  <a16:creationId xmlns:a16="http://schemas.microsoft.com/office/drawing/2014/main" id="{1AD84C32-8C3E-C54B-8D58-7FA9522269AC}"/>
                </a:ext>
              </a:extLst>
            </p:cNvPr>
            <p:cNvSpPr/>
            <p:nvPr/>
          </p:nvSpPr>
          <p:spPr>
            <a:xfrm>
              <a:off x="8096198" y="3081519"/>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MEM</a:t>
              </a:r>
              <a:endParaRPr lang="en-US">
                <a:solidFill>
                  <a:schemeClr val="bg1"/>
                </a:solidFill>
              </a:endParaRPr>
            </a:p>
          </p:txBody>
        </p:sp>
        <p:sp>
          <p:nvSpPr>
            <p:cNvPr id="10" name="Rectangle 9">
              <a:extLst>
                <a:ext uri="{FF2B5EF4-FFF2-40B4-BE49-F238E27FC236}">
                  <a16:creationId xmlns:a16="http://schemas.microsoft.com/office/drawing/2014/main" id="{26C740A0-40BA-9F4B-A5D8-96EA8A9928CB}"/>
                </a:ext>
              </a:extLst>
            </p:cNvPr>
            <p:cNvSpPr/>
            <p:nvPr/>
          </p:nvSpPr>
          <p:spPr>
            <a:xfrm>
              <a:off x="2164853" y="3081519"/>
              <a:ext cx="1800493" cy="369332"/>
            </a:xfrm>
            <a:prstGeom prst="rect">
              <a:avLst/>
            </a:prstGeom>
          </p:spPr>
          <p:txBody>
            <a:bodyPr wrap="none">
              <a:spAutoFit/>
            </a:bodyPr>
            <a:lstStyle/>
            <a:p>
              <a:r>
                <a:rPr lang="en-US" altLang="zh-CN"/>
                <a:t>i1: </a:t>
              </a:r>
              <a:r>
                <a:rPr lang="en-US"/>
                <a:t>add x2, x1, x3 </a:t>
              </a:r>
              <a:endParaRPr lang="en-US" altLang="zh-CN"/>
            </a:p>
          </p:txBody>
        </p:sp>
        <p:sp>
          <p:nvSpPr>
            <p:cNvPr id="11" name="Rectangle 10">
              <a:extLst>
                <a:ext uri="{FF2B5EF4-FFF2-40B4-BE49-F238E27FC236}">
                  <a16:creationId xmlns:a16="http://schemas.microsoft.com/office/drawing/2014/main" id="{5E68AA96-1F41-6548-87E9-943C7489789B}"/>
                </a:ext>
              </a:extLst>
            </p:cNvPr>
            <p:cNvSpPr/>
            <p:nvPr/>
          </p:nvSpPr>
          <p:spPr>
            <a:xfrm>
              <a:off x="3478791" y="3887043"/>
              <a:ext cx="1800493" cy="369332"/>
            </a:xfrm>
            <a:prstGeom prst="rect">
              <a:avLst/>
            </a:prstGeom>
          </p:spPr>
          <p:txBody>
            <a:bodyPr wrap="none">
              <a:spAutoFit/>
            </a:bodyPr>
            <a:lstStyle/>
            <a:p>
              <a:r>
                <a:rPr lang="en-US" altLang="zh-CN"/>
                <a:t>i2: </a:t>
              </a:r>
              <a:r>
                <a:rPr lang="en-US"/>
                <a:t>and x5, x2, x3 </a:t>
              </a:r>
              <a:endParaRPr lang="en-US" altLang="zh-CN"/>
            </a:p>
          </p:txBody>
        </p:sp>
        <p:sp>
          <p:nvSpPr>
            <p:cNvPr id="12" name="Rectangle 11">
              <a:extLst>
                <a:ext uri="{FF2B5EF4-FFF2-40B4-BE49-F238E27FC236}">
                  <a16:creationId xmlns:a16="http://schemas.microsoft.com/office/drawing/2014/main" id="{B7F6D1D9-B22C-E449-89ED-9B0D84BFD477}"/>
                </a:ext>
              </a:extLst>
            </p:cNvPr>
            <p:cNvSpPr/>
            <p:nvPr/>
          </p:nvSpPr>
          <p:spPr>
            <a:xfrm>
              <a:off x="4902107" y="4636673"/>
              <a:ext cx="1765227" cy="369332"/>
            </a:xfrm>
            <a:prstGeom prst="rect">
              <a:avLst/>
            </a:prstGeom>
          </p:spPr>
          <p:txBody>
            <a:bodyPr wrap="none">
              <a:spAutoFit/>
            </a:bodyPr>
            <a:lstStyle/>
            <a:p>
              <a:r>
                <a:rPr lang="en-US" altLang="zh-CN"/>
                <a:t>i3: </a:t>
              </a:r>
              <a:r>
                <a:rPr lang="en-US"/>
                <a:t>or x10, x2, x9 </a:t>
              </a:r>
              <a:endParaRPr lang="en-US" altLang="zh-CN"/>
            </a:p>
          </p:txBody>
        </p:sp>
        <p:sp>
          <p:nvSpPr>
            <p:cNvPr id="13" name="Rectangle 12">
              <a:extLst>
                <a:ext uri="{FF2B5EF4-FFF2-40B4-BE49-F238E27FC236}">
                  <a16:creationId xmlns:a16="http://schemas.microsoft.com/office/drawing/2014/main" id="{2F943936-3B5B-C84D-8A76-7D9E192A8E9E}"/>
                </a:ext>
              </a:extLst>
            </p:cNvPr>
            <p:cNvSpPr/>
            <p:nvPr/>
          </p:nvSpPr>
          <p:spPr>
            <a:xfrm>
              <a:off x="3873727" y="3081519"/>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4" name="Rectangle 13">
              <a:extLst>
                <a:ext uri="{FF2B5EF4-FFF2-40B4-BE49-F238E27FC236}">
                  <a16:creationId xmlns:a16="http://schemas.microsoft.com/office/drawing/2014/main" id="{062155EF-8A20-164A-AC14-87659D53DAF1}"/>
                </a:ext>
              </a:extLst>
            </p:cNvPr>
            <p:cNvSpPr/>
            <p:nvPr/>
          </p:nvSpPr>
          <p:spPr>
            <a:xfrm>
              <a:off x="6690641" y="3081519"/>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5" name="Rectangle 14">
              <a:extLst>
                <a:ext uri="{FF2B5EF4-FFF2-40B4-BE49-F238E27FC236}">
                  <a16:creationId xmlns:a16="http://schemas.microsoft.com/office/drawing/2014/main" id="{3B2E022F-FFF8-AB4F-ACDF-BB10A350FAB4}"/>
                </a:ext>
              </a:extLst>
            </p:cNvPr>
            <p:cNvSpPr/>
            <p:nvPr/>
          </p:nvSpPr>
          <p:spPr>
            <a:xfrm>
              <a:off x="5676849" y="3082816"/>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6" name="Rectangle 15">
              <a:extLst>
                <a:ext uri="{FF2B5EF4-FFF2-40B4-BE49-F238E27FC236}">
                  <a16:creationId xmlns:a16="http://schemas.microsoft.com/office/drawing/2014/main" id="{2D691ECC-EBCF-F140-921A-77AD02D1675B}"/>
                </a:ext>
              </a:extLst>
            </p:cNvPr>
            <p:cNvSpPr/>
            <p:nvPr/>
          </p:nvSpPr>
          <p:spPr>
            <a:xfrm>
              <a:off x="9501756" y="3082879"/>
              <a:ext cx="506896" cy="556592"/>
            </a:xfrm>
            <a:prstGeom prst="rect">
              <a:avLst/>
            </a:prstGeom>
            <a:solidFill>
              <a:srgbClr val="FFD966"/>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WB</a:t>
              </a:r>
              <a:endParaRPr lang="en-US" sz="1200">
                <a:solidFill>
                  <a:schemeClr val="tx1"/>
                </a:solidFill>
              </a:endParaRPr>
            </a:p>
          </p:txBody>
        </p:sp>
        <p:sp>
          <p:nvSpPr>
            <p:cNvPr id="17" name="Rectangle 16">
              <a:extLst>
                <a:ext uri="{FF2B5EF4-FFF2-40B4-BE49-F238E27FC236}">
                  <a16:creationId xmlns:a16="http://schemas.microsoft.com/office/drawing/2014/main" id="{6B253E78-99B2-C44F-B682-28AEC6CAFD38}"/>
                </a:ext>
              </a:extLst>
            </p:cNvPr>
            <p:cNvSpPr/>
            <p:nvPr/>
          </p:nvSpPr>
          <p:spPr>
            <a:xfrm>
              <a:off x="5279284" y="3761937"/>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8" name="Rectangle 17">
              <a:extLst>
                <a:ext uri="{FF2B5EF4-FFF2-40B4-BE49-F238E27FC236}">
                  <a16:creationId xmlns:a16="http://schemas.microsoft.com/office/drawing/2014/main" id="{79675392-44A2-D644-A797-7542BA0FFAD3}"/>
                </a:ext>
              </a:extLst>
            </p:cNvPr>
            <p:cNvSpPr/>
            <p:nvPr/>
          </p:nvSpPr>
          <p:spPr>
            <a:xfrm>
              <a:off x="8096198" y="3761937"/>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9" name="Rectangle 18">
              <a:extLst>
                <a:ext uri="{FF2B5EF4-FFF2-40B4-BE49-F238E27FC236}">
                  <a16:creationId xmlns:a16="http://schemas.microsoft.com/office/drawing/2014/main" id="{D81C6FAE-BEA4-E549-9BEC-A6AD3910EC03}"/>
                </a:ext>
              </a:extLst>
            </p:cNvPr>
            <p:cNvSpPr/>
            <p:nvPr/>
          </p:nvSpPr>
          <p:spPr>
            <a:xfrm>
              <a:off x="7082406" y="3763234"/>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20" name="Rectangle 19">
              <a:extLst>
                <a:ext uri="{FF2B5EF4-FFF2-40B4-BE49-F238E27FC236}">
                  <a16:creationId xmlns:a16="http://schemas.microsoft.com/office/drawing/2014/main" id="{746BAB25-035F-0B4C-B437-86E9BB22FA9C}"/>
                </a:ext>
              </a:extLst>
            </p:cNvPr>
            <p:cNvSpPr/>
            <p:nvPr/>
          </p:nvSpPr>
          <p:spPr>
            <a:xfrm>
              <a:off x="9501755" y="3761937"/>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MEM</a:t>
              </a:r>
              <a:endParaRPr lang="en-US">
                <a:solidFill>
                  <a:schemeClr val="tx1"/>
                </a:solidFill>
              </a:endParaRPr>
            </a:p>
          </p:txBody>
        </p:sp>
        <p:sp>
          <p:nvSpPr>
            <p:cNvPr id="21" name="Rectangle 20">
              <a:extLst>
                <a:ext uri="{FF2B5EF4-FFF2-40B4-BE49-F238E27FC236}">
                  <a16:creationId xmlns:a16="http://schemas.microsoft.com/office/drawing/2014/main" id="{12DDD66B-C3A5-D943-B00E-84CA1CF5ED02}"/>
                </a:ext>
              </a:extLst>
            </p:cNvPr>
            <p:cNvSpPr/>
            <p:nvPr/>
          </p:nvSpPr>
          <p:spPr>
            <a:xfrm>
              <a:off x="6683382" y="4449413"/>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22" name="Rectangle 21">
              <a:extLst>
                <a:ext uri="{FF2B5EF4-FFF2-40B4-BE49-F238E27FC236}">
                  <a16:creationId xmlns:a16="http://schemas.microsoft.com/office/drawing/2014/main" id="{1EAED269-560F-B34F-9D34-00106BE9B5CF}"/>
                </a:ext>
              </a:extLst>
            </p:cNvPr>
            <p:cNvSpPr/>
            <p:nvPr/>
          </p:nvSpPr>
          <p:spPr>
            <a:xfrm>
              <a:off x="9500296" y="4449413"/>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EX</a:t>
              </a:r>
              <a:endParaRPr lang="en-US">
                <a:solidFill>
                  <a:schemeClr val="tx1"/>
                </a:solidFill>
              </a:endParaRPr>
            </a:p>
          </p:txBody>
        </p:sp>
        <p:sp>
          <p:nvSpPr>
            <p:cNvPr id="23" name="Rectangle 22">
              <a:extLst>
                <a:ext uri="{FF2B5EF4-FFF2-40B4-BE49-F238E27FC236}">
                  <a16:creationId xmlns:a16="http://schemas.microsoft.com/office/drawing/2014/main" id="{3EC7617A-9178-9447-9828-2FD93273071C}"/>
                </a:ext>
              </a:extLst>
            </p:cNvPr>
            <p:cNvSpPr/>
            <p:nvPr/>
          </p:nvSpPr>
          <p:spPr>
            <a:xfrm>
              <a:off x="8486504" y="4450710"/>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grpSp>
      <p:cxnSp>
        <p:nvCxnSpPr>
          <p:cNvPr id="38" name="Straight Arrow Connector 37">
            <a:extLst>
              <a:ext uri="{FF2B5EF4-FFF2-40B4-BE49-F238E27FC236}">
                <a16:creationId xmlns:a16="http://schemas.microsoft.com/office/drawing/2014/main" id="{C65DD2D4-ADA2-5849-AC79-3516A6E8FFFD}"/>
              </a:ext>
            </a:extLst>
          </p:cNvPr>
          <p:cNvCxnSpPr>
            <a:cxnSpLocks/>
          </p:cNvCxnSpPr>
          <p:nvPr/>
        </p:nvCxnSpPr>
        <p:spPr>
          <a:xfrm flipH="1">
            <a:off x="8781418" y="3416329"/>
            <a:ext cx="1234422" cy="13107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E390E807-E789-8C4C-8C5F-9E032DC0CCA9}"/>
              </a:ext>
            </a:extLst>
          </p:cNvPr>
          <p:cNvCxnSpPr>
            <a:cxnSpLocks/>
          </p:cNvCxnSpPr>
          <p:nvPr/>
        </p:nvCxnSpPr>
        <p:spPr>
          <a:xfrm flipH="1">
            <a:off x="7338100" y="3416329"/>
            <a:ext cx="2677740" cy="6204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7" name="Rounded Rectangular Callout 46">
            <a:extLst>
              <a:ext uri="{FF2B5EF4-FFF2-40B4-BE49-F238E27FC236}">
                <a16:creationId xmlns:a16="http://schemas.microsoft.com/office/drawing/2014/main" id="{17969928-1CCD-144E-8825-B0DD578C7DCE}"/>
              </a:ext>
            </a:extLst>
          </p:cNvPr>
          <p:cNvSpPr/>
          <p:nvPr/>
        </p:nvSpPr>
        <p:spPr>
          <a:xfrm>
            <a:off x="10121152" y="2268072"/>
            <a:ext cx="1568823" cy="896470"/>
          </a:xfrm>
          <a:prstGeom prst="wedgeRoundRectCallout">
            <a:avLst>
              <a:gd name="adj1" fmla="val -57892"/>
              <a:gd name="adj2" fmla="val 44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x2 is not written</a:t>
            </a:r>
            <a:r>
              <a:rPr lang="en-US" altLang="zh-CN"/>
              <a:t> back</a:t>
            </a:r>
            <a:r>
              <a:rPr lang="en-US"/>
              <a:t> until here</a:t>
            </a:r>
          </a:p>
        </p:txBody>
      </p:sp>
      <p:sp>
        <p:nvSpPr>
          <p:cNvPr id="48" name="Rounded Rectangular Callout 47">
            <a:extLst>
              <a:ext uri="{FF2B5EF4-FFF2-40B4-BE49-F238E27FC236}">
                <a16:creationId xmlns:a16="http://schemas.microsoft.com/office/drawing/2014/main" id="{FDBCCD96-1BAD-4F4E-ABC0-9943608F10DA}"/>
              </a:ext>
            </a:extLst>
          </p:cNvPr>
          <p:cNvSpPr/>
          <p:nvPr/>
        </p:nvSpPr>
        <p:spPr>
          <a:xfrm>
            <a:off x="7772687" y="5148072"/>
            <a:ext cx="1532677" cy="652093"/>
          </a:xfrm>
          <a:prstGeom prst="wedgeRoundRectCallout">
            <a:avLst>
              <a:gd name="adj1" fmla="val 20016"/>
              <a:gd name="adj2" fmla="val -697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x2 needs to be read here</a:t>
            </a:r>
          </a:p>
        </p:txBody>
      </p:sp>
      <p:sp>
        <p:nvSpPr>
          <p:cNvPr id="49" name="Rounded Rectangular Callout 48">
            <a:extLst>
              <a:ext uri="{FF2B5EF4-FFF2-40B4-BE49-F238E27FC236}">
                <a16:creationId xmlns:a16="http://schemas.microsoft.com/office/drawing/2014/main" id="{7FA2CC1B-53E4-AC41-A532-EF413CF08CA8}"/>
              </a:ext>
            </a:extLst>
          </p:cNvPr>
          <p:cNvSpPr/>
          <p:nvPr/>
        </p:nvSpPr>
        <p:spPr>
          <a:xfrm>
            <a:off x="5673732" y="5248376"/>
            <a:ext cx="1532677" cy="652093"/>
          </a:xfrm>
          <a:prstGeom prst="wedgeRoundRectCallout">
            <a:avLst>
              <a:gd name="adj1" fmla="val 46922"/>
              <a:gd name="adj2" fmla="val -1921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x2 needs to be read here</a:t>
            </a:r>
          </a:p>
        </p:txBody>
      </p:sp>
    </p:spTree>
    <p:extLst>
      <p:ext uri="{BB962C8B-B14F-4D97-AF65-F5344CB8AC3E}">
        <p14:creationId xmlns:p14="http://schemas.microsoft.com/office/powerpoint/2010/main" val="37681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P spid="47" grpId="0" animBg="1"/>
      <p:bldP spid="48" grpId="0" animBg="1"/>
      <p:bldP spid="4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7E40-09DB-AE42-84FE-28799025B7DD}"/>
              </a:ext>
            </a:extLst>
          </p:cNvPr>
          <p:cNvSpPr>
            <a:spLocks noGrp="1"/>
          </p:cNvSpPr>
          <p:nvPr>
            <p:ph type="title"/>
          </p:nvPr>
        </p:nvSpPr>
        <p:spPr/>
        <p:txBody>
          <a:bodyPr/>
          <a:lstStyle/>
          <a:p>
            <a:r>
              <a:rPr lang="en-US"/>
              <a:t>Q1.2</a:t>
            </a:r>
          </a:p>
        </p:txBody>
      </p:sp>
      <p:sp>
        <p:nvSpPr>
          <p:cNvPr id="3" name="Content Placeholder 2">
            <a:extLst>
              <a:ext uri="{FF2B5EF4-FFF2-40B4-BE49-F238E27FC236}">
                <a16:creationId xmlns:a16="http://schemas.microsoft.com/office/drawing/2014/main" id="{9A38977D-64E2-9041-A542-538B5D182414}"/>
              </a:ext>
            </a:extLst>
          </p:cNvPr>
          <p:cNvSpPr>
            <a:spLocks noGrp="1"/>
          </p:cNvSpPr>
          <p:nvPr>
            <p:ph idx="1"/>
          </p:nvPr>
        </p:nvSpPr>
        <p:spPr>
          <a:xfrm>
            <a:off x="838200" y="1825625"/>
            <a:ext cx="10515600" cy="4351338"/>
          </a:xfrm>
        </p:spPr>
        <p:txBody>
          <a:bodyPr>
            <a:normAutofit/>
          </a:bodyPr>
          <a:lstStyle/>
          <a:p>
            <a:pPr fontAlgn="base"/>
            <a:r>
              <a:rPr lang="en-US" sz="2000"/>
              <a:t>Answer=</a:t>
            </a:r>
            <a:r>
              <a:rPr lang="en-US" sz="2000">
                <a:solidFill>
                  <a:schemeClr val="accent6"/>
                </a:solidFill>
              </a:rPr>
              <a:t> n+#stages-1+#bubbles</a:t>
            </a:r>
            <a:endParaRPr lang="en-US" sz="2000"/>
          </a:p>
          <a:p>
            <a:pPr fontAlgn="base"/>
            <a:r>
              <a:rPr lang="en-US" sz="2000"/>
              <a:t>Are there any hazards?</a:t>
            </a:r>
          </a:p>
          <a:p>
            <a:pPr fontAlgn="base"/>
            <a:r>
              <a:rPr lang="en-US" sz="2000"/>
              <a:t>How many bubbles introduced by the hazard?</a:t>
            </a:r>
          </a:p>
          <a:p>
            <a:pPr lvl="1" fontAlgn="base"/>
            <a:r>
              <a:rPr lang="en-US" sz="1800">
                <a:solidFill>
                  <a:schemeClr val="accent6"/>
                </a:solidFill>
              </a:rPr>
              <a:t>2</a:t>
            </a:r>
          </a:p>
          <a:p>
            <a:pPr fontAlgn="base"/>
            <a:r>
              <a:rPr lang="en-US" sz="2000"/>
              <a:t>No hazards afterwards</a:t>
            </a:r>
          </a:p>
          <a:p>
            <a:pPr fontAlgn="base"/>
            <a:r>
              <a:rPr lang="en-US" sz="2000"/>
              <a:t>answer=9+</a:t>
            </a:r>
            <a:r>
              <a:rPr lang="en-US" sz="2000">
                <a:solidFill>
                  <a:schemeClr val="accent6"/>
                </a:solidFill>
              </a:rPr>
              <a:t>2</a:t>
            </a:r>
            <a:r>
              <a:rPr lang="en-US" sz="2000"/>
              <a:t>=11</a:t>
            </a:r>
          </a:p>
        </p:txBody>
      </p:sp>
      <p:sp>
        <p:nvSpPr>
          <p:cNvPr id="6" name="Rectangle 5">
            <a:extLst>
              <a:ext uri="{FF2B5EF4-FFF2-40B4-BE49-F238E27FC236}">
                <a16:creationId xmlns:a16="http://schemas.microsoft.com/office/drawing/2014/main" id="{A3BB4386-CF98-6644-A940-DB20F62FD398}"/>
              </a:ext>
            </a:extLst>
          </p:cNvPr>
          <p:cNvSpPr/>
          <p:nvPr/>
        </p:nvSpPr>
        <p:spPr>
          <a:xfrm>
            <a:off x="3021106" y="280829"/>
            <a:ext cx="3146611" cy="1477328"/>
          </a:xfrm>
          <a:prstGeom prst="rect">
            <a:avLst/>
          </a:prstGeom>
        </p:spPr>
        <p:txBody>
          <a:bodyPr wrap="square">
            <a:spAutoFit/>
          </a:bodyPr>
          <a:lstStyle/>
          <a:p>
            <a:pPr fontAlgn="base"/>
            <a:r>
              <a:rPr lang="en-US"/>
              <a:t>add x2, x1, x3 //x2=x1+x3 </a:t>
            </a:r>
          </a:p>
          <a:p>
            <a:pPr fontAlgn="base"/>
            <a:r>
              <a:rPr lang="en-US"/>
              <a:t>and x5, x2, x3 //x5 = x2 &amp; x3 </a:t>
            </a:r>
          </a:p>
          <a:p>
            <a:pPr fontAlgn="base"/>
            <a:r>
              <a:rPr lang="en-US"/>
              <a:t>or x10, x2, x9 //x10 = x2 | x9 </a:t>
            </a:r>
          </a:p>
          <a:p>
            <a:pPr fontAlgn="base"/>
            <a:r>
              <a:rPr lang="en-US"/>
              <a:t>add x14, x2, x2 //x14 = x2+x2 </a:t>
            </a:r>
          </a:p>
          <a:p>
            <a:pPr fontAlgn="base"/>
            <a:r>
              <a:rPr lang="en-US"/>
              <a:t>add x15, x2, x12 //x15 = x2+x12</a:t>
            </a:r>
          </a:p>
        </p:txBody>
      </p:sp>
      <p:cxnSp>
        <p:nvCxnSpPr>
          <p:cNvPr id="31" name="Straight Arrow Connector 30">
            <a:extLst>
              <a:ext uri="{FF2B5EF4-FFF2-40B4-BE49-F238E27FC236}">
                <a16:creationId xmlns:a16="http://schemas.microsoft.com/office/drawing/2014/main" id="{307C95BC-A21A-934F-B35D-99E05034CA92}"/>
              </a:ext>
            </a:extLst>
          </p:cNvPr>
          <p:cNvCxnSpPr/>
          <p:nvPr/>
        </p:nvCxnSpPr>
        <p:spPr>
          <a:xfrm>
            <a:off x="4805082" y="555812"/>
            <a:ext cx="268942" cy="152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21968079-0183-8249-9DB0-9AE6A56A0CA9}"/>
              </a:ext>
            </a:extLst>
          </p:cNvPr>
          <p:cNvCxnSpPr>
            <a:cxnSpLocks/>
          </p:cNvCxnSpPr>
          <p:nvPr/>
        </p:nvCxnSpPr>
        <p:spPr>
          <a:xfrm>
            <a:off x="4805082" y="555812"/>
            <a:ext cx="340659" cy="421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44" name="Group 43">
            <a:extLst>
              <a:ext uri="{FF2B5EF4-FFF2-40B4-BE49-F238E27FC236}">
                <a16:creationId xmlns:a16="http://schemas.microsoft.com/office/drawing/2014/main" id="{FBC69F8E-F7E9-6246-831B-CAB3BC7CF222}"/>
              </a:ext>
            </a:extLst>
          </p:cNvPr>
          <p:cNvGrpSpPr/>
          <p:nvPr/>
        </p:nvGrpSpPr>
        <p:grpSpPr>
          <a:xfrm>
            <a:off x="3831963" y="3034006"/>
            <a:ext cx="8051690" cy="3276223"/>
            <a:chOff x="3831963" y="3034006"/>
            <a:chExt cx="8051690" cy="3276223"/>
          </a:xfrm>
        </p:grpSpPr>
        <p:sp>
          <p:nvSpPr>
            <p:cNvPr id="9" name="Rectangle 8">
              <a:extLst>
                <a:ext uri="{FF2B5EF4-FFF2-40B4-BE49-F238E27FC236}">
                  <a16:creationId xmlns:a16="http://schemas.microsoft.com/office/drawing/2014/main" id="{1AD84C32-8C3E-C54B-8D58-7FA9522269AC}"/>
                </a:ext>
              </a:extLst>
            </p:cNvPr>
            <p:cNvSpPr/>
            <p:nvPr/>
          </p:nvSpPr>
          <p:spPr>
            <a:xfrm>
              <a:off x="8745651" y="3034006"/>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MEM</a:t>
              </a:r>
              <a:endParaRPr lang="en-US">
                <a:solidFill>
                  <a:schemeClr val="bg1"/>
                </a:solidFill>
              </a:endParaRPr>
            </a:p>
          </p:txBody>
        </p:sp>
        <p:sp>
          <p:nvSpPr>
            <p:cNvPr id="10" name="Rectangle 9">
              <a:extLst>
                <a:ext uri="{FF2B5EF4-FFF2-40B4-BE49-F238E27FC236}">
                  <a16:creationId xmlns:a16="http://schemas.microsoft.com/office/drawing/2014/main" id="{26C740A0-40BA-9F4B-A5D8-96EA8A9928CB}"/>
                </a:ext>
              </a:extLst>
            </p:cNvPr>
            <p:cNvSpPr/>
            <p:nvPr/>
          </p:nvSpPr>
          <p:spPr>
            <a:xfrm>
              <a:off x="3831963" y="3066980"/>
              <a:ext cx="354584" cy="369332"/>
            </a:xfrm>
            <a:prstGeom prst="rect">
              <a:avLst/>
            </a:prstGeom>
          </p:spPr>
          <p:txBody>
            <a:bodyPr wrap="none">
              <a:spAutoFit/>
            </a:bodyPr>
            <a:lstStyle/>
            <a:p>
              <a:r>
                <a:rPr lang="en-US" altLang="zh-CN"/>
                <a:t>i1</a:t>
              </a:r>
            </a:p>
          </p:txBody>
        </p:sp>
        <p:sp>
          <p:nvSpPr>
            <p:cNvPr id="11" name="Rectangle 10">
              <a:extLst>
                <a:ext uri="{FF2B5EF4-FFF2-40B4-BE49-F238E27FC236}">
                  <a16:creationId xmlns:a16="http://schemas.microsoft.com/office/drawing/2014/main" id="{5E68AA96-1F41-6548-87E9-943C7489789B}"/>
                </a:ext>
              </a:extLst>
            </p:cNvPr>
            <p:cNvSpPr/>
            <p:nvPr/>
          </p:nvSpPr>
          <p:spPr>
            <a:xfrm>
              <a:off x="4523180" y="3867415"/>
              <a:ext cx="840295" cy="369332"/>
            </a:xfrm>
            <a:prstGeom prst="rect">
              <a:avLst/>
            </a:prstGeom>
          </p:spPr>
          <p:txBody>
            <a:bodyPr wrap="none">
              <a:spAutoFit/>
            </a:bodyPr>
            <a:lstStyle/>
            <a:p>
              <a:r>
                <a:rPr lang="en-US" altLang="zh-CN"/>
                <a:t>bubble</a:t>
              </a:r>
            </a:p>
          </p:txBody>
        </p:sp>
        <p:sp>
          <p:nvSpPr>
            <p:cNvPr id="12" name="Rectangle 11">
              <a:extLst>
                <a:ext uri="{FF2B5EF4-FFF2-40B4-BE49-F238E27FC236}">
                  <a16:creationId xmlns:a16="http://schemas.microsoft.com/office/drawing/2014/main" id="{B7F6D1D9-B22C-E449-89ED-9B0D84BFD477}"/>
                </a:ext>
              </a:extLst>
            </p:cNvPr>
            <p:cNvSpPr/>
            <p:nvPr/>
          </p:nvSpPr>
          <p:spPr>
            <a:xfrm>
              <a:off x="6125897" y="4582866"/>
              <a:ext cx="840295" cy="369332"/>
            </a:xfrm>
            <a:prstGeom prst="rect">
              <a:avLst/>
            </a:prstGeom>
          </p:spPr>
          <p:txBody>
            <a:bodyPr wrap="none">
              <a:spAutoFit/>
            </a:bodyPr>
            <a:lstStyle/>
            <a:p>
              <a:r>
                <a:rPr lang="en-US" altLang="zh-CN"/>
                <a:t>bubble</a:t>
              </a:r>
            </a:p>
          </p:txBody>
        </p:sp>
        <p:sp>
          <p:nvSpPr>
            <p:cNvPr id="13" name="Rectangle 12">
              <a:extLst>
                <a:ext uri="{FF2B5EF4-FFF2-40B4-BE49-F238E27FC236}">
                  <a16:creationId xmlns:a16="http://schemas.microsoft.com/office/drawing/2014/main" id="{2F943936-3B5B-C84D-8A76-7D9E192A8E9E}"/>
                </a:ext>
              </a:extLst>
            </p:cNvPr>
            <p:cNvSpPr/>
            <p:nvPr/>
          </p:nvSpPr>
          <p:spPr>
            <a:xfrm>
              <a:off x="4523180" y="3034006"/>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4" name="Rectangle 13">
              <a:extLst>
                <a:ext uri="{FF2B5EF4-FFF2-40B4-BE49-F238E27FC236}">
                  <a16:creationId xmlns:a16="http://schemas.microsoft.com/office/drawing/2014/main" id="{062155EF-8A20-164A-AC14-87659D53DAF1}"/>
                </a:ext>
              </a:extLst>
            </p:cNvPr>
            <p:cNvSpPr/>
            <p:nvPr/>
          </p:nvSpPr>
          <p:spPr>
            <a:xfrm>
              <a:off x="7340094" y="3034006"/>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5" name="Rectangle 14">
              <a:extLst>
                <a:ext uri="{FF2B5EF4-FFF2-40B4-BE49-F238E27FC236}">
                  <a16:creationId xmlns:a16="http://schemas.microsoft.com/office/drawing/2014/main" id="{3B2E022F-FFF8-AB4F-ACDF-BB10A350FAB4}"/>
                </a:ext>
              </a:extLst>
            </p:cNvPr>
            <p:cNvSpPr/>
            <p:nvPr/>
          </p:nvSpPr>
          <p:spPr>
            <a:xfrm>
              <a:off x="6326302" y="3035303"/>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16" name="Rectangle 15">
              <a:extLst>
                <a:ext uri="{FF2B5EF4-FFF2-40B4-BE49-F238E27FC236}">
                  <a16:creationId xmlns:a16="http://schemas.microsoft.com/office/drawing/2014/main" id="{2D691ECC-EBCF-F140-921A-77AD02D1675B}"/>
                </a:ext>
              </a:extLst>
            </p:cNvPr>
            <p:cNvSpPr/>
            <p:nvPr/>
          </p:nvSpPr>
          <p:spPr>
            <a:xfrm>
              <a:off x="10151209" y="3035366"/>
              <a:ext cx="506896" cy="556592"/>
            </a:xfrm>
            <a:prstGeom prst="rect">
              <a:avLst/>
            </a:prstGeom>
            <a:solidFill>
              <a:srgbClr val="FFD966"/>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WB</a:t>
              </a:r>
              <a:endParaRPr lang="en-US" sz="1200">
                <a:solidFill>
                  <a:schemeClr val="tx1"/>
                </a:solidFill>
              </a:endParaRPr>
            </a:p>
          </p:txBody>
        </p:sp>
        <p:sp>
          <p:nvSpPr>
            <p:cNvPr id="17" name="Rectangle 16">
              <a:extLst>
                <a:ext uri="{FF2B5EF4-FFF2-40B4-BE49-F238E27FC236}">
                  <a16:creationId xmlns:a16="http://schemas.microsoft.com/office/drawing/2014/main" id="{6B253E78-99B2-C44F-B682-28AEC6CAFD38}"/>
                </a:ext>
              </a:extLst>
            </p:cNvPr>
            <p:cNvSpPr/>
            <p:nvPr/>
          </p:nvSpPr>
          <p:spPr>
            <a:xfrm>
              <a:off x="5928737" y="3714424"/>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18" name="Rectangle 17">
              <a:extLst>
                <a:ext uri="{FF2B5EF4-FFF2-40B4-BE49-F238E27FC236}">
                  <a16:creationId xmlns:a16="http://schemas.microsoft.com/office/drawing/2014/main" id="{79675392-44A2-D644-A797-7542BA0FFAD3}"/>
                </a:ext>
              </a:extLst>
            </p:cNvPr>
            <p:cNvSpPr/>
            <p:nvPr/>
          </p:nvSpPr>
          <p:spPr>
            <a:xfrm>
              <a:off x="8745651" y="3714424"/>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EX</a:t>
              </a:r>
              <a:endParaRPr lang="en-US">
                <a:solidFill>
                  <a:schemeClr val="bg1"/>
                </a:solidFill>
              </a:endParaRPr>
            </a:p>
          </p:txBody>
        </p:sp>
        <p:sp>
          <p:nvSpPr>
            <p:cNvPr id="19" name="Rectangle 18">
              <a:extLst>
                <a:ext uri="{FF2B5EF4-FFF2-40B4-BE49-F238E27FC236}">
                  <a16:creationId xmlns:a16="http://schemas.microsoft.com/office/drawing/2014/main" id="{D81C6FAE-BEA4-E549-9BEC-A6AD3910EC03}"/>
                </a:ext>
              </a:extLst>
            </p:cNvPr>
            <p:cNvSpPr/>
            <p:nvPr/>
          </p:nvSpPr>
          <p:spPr>
            <a:xfrm>
              <a:off x="7731859" y="3715721"/>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20" name="Rectangle 19">
              <a:extLst>
                <a:ext uri="{FF2B5EF4-FFF2-40B4-BE49-F238E27FC236}">
                  <a16:creationId xmlns:a16="http://schemas.microsoft.com/office/drawing/2014/main" id="{746BAB25-035F-0B4C-B437-86E9BB22FA9C}"/>
                </a:ext>
              </a:extLst>
            </p:cNvPr>
            <p:cNvSpPr/>
            <p:nvPr/>
          </p:nvSpPr>
          <p:spPr>
            <a:xfrm>
              <a:off x="10151208" y="3714424"/>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MEM</a:t>
              </a:r>
              <a:endParaRPr lang="en-US">
                <a:solidFill>
                  <a:schemeClr val="tx1"/>
                </a:solidFill>
              </a:endParaRPr>
            </a:p>
          </p:txBody>
        </p:sp>
        <p:sp>
          <p:nvSpPr>
            <p:cNvPr id="21" name="Rectangle 20">
              <a:extLst>
                <a:ext uri="{FF2B5EF4-FFF2-40B4-BE49-F238E27FC236}">
                  <a16:creationId xmlns:a16="http://schemas.microsoft.com/office/drawing/2014/main" id="{12DDD66B-C3A5-D943-B00E-84CA1CF5ED02}"/>
                </a:ext>
              </a:extLst>
            </p:cNvPr>
            <p:cNvSpPr/>
            <p:nvPr/>
          </p:nvSpPr>
          <p:spPr>
            <a:xfrm>
              <a:off x="7332835" y="4401900"/>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22" name="Rectangle 21">
              <a:extLst>
                <a:ext uri="{FF2B5EF4-FFF2-40B4-BE49-F238E27FC236}">
                  <a16:creationId xmlns:a16="http://schemas.microsoft.com/office/drawing/2014/main" id="{1EAED269-560F-B34F-9D34-00106BE9B5CF}"/>
                </a:ext>
              </a:extLst>
            </p:cNvPr>
            <p:cNvSpPr/>
            <p:nvPr/>
          </p:nvSpPr>
          <p:spPr>
            <a:xfrm>
              <a:off x="10149749" y="4401900"/>
              <a:ext cx="904461" cy="556592"/>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EX</a:t>
              </a:r>
              <a:endParaRPr lang="en-US">
                <a:solidFill>
                  <a:schemeClr val="tx1"/>
                </a:solidFill>
              </a:endParaRPr>
            </a:p>
          </p:txBody>
        </p:sp>
        <p:sp>
          <p:nvSpPr>
            <p:cNvPr id="23" name="Rectangle 22">
              <a:extLst>
                <a:ext uri="{FF2B5EF4-FFF2-40B4-BE49-F238E27FC236}">
                  <a16:creationId xmlns:a16="http://schemas.microsoft.com/office/drawing/2014/main" id="{3EC7617A-9178-9447-9828-2FD93273071C}"/>
                </a:ext>
              </a:extLst>
            </p:cNvPr>
            <p:cNvSpPr/>
            <p:nvPr/>
          </p:nvSpPr>
          <p:spPr>
            <a:xfrm>
              <a:off x="9135957" y="4403197"/>
              <a:ext cx="506896"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sp>
          <p:nvSpPr>
            <p:cNvPr id="24" name="Rectangle 23">
              <a:extLst>
                <a:ext uri="{FF2B5EF4-FFF2-40B4-BE49-F238E27FC236}">
                  <a16:creationId xmlns:a16="http://schemas.microsoft.com/office/drawing/2014/main" id="{3210BF38-CE0F-604E-B407-CB6DEB07C431}"/>
                </a:ext>
              </a:extLst>
            </p:cNvPr>
            <p:cNvSpPr/>
            <p:nvPr/>
          </p:nvSpPr>
          <p:spPr>
            <a:xfrm>
              <a:off x="7889971" y="5261839"/>
              <a:ext cx="354584" cy="369332"/>
            </a:xfrm>
            <a:prstGeom prst="rect">
              <a:avLst/>
            </a:prstGeom>
          </p:spPr>
          <p:txBody>
            <a:bodyPr wrap="none">
              <a:spAutoFit/>
            </a:bodyPr>
            <a:lstStyle/>
            <a:p>
              <a:r>
                <a:rPr lang="en-US" altLang="zh-CN">
                  <a:solidFill>
                    <a:srgbClr val="FF0000"/>
                  </a:solidFill>
                </a:rPr>
                <a:t>i2</a:t>
              </a:r>
            </a:p>
          </p:txBody>
        </p:sp>
        <p:sp>
          <p:nvSpPr>
            <p:cNvPr id="25" name="Rectangle 24">
              <a:extLst>
                <a:ext uri="{FF2B5EF4-FFF2-40B4-BE49-F238E27FC236}">
                  <a16:creationId xmlns:a16="http://schemas.microsoft.com/office/drawing/2014/main" id="{F565F341-1681-C942-8249-FB177621D3CE}"/>
                </a:ext>
              </a:extLst>
            </p:cNvPr>
            <p:cNvSpPr/>
            <p:nvPr/>
          </p:nvSpPr>
          <p:spPr>
            <a:xfrm>
              <a:off x="8745651" y="5074579"/>
              <a:ext cx="904461"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IF</a:t>
              </a:r>
              <a:endParaRPr lang="en-US">
                <a:solidFill>
                  <a:schemeClr val="bg1"/>
                </a:solidFill>
              </a:endParaRPr>
            </a:p>
          </p:txBody>
        </p:sp>
        <p:sp>
          <p:nvSpPr>
            <p:cNvPr id="26" name="Rectangle 25">
              <a:extLst>
                <a:ext uri="{FF2B5EF4-FFF2-40B4-BE49-F238E27FC236}">
                  <a16:creationId xmlns:a16="http://schemas.microsoft.com/office/drawing/2014/main" id="{80D33DDC-261C-2747-83C5-769C8A8086EE}"/>
                </a:ext>
              </a:extLst>
            </p:cNvPr>
            <p:cNvSpPr/>
            <p:nvPr/>
          </p:nvSpPr>
          <p:spPr>
            <a:xfrm>
              <a:off x="10658105" y="5075876"/>
              <a:ext cx="397564" cy="556592"/>
            </a:xfrm>
            <a:prstGeom prst="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a:solidFill>
                    <a:schemeClr val="tx1"/>
                  </a:solidFill>
                </a:rPr>
                <a:t>ID</a:t>
              </a:r>
              <a:endParaRPr lang="en-US">
                <a:solidFill>
                  <a:schemeClr val="tx1"/>
                </a:solidFill>
              </a:endParaRPr>
            </a:p>
          </p:txBody>
        </p:sp>
        <p:cxnSp>
          <p:nvCxnSpPr>
            <p:cNvPr id="27" name="Straight Connector 26">
              <a:extLst>
                <a:ext uri="{FF2B5EF4-FFF2-40B4-BE49-F238E27FC236}">
                  <a16:creationId xmlns:a16="http://schemas.microsoft.com/office/drawing/2014/main" id="{DABC1860-C3F8-F94B-B612-E6E2F5FB7FF7}"/>
                </a:ext>
              </a:extLst>
            </p:cNvPr>
            <p:cNvCxnSpPr>
              <a:cxnSpLocks/>
            </p:cNvCxnSpPr>
            <p:nvPr/>
          </p:nvCxnSpPr>
          <p:spPr>
            <a:xfrm>
              <a:off x="10658055" y="3107277"/>
              <a:ext cx="50" cy="2523894"/>
            </a:xfrm>
            <a:prstGeom prst="line">
              <a:avLst/>
            </a:prstGeom>
            <a:ln w="28575">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FABCB47-D3B7-8D40-BE64-4EEA83C06987}"/>
                </a:ext>
              </a:extLst>
            </p:cNvPr>
            <p:cNvSpPr/>
            <p:nvPr/>
          </p:nvSpPr>
          <p:spPr>
            <a:xfrm>
              <a:off x="9294069" y="5940897"/>
              <a:ext cx="354584" cy="369332"/>
            </a:xfrm>
            <a:prstGeom prst="rect">
              <a:avLst/>
            </a:prstGeom>
          </p:spPr>
          <p:txBody>
            <a:bodyPr wrap="none">
              <a:spAutoFit/>
            </a:bodyPr>
            <a:lstStyle/>
            <a:p>
              <a:r>
                <a:rPr lang="en-US" altLang="zh-CN">
                  <a:solidFill>
                    <a:srgbClr val="FF0000"/>
                  </a:solidFill>
                </a:rPr>
                <a:t>i3</a:t>
              </a:r>
            </a:p>
          </p:txBody>
        </p:sp>
        <p:sp>
          <p:nvSpPr>
            <p:cNvPr id="36" name="Rectangle 35">
              <a:extLst>
                <a:ext uri="{FF2B5EF4-FFF2-40B4-BE49-F238E27FC236}">
                  <a16:creationId xmlns:a16="http://schemas.microsoft.com/office/drawing/2014/main" id="{9BEB6747-9704-DC43-A0F4-637F62A24E25}"/>
                </a:ext>
              </a:extLst>
            </p:cNvPr>
            <p:cNvSpPr/>
            <p:nvPr/>
          </p:nvSpPr>
          <p:spPr>
            <a:xfrm>
              <a:off x="10149749" y="5753637"/>
              <a:ext cx="904461" cy="556592"/>
            </a:xfrm>
            <a:prstGeom prst="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a:solidFill>
                    <a:schemeClr val="tx1"/>
                  </a:solidFill>
                </a:rPr>
                <a:t>IF</a:t>
              </a:r>
              <a:endParaRPr lang="en-US">
                <a:solidFill>
                  <a:schemeClr val="tx1"/>
                </a:solidFill>
              </a:endParaRPr>
            </a:p>
          </p:txBody>
        </p:sp>
        <p:sp>
          <p:nvSpPr>
            <p:cNvPr id="37" name="Rectangle 36">
              <a:extLst>
                <a:ext uri="{FF2B5EF4-FFF2-40B4-BE49-F238E27FC236}">
                  <a16:creationId xmlns:a16="http://schemas.microsoft.com/office/drawing/2014/main" id="{C91B0BE2-63F9-BF4D-8A51-290FF4A3D923}"/>
                </a:ext>
              </a:extLst>
            </p:cNvPr>
            <p:cNvSpPr/>
            <p:nvPr/>
          </p:nvSpPr>
          <p:spPr>
            <a:xfrm>
              <a:off x="11486089" y="5753637"/>
              <a:ext cx="397564" cy="556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rPr>
                <a:t>ID</a:t>
              </a:r>
              <a:endParaRPr lang="en-US">
                <a:solidFill>
                  <a:schemeClr val="bg1"/>
                </a:solidFill>
              </a:endParaRPr>
            </a:p>
          </p:txBody>
        </p:sp>
      </p:grpSp>
      <p:cxnSp>
        <p:nvCxnSpPr>
          <p:cNvPr id="38" name="Straight Arrow Connector 37">
            <a:extLst>
              <a:ext uri="{FF2B5EF4-FFF2-40B4-BE49-F238E27FC236}">
                <a16:creationId xmlns:a16="http://schemas.microsoft.com/office/drawing/2014/main" id="{C65DD2D4-ADA2-5849-AC79-3516A6E8FFFD}"/>
              </a:ext>
            </a:extLst>
          </p:cNvPr>
          <p:cNvCxnSpPr>
            <a:cxnSpLocks/>
          </p:cNvCxnSpPr>
          <p:nvPr/>
        </p:nvCxnSpPr>
        <p:spPr>
          <a:xfrm>
            <a:off x="10665293" y="3368816"/>
            <a:ext cx="1000755" cy="2572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E390E807-E789-8C4C-8C5F-9E032DC0CCA9}"/>
              </a:ext>
            </a:extLst>
          </p:cNvPr>
          <p:cNvCxnSpPr>
            <a:cxnSpLocks/>
          </p:cNvCxnSpPr>
          <p:nvPr/>
        </p:nvCxnSpPr>
        <p:spPr>
          <a:xfrm>
            <a:off x="10665293" y="3368816"/>
            <a:ext cx="170330" cy="19741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5313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EB8D-8B51-064C-968E-ED9758F5CF9B}"/>
              </a:ext>
            </a:extLst>
          </p:cNvPr>
          <p:cNvSpPr>
            <a:spLocks noGrp="1"/>
          </p:cNvSpPr>
          <p:nvPr>
            <p:ph type="title"/>
          </p:nvPr>
        </p:nvSpPr>
        <p:spPr/>
        <p:txBody>
          <a:bodyPr/>
          <a:lstStyle/>
          <a:p>
            <a:r>
              <a:rPr lang="en-US"/>
              <a:t>Q1.3</a:t>
            </a:r>
          </a:p>
        </p:txBody>
      </p:sp>
      <p:sp>
        <p:nvSpPr>
          <p:cNvPr id="3" name="Content Placeholder 2">
            <a:extLst>
              <a:ext uri="{FF2B5EF4-FFF2-40B4-BE49-F238E27FC236}">
                <a16:creationId xmlns:a16="http://schemas.microsoft.com/office/drawing/2014/main" id="{CE8F03C5-1D2F-264B-921A-F39A2C04EEEE}"/>
              </a:ext>
            </a:extLst>
          </p:cNvPr>
          <p:cNvSpPr>
            <a:spLocks noGrp="1"/>
          </p:cNvSpPr>
          <p:nvPr>
            <p:ph idx="1"/>
          </p:nvPr>
        </p:nvSpPr>
        <p:spPr/>
        <p:txBody>
          <a:bodyPr>
            <a:normAutofit/>
          </a:bodyPr>
          <a:lstStyle/>
          <a:p>
            <a:pPr fontAlgn="base"/>
            <a:r>
              <a:rPr lang="en-US"/>
              <a:t>Consider yet another sequence of instructions:</a:t>
            </a:r>
          </a:p>
          <a:p>
            <a:pPr fontAlgn="base"/>
            <a:r>
              <a:rPr lang="en-US"/>
              <a:t>How many clock cycles are needed to execute the above instruction sequence? Like before, we assume the pipeline does not perform forwarding but only relies on stalls (aka inserting bubbles) to handle hazard. We also assume that one can read the data written to the register in the same cycle.</a:t>
            </a:r>
          </a:p>
          <a:p>
            <a:pPr fontAlgn="base"/>
            <a:r>
              <a:rPr lang="en-US">
                <a:solidFill>
                  <a:schemeClr val="accent5"/>
                </a:solidFill>
              </a:rPr>
              <a:t>same as previous question: need to postpone i2’s ID until i1’s WB’s cycle</a:t>
            </a:r>
          </a:p>
          <a:p>
            <a:pPr fontAlgn="base"/>
            <a:r>
              <a:rPr lang="en-US">
                <a:solidFill>
                  <a:srgbClr val="FF0000"/>
                </a:solidFill>
              </a:rPr>
              <a:t>11</a:t>
            </a:r>
          </a:p>
        </p:txBody>
      </p:sp>
      <p:sp>
        <p:nvSpPr>
          <p:cNvPr id="4" name="Slide Number Placeholder 3">
            <a:extLst>
              <a:ext uri="{FF2B5EF4-FFF2-40B4-BE49-F238E27FC236}">
                <a16:creationId xmlns:a16="http://schemas.microsoft.com/office/drawing/2014/main" id="{7C2B3B3D-EC38-AC41-9F95-2E87B517585B}"/>
              </a:ext>
            </a:extLst>
          </p:cNvPr>
          <p:cNvSpPr>
            <a:spLocks noGrp="1"/>
          </p:cNvSpPr>
          <p:nvPr>
            <p:ph type="sldNum" sz="quarter" idx="12"/>
          </p:nvPr>
        </p:nvSpPr>
        <p:spPr/>
        <p:txBody>
          <a:bodyPr/>
          <a:lstStyle/>
          <a:p>
            <a:fld id="{8D4EC0DA-4BF5-A643-9CB7-B11B04F56005}" type="slidenum">
              <a:rPr lang="en-US" smtClean="0"/>
              <a:pPr/>
              <a:t>98</a:t>
            </a:fld>
            <a:endParaRPr lang="en-US"/>
          </a:p>
        </p:txBody>
      </p:sp>
      <p:sp>
        <p:nvSpPr>
          <p:cNvPr id="5" name="Rectangle 4">
            <a:extLst>
              <a:ext uri="{FF2B5EF4-FFF2-40B4-BE49-F238E27FC236}">
                <a16:creationId xmlns:a16="http://schemas.microsoft.com/office/drawing/2014/main" id="{DE133AC8-1D11-8845-8008-2D35B386C4BB}"/>
              </a:ext>
            </a:extLst>
          </p:cNvPr>
          <p:cNvSpPr/>
          <p:nvPr/>
        </p:nvSpPr>
        <p:spPr>
          <a:xfrm>
            <a:off x="4948518" y="345869"/>
            <a:ext cx="6096000" cy="1477328"/>
          </a:xfrm>
          <a:prstGeom prst="rect">
            <a:avLst/>
          </a:prstGeom>
        </p:spPr>
        <p:txBody>
          <a:bodyPr>
            <a:spAutoFit/>
          </a:bodyPr>
          <a:lstStyle/>
          <a:p>
            <a:pPr fontAlgn="base"/>
            <a:r>
              <a:rPr lang="en-US" err="1"/>
              <a:t>ld</a:t>
            </a:r>
            <a:r>
              <a:rPr lang="en-US"/>
              <a:t> x2, 100(x1) //x2=Memory[100+x1] </a:t>
            </a:r>
          </a:p>
          <a:p>
            <a:pPr fontAlgn="base"/>
            <a:r>
              <a:rPr lang="en-US"/>
              <a:t>and x5, x2, x3 //x5 = x2 &amp; x3 </a:t>
            </a:r>
          </a:p>
          <a:p>
            <a:pPr fontAlgn="base"/>
            <a:r>
              <a:rPr lang="en-US"/>
              <a:t>or x10, x2, x9 //x10 = x2 | x9 </a:t>
            </a:r>
          </a:p>
          <a:p>
            <a:pPr fontAlgn="base"/>
            <a:r>
              <a:rPr lang="en-US"/>
              <a:t>add x14, x2, x2 //x14 = x2+x2 </a:t>
            </a:r>
          </a:p>
          <a:p>
            <a:pPr fontAlgn="base"/>
            <a:r>
              <a:rPr lang="en-US"/>
              <a:t>add x15, x2, x12 //x15 = x2+x12</a:t>
            </a:r>
          </a:p>
        </p:txBody>
      </p:sp>
      <p:cxnSp>
        <p:nvCxnSpPr>
          <p:cNvPr id="8" name="Straight Arrow Connector 7">
            <a:extLst>
              <a:ext uri="{FF2B5EF4-FFF2-40B4-BE49-F238E27FC236}">
                <a16:creationId xmlns:a16="http://schemas.microsoft.com/office/drawing/2014/main" id="{88EF675F-A5E3-2241-BE5E-5F7E1636019F}"/>
              </a:ext>
            </a:extLst>
          </p:cNvPr>
          <p:cNvCxnSpPr/>
          <p:nvPr/>
        </p:nvCxnSpPr>
        <p:spPr>
          <a:xfrm>
            <a:off x="6741458" y="618565"/>
            <a:ext cx="268942" cy="152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19B0EAE1-0FD5-7345-AFD0-D1DD6B9C8C20}"/>
              </a:ext>
            </a:extLst>
          </p:cNvPr>
          <p:cNvCxnSpPr>
            <a:cxnSpLocks/>
          </p:cNvCxnSpPr>
          <p:nvPr/>
        </p:nvCxnSpPr>
        <p:spPr>
          <a:xfrm>
            <a:off x="6741458" y="618565"/>
            <a:ext cx="340659" cy="421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6789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BF97-9694-9345-978D-CAC030F4C88D}"/>
              </a:ext>
            </a:extLst>
          </p:cNvPr>
          <p:cNvSpPr>
            <a:spLocks noGrp="1"/>
          </p:cNvSpPr>
          <p:nvPr>
            <p:ph type="title"/>
          </p:nvPr>
        </p:nvSpPr>
        <p:spPr/>
        <p:txBody>
          <a:bodyPr/>
          <a:lstStyle/>
          <a:p>
            <a:r>
              <a:rPr lang="en-US"/>
              <a:t>Q1.4</a:t>
            </a:r>
          </a:p>
        </p:txBody>
      </p:sp>
      <p:sp>
        <p:nvSpPr>
          <p:cNvPr id="3" name="Content Placeholder 2">
            <a:extLst>
              <a:ext uri="{FF2B5EF4-FFF2-40B4-BE49-F238E27FC236}">
                <a16:creationId xmlns:a16="http://schemas.microsoft.com/office/drawing/2014/main" id="{A03AE894-ADBE-D34B-91B9-21C781FB8447}"/>
              </a:ext>
            </a:extLst>
          </p:cNvPr>
          <p:cNvSpPr>
            <a:spLocks noGrp="1"/>
          </p:cNvSpPr>
          <p:nvPr>
            <p:ph idx="1"/>
          </p:nvPr>
        </p:nvSpPr>
        <p:spPr/>
        <p:txBody>
          <a:bodyPr/>
          <a:lstStyle/>
          <a:p>
            <a:pPr fontAlgn="base"/>
            <a:r>
              <a:rPr lang="en-US"/>
              <a:t>Suppose the CPU performs forwarding, as done on slide 34 of </a:t>
            </a:r>
            <a:r>
              <a:rPr lang="en-US" b="1">
                <a:hlinkClick r:id="rId3"/>
              </a:rPr>
              <a:t>https://nyu-cso.github.io/notes/arch-cpu-pipeline.pdf</a:t>
            </a:r>
            <a:r>
              <a:rPr lang="en-US"/>
              <a:t> </a:t>
            </a:r>
          </a:p>
          <a:p>
            <a:pPr fontAlgn="base"/>
            <a:r>
              <a:rPr lang="en-US"/>
              <a:t>How many clock cycles are needed to execute the instruction sequence in Q1.2?</a:t>
            </a:r>
          </a:p>
        </p:txBody>
      </p:sp>
      <p:sp>
        <p:nvSpPr>
          <p:cNvPr id="4" name="Slide Number Placeholder 3">
            <a:extLst>
              <a:ext uri="{FF2B5EF4-FFF2-40B4-BE49-F238E27FC236}">
                <a16:creationId xmlns:a16="http://schemas.microsoft.com/office/drawing/2014/main" id="{92225E6B-D2F6-4743-862B-0A1EC90AFC6B}"/>
              </a:ext>
            </a:extLst>
          </p:cNvPr>
          <p:cNvSpPr>
            <a:spLocks noGrp="1"/>
          </p:cNvSpPr>
          <p:nvPr>
            <p:ph type="sldNum" sz="quarter" idx="12"/>
          </p:nvPr>
        </p:nvSpPr>
        <p:spPr/>
        <p:txBody>
          <a:bodyPr/>
          <a:lstStyle/>
          <a:p>
            <a:fld id="{8D4EC0DA-4BF5-A643-9CB7-B11B04F56005}" type="slidenum">
              <a:rPr lang="en-US" smtClean="0"/>
              <a:pPr/>
              <a:t>99</a:t>
            </a:fld>
            <a:endParaRPr lang="en-US"/>
          </a:p>
        </p:txBody>
      </p:sp>
      <p:pic>
        <p:nvPicPr>
          <p:cNvPr id="6" name="Picture 5">
            <a:extLst>
              <a:ext uri="{FF2B5EF4-FFF2-40B4-BE49-F238E27FC236}">
                <a16:creationId xmlns:a16="http://schemas.microsoft.com/office/drawing/2014/main" id="{AA4A5BD5-3E63-414A-9D41-A85A9B630CBF}"/>
              </a:ext>
            </a:extLst>
          </p:cNvPr>
          <p:cNvPicPr>
            <a:picLocks noChangeAspect="1"/>
          </p:cNvPicPr>
          <p:nvPr/>
        </p:nvPicPr>
        <p:blipFill>
          <a:blip r:embed="rId4"/>
          <a:stretch>
            <a:fillRect/>
          </a:stretch>
        </p:blipFill>
        <p:spPr>
          <a:xfrm>
            <a:off x="5638800" y="3125052"/>
            <a:ext cx="5615107" cy="3732948"/>
          </a:xfrm>
          <a:prstGeom prst="rect">
            <a:avLst/>
          </a:prstGeom>
        </p:spPr>
      </p:pic>
      <p:sp>
        <p:nvSpPr>
          <p:cNvPr id="7" name="Rectangle 6">
            <a:extLst>
              <a:ext uri="{FF2B5EF4-FFF2-40B4-BE49-F238E27FC236}">
                <a16:creationId xmlns:a16="http://schemas.microsoft.com/office/drawing/2014/main" id="{A2EBEA48-AFDF-1347-8AA0-2194DD8FB936}"/>
              </a:ext>
            </a:extLst>
          </p:cNvPr>
          <p:cNvSpPr/>
          <p:nvPr/>
        </p:nvSpPr>
        <p:spPr>
          <a:xfrm>
            <a:off x="3021106" y="280829"/>
            <a:ext cx="3146611" cy="1477328"/>
          </a:xfrm>
          <a:prstGeom prst="rect">
            <a:avLst/>
          </a:prstGeom>
        </p:spPr>
        <p:txBody>
          <a:bodyPr wrap="square">
            <a:spAutoFit/>
          </a:bodyPr>
          <a:lstStyle/>
          <a:p>
            <a:pPr fontAlgn="base"/>
            <a:r>
              <a:rPr lang="en-US"/>
              <a:t>add x2, x1, x3 //x2=x1+x3 </a:t>
            </a:r>
          </a:p>
          <a:p>
            <a:pPr fontAlgn="base"/>
            <a:r>
              <a:rPr lang="en-US"/>
              <a:t>and x5, x2, x3 //x5 = x2 &amp; x3 </a:t>
            </a:r>
          </a:p>
          <a:p>
            <a:pPr fontAlgn="base"/>
            <a:r>
              <a:rPr lang="en-US"/>
              <a:t>or x10, x2, x9 //x10 = x2 | x9 </a:t>
            </a:r>
          </a:p>
          <a:p>
            <a:pPr fontAlgn="base"/>
            <a:r>
              <a:rPr lang="en-US"/>
              <a:t>add x14, x2, x2 //x14 = x2+x2 </a:t>
            </a:r>
          </a:p>
          <a:p>
            <a:pPr fontAlgn="base"/>
            <a:r>
              <a:rPr lang="en-US"/>
              <a:t>add x15, x2, x12 //x15 = x2+x12</a:t>
            </a:r>
          </a:p>
        </p:txBody>
      </p:sp>
      <p:cxnSp>
        <p:nvCxnSpPr>
          <p:cNvPr id="8" name="Straight Arrow Connector 7">
            <a:extLst>
              <a:ext uri="{FF2B5EF4-FFF2-40B4-BE49-F238E27FC236}">
                <a16:creationId xmlns:a16="http://schemas.microsoft.com/office/drawing/2014/main" id="{ED1DAA7A-F197-6649-8EC7-BED71F28511A}"/>
              </a:ext>
            </a:extLst>
          </p:cNvPr>
          <p:cNvCxnSpPr/>
          <p:nvPr/>
        </p:nvCxnSpPr>
        <p:spPr>
          <a:xfrm>
            <a:off x="4805082" y="555812"/>
            <a:ext cx="268942" cy="152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EF1574B5-0199-7B4F-9BA9-7959379AA058}"/>
              </a:ext>
            </a:extLst>
          </p:cNvPr>
          <p:cNvCxnSpPr>
            <a:cxnSpLocks/>
          </p:cNvCxnSpPr>
          <p:nvPr/>
        </p:nvCxnSpPr>
        <p:spPr>
          <a:xfrm>
            <a:off x="4805082" y="555812"/>
            <a:ext cx="340659" cy="421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6301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1158</TotalTime>
  <Words>9026</Words>
  <Application>Microsoft Macintosh PowerPoint</Application>
  <PresentationFormat>Widescreen</PresentationFormat>
  <Paragraphs>2093</Paragraphs>
  <Slides>111</Slides>
  <Notes>60</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宋体</vt:lpstr>
      <vt:lpstr>Arial</vt:lpstr>
      <vt:lpstr>Calibri</vt:lpstr>
      <vt:lpstr>Calibri Light</vt:lpstr>
      <vt:lpstr>Cambria Math</vt:lpstr>
      <vt:lpstr>Wingdings</vt:lpstr>
      <vt:lpstr>Office Theme</vt:lpstr>
      <vt:lpstr>CSO-Recitation 15  CSCI-UA 0201-007</vt:lpstr>
      <vt:lpstr>Today’s Topics</vt:lpstr>
      <vt:lpstr>Mock Exam</vt:lpstr>
      <vt:lpstr>1 Basic C and X86 64 machine instructions (28 points)</vt:lpstr>
      <vt:lpstr>1-A</vt:lpstr>
      <vt:lpstr>1-B</vt:lpstr>
      <vt:lpstr>1-C</vt:lpstr>
      <vt:lpstr>1-C</vt:lpstr>
      <vt:lpstr>1-C</vt:lpstr>
      <vt:lpstr>1-D</vt:lpstr>
      <vt:lpstr>1-D</vt:lpstr>
      <vt:lpstr>1-D</vt:lpstr>
      <vt:lpstr>1-D</vt:lpstr>
      <vt:lpstr>1-D</vt:lpstr>
      <vt:lpstr>1-D</vt:lpstr>
      <vt:lpstr>1-D</vt:lpstr>
      <vt:lpstr>1-D</vt:lpstr>
      <vt:lpstr>1-E</vt:lpstr>
      <vt:lpstr>1-E</vt:lpstr>
      <vt:lpstr>1-E</vt:lpstr>
      <vt:lpstr>1-E</vt:lpstr>
      <vt:lpstr>1-E</vt:lpstr>
      <vt:lpstr>1-E</vt:lpstr>
      <vt:lpstr>1-E</vt:lpstr>
      <vt:lpstr>1-F</vt:lpstr>
      <vt:lpstr>1-G</vt:lpstr>
      <vt:lpstr>2 Memory hierarchy  (25 points + bonus 10 points)</vt:lpstr>
      <vt:lpstr>2-A</vt:lpstr>
      <vt:lpstr>2-B</vt:lpstr>
      <vt:lpstr>2-C</vt:lpstr>
      <vt:lpstr>2-C</vt:lpstr>
      <vt:lpstr>2-C</vt:lpstr>
      <vt:lpstr>2-C</vt:lpstr>
      <vt:lpstr>2-C</vt:lpstr>
      <vt:lpstr>2-D</vt:lpstr>
      <vt:lpstr>2-D: exercise</vt:lpstr>
      <vt:lpstr>2-E</vt:lpstr>
      <vt:lpstr>2-F</vt:lpstr>
      <vt:lpstr>2-G</vt:lpstr>
      <vt:lpstr>2-H</vt:lpstr>
      <vt:lpstr>2-I (bonus)</vt:lpstr>
      <vt:lpstr>2-I (bonus)</vt:lpstr>
      <vt:lpstr>2-I (bonus)</vt:lpstr>
      <vt:lpstr>2-I (bonus)</vt:lpstr>
      <vt:lpstr>2-I (bonus)</vt:lpstr>
      <vt:lpstr>2-J (bonus)</vt:lpstr>
      <vt:lpstr>2-J (bonus)</vt:lpstr>
      <vt:lpstr>2-J (bonus)</vt:lpstr>
      <vt:lpstr>2-J (bonus)</vt:lpstr>
      <vt:lpstr>2-J (bonus)</vt:lpstr>
      <vt:lpstr>2-J (bonus)</vt:lpstr>
      <vt:lpstr>2-J (bonus)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2-J (bonus) exercise1</vt:lpstr>
      <vt:lpstr>2-J (bonus) exercise2</vt:lpstr>
      <vt:lpstr>2-J (bonus) exercise2</vt:lpstr>
      <vt:lpstr>3 Logic design (25 points)</vt:lpstr>
      <vt:lpstr>3-A</vt:lpstr>
      <vt:lpstr>3-B</vt:lpstr>
      <vt:lpstr>Q2 Simplify boolean expression</vt:lpstr>
      <vt:lpstr>3-C</vt:lpstr>
      <vt:lpstr>3-Question C. and D.</vt:lpstr>
      <vt:lpstr>3-C</vt:lpstr>
      <vt:lpstr>3-D</vt:lpstr>
      <vt:lpstr>3-D</vt:lpstr>
      <vt:lpstr>4. CPU design</vt:lpstr>
      <vt:lpstr>4. CPU design</vt:lpstr>
      <vt:lpstr>4-A</vt:lpstr>
      <vt:lpstr>4-A</vt:lpstr>
      <vt:lpstr>4-A</vt:lpstr>
      <vt:lpstr>4-A</vt:lpstr>
      <vt:lpstr>4-B</vt:lpstr>
      <vt:lpstr>4-C</vt:lpstr>
      <vt:lpstr>4-E</vt:lpstr>
      <vt:lpstr>4-F</vt:lpstr>
      <vt:lpstr>Assessment 13</vt:lpstr>
      <vt:lpstr>Q1 5-stage pipeline</vt:lpstr>
      <vt:lpstr>Q1.1</vt:lpstr>
      <vt:lpstr>Q1.1</vt:lpstr>
      <vt:lpstr>Q1.2</vt:lpstr>
      <vt:lpstr>Q1.2</vt:lpstr>
      <vt:lpstr>Q1.2</vt:lpstr>
      <vt:lpstr>Q1.3</vt:lpstr>
      <vt:lpstr>Q1.4</vt:lpstr>
      <vt:lpstr>Q1.4</vt:lpstr>
      <vt:lpstr>Q1.5</vt:lpstr>
      <vt:lpstr>Q1.5</vt:lpstr>
      <vt:lpstr>Q2 4-stage pipeline</vt:lpstr>
      <vt:lpstr>Q2.1</vt:lpstr>
      <vt:lpstr>Q2.2</vt:lpstr>
      <vt:lpstr>Q3 Another 4-stage design</vt:lpstr>
      <vt:lpstr>PowerPoint Presentation</vt:lpstr>
      <vt:lpstr>Q3.1</vt:lpstr>
      <vt:lpstr>Q3.2</vt:lpstr>
      <vt:lpstr>Q3.2</vt:lpstr>
      <vt:lpstr>Q3.3</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CSO-Recitation 14  CSCI-UA 0201-007</dc:title>
  <dc:creator>Anqi Zhang</dc:creator>
  <cp:lastModifiedBy>Lin jinkun</cp:lastModifiedBy>
  <cp:revision>5</cp:revision>
  <cp:lastPrinted>2021-12-15T23:13:11Z</cp:lastPrinted>
  <dcterms:created xsi:type="dcterms:W3CDTF">2020-12-08T22:16:58Z</dcterms:created>
  <dcterms:modified xsi:type="dcterms:W3CDTF">2021-12-16T15:05:52Z</dcterms:modified>
</cp:coreProperties>
</file>